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24"/>
  </p:notesMasterIdLst>
  <p:handoutMasterIdLst>
    <p:handoutMasterId r:id="rId125"/>
  </p:handoutMasterIdLst>
  <p:sldIdLst>
    <p:sldId id="258" r:id="rId2"/>
    <p:sldId id="288" r:id="rId3"/>
    <p:sldId id="282" r:id="rId4"/>
    <p:sldId id="283" r:id="rId5"/>
    <p:sldId id="284" r:id="rId6"/>
    <p:sldId id="285" r:id="rId7"/>
    <p:sldId id="286" r:id="rId8"/>
    <p:sldId id="287" r:id="rId9"/>
    <p:sldId id="362"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449" r:id="rId23"/>
    <p:sldId id="451" r:id="rId24"/>
    <p:sldId id="452" r:id="rId25"/>
    <p:sldId id="453" r:id="rId26"/>
    <p:sldId id="454" r:id="rId27"/>
    <p:sldId id="455" r:id="rId28"/>
    <p:sldId id="456" r:id="rId29"/>
    <p:sldId id="457" r:id="rId30"/>
    <p:sldId id="458" r:id="rId31"/>
    <p:sldId id="459" r:id="rId32"/>
    <p:sldId id="450" r:id="rId33"/>
    <p:sldId id="368" r:id="rId34"/>
    <p:sldId id="369" r:id="rId35"/>
    <p:sldId id="370" r:id="rId36"/>
    <p:sldId id="371" r:id="rId37"/>
    <p:sldId id="372" r:id="rId38"/>
    <p:sldId id="373" r:id="rId39"/>
    <p:sldId id="374" r:id="rId40"/>
    <p:sldId id="375" r:id="rId41"/>
    <p:sldId id="376" r:id="rId42"/>
    <p:sldId id="461" r:id="rId43"/>
    <p:sldId id="377" r:id="rId44"/>
    <p:sldId id="378" r:id="rId45"/>
    <p:sldId id="379" r:id="rId46"/>
    <p:sldId id="380" r:id="rId47"/>
    <p:sldId id="381" r:id="rId48"/>
    <p:sldId id="382" r:id="rId49"/>
    <p:sldId id="383" r:id="rId50"/>
    <p:sldId id="384" r:id="rId51"/>
    <p:sldId id="385" r:id="rId52"/>
    <p:sldId id="386" r:id="rId53"/>
    <p:sldId id="387" r:id="rId54"/>
    <p:sldId id="388" r:id="rId55"/>
    <p:sldId id="389" r:id="rId56"/>
    <p:sldId id="390" r:id="rId57"/>
    <p:sldId id="391" r:id="rId58"/>
    <p:sldId id="392" r:id="rId59"/>
    <p:sldId id="393" r:id="rId60"/>
    <p:sldId id="394" r:id="rId61"/>
    <p:sldId id="301" r:id="rId62"/>
    <p:sldId id="302" r:id="rId63"/>
    <p:sldId id="462" r:id="rId64"/>
    <p:sldId id="395" r:id="rId65"/>
    <p:sldId id="396" r:id="rId66"/>
    <p:sldId id="397" r:id="rId67"/>
    <p:sldId id="398" r:id="rId68"/>
    <p:sldId id="399" r:id="rId69"/>
    <p:sldId id="400" r:id="rId70"/>
    <p:sldId id="401" r:id="rId71"/>
    <p:sldId id="402" r:id="rId72"/>
    <p:sldId id="403" r:id="rId73"/>
    <p:sldId id="404" r:id="rId74"/>
    <p:sldId id="405" r:id="rId75"/>
    <p:sldId id="406" r:id="rId76"/>
    <p:sldId id="407" r:id="rId77"/>
    <p:sldId id="408" r:id="rId78"/>
    <p:sldId id="409" r:id="rId79"/>
    <p:sldId id="410" r:id="rId80"/>
    <p:sldId id="411" r:id="rId81"/>
    <p:sldId id="412" r:id="rId82"/>
    <p:sldId id="413" r:id="rId83"/>
    <p:sldId id="463" r:id="rId84"/>
    <p:sldId id="414" r:id="rId85"/>
    <p:sldId id="415" r:id="rId86"/>
    <p:sldId id="416" r:id="rId87"/>
    <p:sldId id="417" r:id="rId88"/>
    <p:sldId id="418" r:id="rId89"/>
    <p:sldId id="419" r:id="rId90"/>
    <p:sldId id="420" r:id="rId91"/>
    <p:sldId id="421" r:id="rId92"/>
    <p:sldId id="422" r:id="rId93"/>
    <p:sldId id="423" r:id="rId94"/>
    <p:sldId id="424" r:id="rId95"/>
    <p:sldId id="425" r:id="rId96"/>
    <p:sldId id="426" r:id="rId97"/>
    <p:sldId id="427" r:id="rId98"/>
    <p:sldId id="464" r:id="rId99"/>
    <p:sldId id="428" r:id="rId100"/>
    <p:sldId id="429" r:id="rId101"/>
    <p:sldId id="430" r:id="rId102"/>
    <p:sldId id="431" r:id="rId103"/>
    <p:sldId id="432" r:id="rId104"/>
    <p:sldId id="433" r:id="rId105"/>
    <p:sldId id="434" r:id="rId106"/>
    <p:sldId id="435" r:id="rId107"/>
    <p:sldId id="436" r:id="rId108"/>
    <p:sldId id="437" r:id="rId109"/>
    <p:sldId id="438" r:id="rId110"/>
    <p:sldId id="439" r:id="rId111"/>
    <p:sldId id="440" r:id="rId112"/>
    <p:sldId id="441" r:id="rId113"/>
    <p:sldId id="442" r:id="rId114"/>
    <p:sldId id="443" r:id="rId115"/>
    <p:sldId id="444" r:id="rId116"/>
    <p:sldId id="445" r:id="rId117"/>
    <p:sldId id="446" r:id="rId118"/>
    <p:sldId id="447" r:id="rId119"/>
    <p:sldId id="448" r:id="rId120"/>
    <p:sldId id="303" r:id="rId121"/>
    <p:sldId id="304" r:id="rId122"/>
    <p:sldId id="361" r:id="rId1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39A"/>
    <a:srgbClr val="F1BE48"/>
    <a:srgbClr val="6E6259"/>
    <a:srgbClr val="010000"/>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2ADCB1-1AF7-4916-A8CC-3CE8D0E99FB8}" v="11" dt="2025-09-15T20:19:50.336"/>
    <p1510:client id="{822D0177-BEB2-4D82-B9CC-7CE8BFE8011E}" v="5" dt="2025-09-15T20:04:55.092"/>
    <p1510:client id="{923B43EA-F1F7-4DE1-AA7F-087D69303030}" v="8" dt="2025-09-16T15:48:57.929"/>
    <p1510:client id="{E6615C6E-0E38-48E7-84C9-1E3A2DF17DC2}" v="15" dt="2025-09-15T19:59:30.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5" autoAdjust="0"/>
    <p:restoredTop sz="88391" autoAdjust="0"/>
  </p:normalViewPr>
  <p:slideViewPr>
    <p:cSldViewPr>
      <p:cViewPr varScale="1">
        <p:scale>
          <a:sx n="112" d="100"/>
          <a:sy n="112" d="100"/>
        </p:scale>
        <p:origin x="9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microsoft.com/office/2016/11/relationships/changesInfo" Target="changesInfos/changesInfo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Yunyi [E CPE]" userId="7df35fcf-ab21-4780-aba3-023042ccffe1" providerId="ADAL" clId="{732ADCB1-1AF7-4916-A8CC-3CE8D0E99FB8}"/>
    <pc:docChg chg="custSel addSld delSld modSld">
      <pc:chgData name="Li, Yunyi [E CPE]" userId="7df35fcf-ab21-4780-aba3-023042ccffe1" providerId="ADAL" clId="{732ADCB1-1AF7-4916-A8CC-3CE8D0E99FB8}" dt="2025-09-15T20:19:50.326" v="180"/>
      <pc:docMkLst>
        <pc:docMk/>
      </pc:docMkLst>
      <pc:sldChg chg="modSp mod">
        <pc:chgData name="Li, Yunyi [E CPE]" userId="7df35fcf-ab21-4780-aba3-023042ccffe1" providerId="ADAL" clId="{732ADCB1-1AF7-4916-A8CC-3CE8D0E99FB8}" dt="2025-09-15T20:14:59.387" v="17" actId="20577"/>
        <pc:sldMkLst>
          <pc:docMk/>
          <pc:sldMk cId="873354227" sldId="258"/>
        </pc:sldMkLst>
        <pc:spChg chg="mod">
          <ac:chgData name="Li, Yunyi [E CPE]" userId="7df35fcf-ab21-4780-aba3-023042ccffe1" providerId="ADAL" clId="{732ADCB1-1AF7-4916-A8CC-3CE8D0E99FB8}" dt="2025-09-15T20:14:59.387" v="17" actId="20577"/>
          <ac:spMkLst>
            <pc:docMk/>
            <pc:sldMk cId="873354227" sldId="258"/>
            <ac:spMk id="2" creationId="{00000000-0000-0000-0000-000000000000}"/>
          </ac:spMkLst>
        </pc:spChg>
      </pc:sldChg>
      <pc:sldChg chg="add del">
        <pc:chgData name="Li, Yunyi [E CPE]" userId="7df35fcf-ab21-4780-aba3-023042ccffe1" providerId="ADAL" clId="{732ADCB1-1AF7-4916-A8CC-3CE8D0E99FB8}" dt="2025-09-15T20:16:22.573" v="160"/>
        <pc:sldMkLst>
          <pc:docMk/>
          <pc:sldMk cId="2415670468" sldId="282"/>
        </pc:sldMkLst>
      </pc:sldChg>
      <pc:sldChg chg="add">
        <pc:chgData name="Li, Yunyi [E CPE]" userId="7df35fcf-ab21-4780-aba3-023042ccffe1" providerId="ADAL" clId="{732ADCB1-1AF7-4916-A8CC-3CE8D0E99FB8}" dt="2025-09-15T20:16:22.573" v="160"/>
        <pc:sldMkLst>
          <pc:docMk/>
          <pc:sldMk cId="2441041342" sldId="283"/>
        </pc:sldMkLst>
      </pc:sldChg>
      <pc:sldChg chg="del">
        <pc:chgData name="Li, Yunyi [E CPE]" userId="7df35fcf-ab21-4780-aba3-023042ccffe1" providerId="ADAL" clId="{732ADCB1-1AF7-4916-A8CC-3CE8D0E99FB8}" dt="2025-09-15T20:16:20.786" v="159" actId="47"/>
        <pc:sldMkLst>
          <pc:docMk/>
          <pc:sldMk cId="3023866187" sldId="283"/>
        </pc:sldMkLst>
      </pc:sldChg>
      <pc:sldChg chg="del">
        <pc:chgData name="Li, Yunyi [E CPE]" userId="7df35fcf-ab21-4780-aba3-023042ccffe1" providerId="ADAL" clId="{732ADCB1-1AF7-4916-A8CC-3CE8D0E99FB8}" dt="2025-09-15T20:16:20.786" v="159" actId="47"/>
        <pc:sldMkLst>
          <pc:docMk/>
          <pc:sldMk cId="200360318" sldId="284"/>
        </pc:sldMkLst>
      </pc:sldChg>
      <pc:sldChg chg="add">
        <pc:chgData name="Li, Yunyi [E CPE]" userId="7df35fcf-ab21-4780-aba3-023042ccffe1" providerId="ADAL" clId="{732ADCB1-1AF7-4916-A8CC-3CE8D0E99FB8}" dt="2025-09-15T20:16:22.573" v="160"/>
        <pc:sldMkLst>
          <pc:docMk/>
          <pc:sldMk cId="3629051856" sldId="284"/>
        </pc:sldMkLst>
      </pc:sldChg>
      <pc:sldChg chg="del">
        <pc:chgData name="Li, Yunyi [E CPE]" userId="7df35fcf-ab21-4780-aba3-023042ccffe1" providerId="ADAL" clId="{732ADCB1-1AF7-4916-A8CC-3CE8D0E99FB8}" dt="2025-09-15T20:16:20.786" v="159" actId="47"/>
        <pc:sldMkLst>
          <pc:docMk/>
          <pc:sldMk cId="1992023100" sldId="285"/>
        </pc:sldMkLst>
      </pc:sldChg>
      <pc:sldChg chg="add">
        <pc:chgData name="Li, Yunyi [E CPE]" userId="7df35fcf-ab21-4780-aba3-023042ccffe1" providerId="ADAL" clId="{732ADCB1-1AF7-4916-A8CC-3CE8D0E99FB8}" dt="2025-09-15T20:16:22.573" v="160"/>
        <pc:sldMkLst>
          <pc:docMk/>
          <pc:sldMk cId="3218622209" sldId="285"/>
        </pc:sldMkLst>
      </pc:sldChg>
      <pc:sldChg chg="add">
        <pc:chgData name="Li, Yunyi [E CPE]" userId="7df35fcf-ab21-4780-aba3-023042ccffe1" providerId="ADAL" clId="{732ADCB1-1AF7-4916-A8CC-3CE8D0E99FB8}" dt="2025-09-15T20:16:22.573" v="160"/>
        <pc:sldMkLst>
          <pc:docMk/>
          <pc:sldMk cId="339985953" sldId="286"/>
        </pc:sldMkLst>
      </pc:sldChg>
      <pc:sldChg chg="del">
        <pc:chgData name="Li, Yunyi [E CPE]" userId="7df35fcf-ab21-4780-aba3-023042ccffe1" providerId="ADAL" clId="{732ADCB1-1AF7-4916-A8CC-3CE8D0E99FB8}" dt="2025-09-15T20:16:20.786" v="159" actId="47"/>
        <pc:sldMkLst>
          <pc:docMk/>
          <pc:sldMk cId="1339114607" sldId="286"/>
        </pc:sldMkLst>
      </pc:sldChg>
      <pc:sldChg chg="del">
        <pc:chgData name="Li, Yunyi [E CPE]" userId="7df35fcf-ab21-4780-aba3-023042ccffe1" providerId="ADAL" clId="{732ADCB1-1AF7-4916-A8CC-3CE8D0E99FB8}" dt="2025-09-15T20:16:20.786" v="159" actId="47"/>
        <pc:sldMkLst>
          <pc:docMk/>
          <pc:sldMk cId="3635648839" sldId="287"/>
        </pc:sldMkLst>
      </pc:sldChg>
      <pc:sldChg chg="add">
        <pc:chgData name="Li, Yunyi [E CPE]" userId="7df35fcf-ab21-4780-aba3-023042ccffe1" providerId="ADAL" clId="{732ADCB1-1AF7-4916-A8CC-3CE8D0E99FB8}" dt="2025-09-15T20:16:22.573" v="160"/>
        <pc:sldMkLst>
          <pc:docMk/>
          <pc:sldMk cId="4091247031" sldId="287"/>
        </pc:sldMkLst>
      </pc:sldChg>
      <pc:sldChg chg="modSp mod">
        <pc:chgData name="Li, Yunyi [E CPE]" userId="7df35fcf-ab21-4780-aba3-023042ccffe1" providerId="ADAL" clId="{732ADCB1-1AF7-4916-A8CC-3CE8D0E99FB8}" dt="2025-09-15T20:15:54.963" v="158" actId="20577"/>
        <pc:sldMkLst>
          <pc:docMk/>
          <pc:sldMk cId="553696950" sldId="288"/>
        </pc:sldMkLst>
        <pc:spChg chg="mod">
          <ac:chgData name="Li, Yunyi [E CPE]" userId="7df35fcf-ab21-4780-aba3-023042ccffe1" providerId="ADAL" clId="{732ADCB1-1AF7-4916-A8CC-3CE8D0E99FB8}" dt="2025-09-15T20:15:54.963" v="158" actId="20577"/>
          <ac:spMkLst>
            <pc:docMk/>
            <pc:sldMk cId="553696950" sldId="288"/>
            <ac:spMk id="8" creationId="{F399AF98-CE89-542B-3F18-53871ED3195C}"/>
          </ac:spMkLst>
        </pc:spChg>
      </pc:sldChg>
      <pc:sldChg chg="del">
        <pc:chgData name="Li, Yunyi [E CPE]" userId="7df35fcf-ab21-4780-aba3-023042ccffe1" providerId="ADAL" clId="{732ADCB1-1AF7-4916-A8CC-3CE8D0E99FB8}" dt="2025-09-15T20:16:20.786" v="159" actId="47"/>
        <pc:sldMkLst>
          <pc:docMk/>
          <pc:sldMk cId="1135222692" sldId="289"/>
        </pc:sldMkLst>
      </pc:sldChg>
      <pc:sldChg chg="add">
        <pc:chgData name="Li, Yunyi [E CPE]" userId="7df35fcf-ab21-4780-aba3-023042ccffe1" providerId="ADAL" clId="{732ADCB1-1AF7-4916-A8CC-3CE8D0E99FB8}" dt="2025-09-15T20:16:22.573" v="160"/>
        <pc:sldMkLst>
          <pc:docMk/>
          <pc:sldMk cId="1963600166" sldId="289"/>
        </pc:sldMkLst>
      </pc:sldChg>
      <pc:sldChg chg="add">
        <pc:chgData name="Li, Yunyi [E CPE]" userId="7df35fcf-ab21-4780-aba3-023042ccffe1" providerId="ADAL" clId="{732ADCB1-1AF7-4916-A8CC-3CE8D0E99FB8}" dt="2025-09-15T20:16:22.573" v="160"/>
        <pc:sldMkLst>
          <pc:docMk/>
          <pc:sldMk cId="582450905" sldId="290"/>
        </pc:sldMkLst>
      </pc:sldChg>
      <pc:sldChg chg="del">
        <pc:chgData name="Li, Yunyi [E CPE]" userId="7df35fcf-ab21-4780-aba3-023042ccffe1" providerId="ADAL" clId="{732ADCB1-1AF7-4916-A8CC-3CE8D0E99FB8}" dt="2025-09-15T20:16:20.786" v="159" actId="47"/>
        <pc:sldMkLst>
          <pc:docMk/>
          <pc:sldMk cId="1610917705" sldId="290"/>
        </pc:sldMkLst>
      </pc:sldChg>
      <pc:sldChg chg="del">
        <pc:chgData name="Li, Yunyi [E CPE]" userId="7df35fcf-ab21-4780-aba3-023042ccffe1" providerId="ADAL" clId="{732ADCB1-1AF7-4916-A8CC-3CE8D0E99FB8}" dt="2025-09-15T20:16:20.786" v="159" actId="47"/>
        <pc:sldMkLst>
          <pc:docMk/>
          <pc:sldMk cId="1133885862" sldId="291"/>
        </pc:sldMkLst>
      </pc:sldChg>
      <pc:sldChg chg="add">
        <pc:chgData name="Li, Yunyi [E CPE]" userId="7df35fcf-ab21-4780-aba3-023042ccffe1" providerId="ADAL" clId="{732ADCB1-1AF7-4916-A8CC-3CE8D0E99FB8}" dt="2025-09-15T20:16:22.573" v="160"/>
        <pc:sldMkLst>
          <pc:docMk/>
          <pc:sldMk cId="3342984878" sldId="291"/>
        </pc:sldMkLst>
      </pc:sldChg>
      <pc:sldChg chg="add">
        <pc:chgData name="Li, Yunyi [E CPE]" userId="7df35fcf-ab21-4780-aba3-023042ccffe1" providerId="ADAL" clId="{732ADCB1-1AF7-4916-A8CC-3CE8D0E99FB8}" dt="2025-09-15T20:16:22.573" v="160"/>
        <pc:sldMkLst>
          <pc:docMk/>
          <pc:sldMk cId="1168465544" sldId="292"/>
        </pc:sldMkLst>
      </pc:sldChg>
      <pc:sldChg chg="del">
        <pc:chgData name="Li, Yunyi [E CPE]" userId="7df35fcf-ab21-4780-aba3-023042ccffe1" providerId="ADAL" clId="{732ADCB1-1AF7-4916-A8CC-3CE8D0E99FB8}" dt="2025-09-15T20:16:20.786" v="159" actId="47"/>
        <pc:sldMkLst>
          <pc:docMk/>
          <pc:sldMk cId="3403798950" sldId="292"/>
        </pc:sldMkLst>
      </pc:sldChg>
      <pc:sldChg chg="add">
        <pc:chgData name="Li, Yunyi [E CPE]" userId="7df35fcf-ab21-4780-aba3-023042ccffe1" providerId="ADAL" clId="{732ADCB1-1AF7-4916-A8CC-3CE8D0E99FB8}" dt="2025-09-15T20:16:22.573" v="160"/>
        <pc:sldMkLst>
          <pc:docMk/>
          <pc:sldMk cId="1963353377" sldId="293"/>
        </pc:sldMkLst>
      </pc:sldChg>
      <pc:sldChg chg="del">
        <pc:chgData name="Li, Yunyi [E CPE]" userId="7df35fcf-ab21-4780-aba3-023042ccffe1" providerId="ADAL" clId="{732ADCB1-1AF7-4916-A8CC-3CE8D0E99FB8}" dt="2025-09-15T20:16:20.786" v="159" actId="47"/>
        <pc:sldMkLst>
          <pc:docMk/>
          <pc:sldMk cId="3196572458" sldId="293"/>
        </pc:sldMkLst>
      </pc:sldChg>
      <pc:sldChg chg="add">
        <pc:chgData name="Li, Yunyi [E CPE]" userId="7df35fcf-ab21-4780-aba3-023042ccffe1" providerId="ADAL" clId="{732ADCB1-1AF7-4916-A8CC-3CE8D0E99FB8}" dt="2025-09-15T20:16:22.573" v="160"/>
        <pc:sldMkLst>
          <pc:docMk/>
          <pc:sldMk cId="2248878763" sldId="294"/>
        </pc:sldMkLst>
      </pc:sldChg>
      <pc:sldChg chg="del">
        <pc:chgData name="Li, Yunyi [E CPE]" userId="7df35fcf-ab21-4780-aba3-023042ccffe1" providerId="ADAL" clId="{732ADCB1-1AF7-4916-A8CC-3CE8D0E99FB8}" dt="2025-09-15T20:16:20.786" v="159" actId="47"/>
        <pc:sldMkLst>
          <pc:docMk/>
          <pc:sldMk cId="2451978448" sldId="294"/>
        </pc:sldMkLst>
      </pc:sldChg>
      <pc:sldChg chg="del">
        <pc:chgData name="Li, Yunyi [E CPE]" userId="7df35fcf-ab21-4780-aba3-023042ccffe1" providerId="ADAL" clId="{732ADCB1-1AF7-4916-A8CC-3CE8D0E99FB8}" dt="2025-09-15T20:16:20.786" v="159" actId="47"/>
        <pc:sldMkLst>
          <pc:docMk/>
          <pc:sldMk cId="287539657" sldId="295"/>
        </pc:sldMkLst>
      </pc:sldChg>
      <pc:sldChg chg="add">
        <pc:chgData name="Li, Yunyi [E CPE]" userId="7df35fcf-ab21-4780-aba3-023042ccffe1" providerId="ADAL" clId="{732ADCB1-1AF7-4916-A8CC-3CE8D0E99FB8}" dt="2025-09-15T20:16:22.573" v="160"/>
        <pc:sldMkLst>
          <pc:docMk/>
          <pc:sldMk cId="708254501" sldId="295"/>
        </pc:sldMkLst>
      </pc:sldChg>
      <pc:sldChg chg="add">
        <pc:chgData name="Li, Yunyi [E CPE]" userId="7df35fcf-ab21-4780-aba3-023042ccffe1" providerId="ADAL" clId="{732ADCB1-1AF7-4916-A8CC-3CE8D0E99FB8}" dt="2025-09-15T20:16:22.573" v="160"/>
        <pc:sldMkLst>
          <pc:docMk/>
          <pc:sldMk cId="691824774" sldId="296"/>
        </pc:sldMkLst>
      </pc:sldChg>
      <pc:sldChg chg="del">
        <pc:chgData name="Li, Yunyi [E CPE]" userId="7df35fcf-ab21-4780-aba3-023042ccffe1" providerId="ADAL" clId="{732ADCB1-1AF7-4916-A8CC-3CE8D0E99FB8}" dt="2025-09-15T20:16:20.786" v="159" actId="47"/>
        <pc:sldMkLst>
          <pc:docMk/>
          <pc:sldMk cId="2389812612" sldId="296"/>
        </pc:sldMkLst>
      </pc:sldChg>
      <pc:sldChg chg="add">
        <pc:chgData name="Li, Yunyi [E CPE]" userId="7df35fcf-ab21-4780-aba3-023042ccffe1" providerId="ADAL" clId="{732ADCB1-1AF7-4916-A8CC-3CE8D0E99FB8}" dt="2025-09-15T20:16:22.573" v="160"/>
        <pc:sldMkLst>
          <pc:docMk/>
          <pc:sldMk cId="2208821351" sldId="297"/>
        </pc:sldMkLst>
      </pc:sldChg>
      <pc:sldChg chg="del">
        <pc:chgData name="Li, Yunyi [E CPE]" userId="7df35fcf-ab21-4780-aba3-023042ccffe1" providerId="ADAL" clId="{732ADCB1-1AF7-4916-A8CC-3CE8D0E99FB8}" dt="2025-09-15T20:16:20.786" v="159" actId="47"/>
        <pc:sldMkLst>
          <pc:docMk/>
          <pc:sldMk cId="3285461266" sldId="297"/>
        </pc:sldMkLst>
      </pc:sldChg>
      <pc:sldChg chg="del">
        <pc:chgData name="Li, Yunyi [E CPE]" userId="7df35fcf-ab21-4780-aba3-023042ccffe1" providerId="ADAL" clId="{732ADCB1-1AF7-4916-A8CC-3CE8D0E99FB8}" dt="2025-09-15T20:16:20.786" v="159" actId="47"/>
        <pc:sldMkLst>
          <pc:docMk/>
          <pc:sldMk cId="113856634" sldId="298"/>
        </pc:sldMkLst>
      </pc:sldChg>
      <pc:sldChg chg="add">
        <pc:chgData name="Li, Yunyi [E CPE]" userId="7df35fcf-ab21-4780-aba3-023042ccffe1" providerId="ADAL" clId="{732ADCB1-1AF7-4916-A8CC-3CE8D0E99FB8}" dt="2025-09-15T20:16:22.573" v="160"/>
        <pc:sldMkLst>
          <pc:docMk/>
          <pc:sldMk cId="383252874" sldId="298"/>
        </pc:sldMkLst>
      </pc:sldChg>
      <pc:sldChg chg="add">
        <pc:chgData name="Li, Yunyi [E CPE]" userId="7df35fcf-ab21-4780-aba3-023042ccffe1" providerId="ADAL" clId="{732ADCB1-1AF7-4916-A8CC-3CE8D0E99FB8}" dt="2025-09-15T20:16:22.573" v="160"/>
        <pc:sldMkLst>
          <pc:docMk/>
          <pc:sldMk cId="2262523276" sldId="299"/>
        </pc:sldMkLst>
      </pc:sldChg>
      <pc:sldChg chg="del">
        <pc:chgData name="Li, Yunyi [E CPE]" userId="7df35fcf-ab21-4780-aba3-023042ccffe1" providerId="ADAL" clId="{732ADCB1-1AF7-4916-A8CC-3CE8D0E99FB8}" dt="2025-09-15T20:16:20.786" v="159" actId="47"/>
        <pc:sldMkLst>
          <pc:docMk/>
          <pc:sldMk cId="2831051301" sldId="299"/>
        </pc:sldMkLst>
      </pc:sldChg>
      <pc:sldChg chg="del">
        <pc:chgData name="Li, Yunyi [E CPE]" userId="7df35fcf-ab21-4780-aba3-023042ccffe1" providerId="ADAL" clId="{732ADCB1-1AF7-4916-A8CC-3CE8D0E99FB8}" dt="2025-09-15T20:16:20.786" v="159" actId="47"/>
        <pc:sldMkLst>
          <pc:docMk/>
          <pc:sldMk cId="710795799" sldId="300"/>
        </pc:sldMkLst>
      </pc:sldChg>
      <pc:sldChg chg="add">
        <pc:chgData name="Li, Yunyi [E CPE]" userId="7df35fcf-ab21-4780-aba3-023042ccffe1" providerId="ADAL" clId="{732ADCB1-1AF7-4916-A8CC-3CE8D0E99FB8}" dt="2025-09-15T20:16:22.573" v="160"/>
        <pc:sldMkLst>
          <pc:docMk/>
          <pc:sldMk cId="3103953481" sldId="300"/>
        </pc:sldMkLst>
      </pc:sldChg>
      <pc:sldChg chg="add">
        <pc:chgData name="Li, Yunyi [E CPE]" userId="7df35fcf-ab21-4780-aba3-023042ccffe1" providerId="ADAL" clId="{732ADCB1-1AF7-4916-A8CC-3CE8D0E99FB8}" dt="2025-09-15T20:18:33.779" v="177"/>
        <pc:sldMkLst>
          <pc:docMk/>
          <pc:sldMk cId="1309216078" sldId="301"/>
        </pc:sldMkLst>
      </pc:sldChg>
      <pc:sldChg chg="del">
        <pc:chgData name="Li, Yunyi [E CPE]" userId="7df35fcf-ab21-4780-aba3-023042ccffe1" providerId="ADAL" clId="{732ADCB1-1AF7-4916-A8CC-3CE8D0E99FB8}" dt="2025-09-15T20:16:20.786" v="159" actId="47"/>
        <pc:sldMkLst>
          <pc:docMk/>
          <pc:sldMk cId="1777464263" sldId="301"/>
        </pc:sldMkLst>
      </pc:sldChg>
      <pc:sldChg chg="del">
        <pc:chgData name="Li, Yunyi [E CPE]" userId="7df35fcf-ab21-4780-aba3-023042ccffe1" providerId="ADAL" clId="{732ADCB1-1AF7-4916-A8CC-3CE8D0E99FB8}" dt="2025-09-15T20:16:20.786" v="159" actId="47"/>
        <pc:sldMkLst>
          <pc:docMk/>
          <pc:sldMk cId="1675277692" sldId="302"/>
        </pc:sldMkLst>
      </pc:sldChg>
      <pc:sldChg chg="add">
        <pc:chgData name="Li, Yunyi [E CPE]" userId="7df35fcf-ab21-4780-aba3-023042ccffe1" providerId="ADAL" clId="{732ADCB1-1AF7-4916-A8CC-3CE8D0E99FB8}" dt="2025-09-15T20:18:33.779" v="177"/>
        <pc:sldMkLst>
          <pc:docMk/>
          <pc:sldMk cId="2182609594" sldId="302"/>
        </pc:sldMkLst>
      </pc:sldChg>
      <pc:sldChg chg="add">
        <pc:chgData name="Li, Yunyi [E CPE]" userId="7df35fcf-ab21-4780-aba3-023042ccffe1" providerId="ADAL" clId="{732ADCB1-1AF7-4916-A8CC-3CE8D0E99FB8}" dt="2025-09-15T20:19:50.326" v="180"/>
        <pc:sldMkLst>
          <pc:docMk/>
          <pc:sldMk cId="1866932889" sldId="303"/>
        </pc:sldMkLst>
      </pc:sldChg>
      <pc:sldChg chg="del">
        <pc:chgData name="Li, Yunyi [E CPE]" userId="7df35fcf-ab21-4780-aba3-023042ccffe1" providerId="ADAL" clId="{732ADCB1-1AF7-4916-A8CC-3CE8D0E99FB8}" dt="2025-09-15T20:16:20.786" v="159" actId="47"/>
        <pc:sldMkLst>
          <pc:docMk/>
          <pc:sldMk cId="3154290076" sldId="303"/>
        </pc:sldMkLst>
      </pc:sldChg>
      <pc:sldChg chg="add">
        <pc:chgData name="Li, Yunyi [E CPE]" userId="7df35fcf-ab21-4780-aba3-023042ccffe1" providerId="ADAL" clId="{732ADCB1-1AF7-4916-A8CC-3CE8D0E99FB8}" dt="2025-09-15T20:19:50.326" v="180"/>
        <pc:sldMkLst>
          <pc:docMk/>
          <pc:sldMk cId="98539534" sldId="304"/>
        </pc:sldMkLst>
      </pc:sldChg>
      <pc:sldChg chg="del">
        <pc:chgData name="Li, Yunyi [E CPE]" userId="7df35fcf-ab21-4780-aba3-023042ccffe1" providerId="ADAL" clId="{732ADCB1-1AF7-4916-A8CC-3CE8D0E99FB8}" dt="2025-09-15T20:16:20.786" v="159" actId="47"/>
        <pc:sldMkLst>
          <pc:docMk/>
          <pc:sldMk cId="3934464731" sldId="304"/>
        </pc:sldMkLst>
      </pc:sldChg>
      <pc:sldChg chg="del">
        <pc:chgData name="Li, Yunyi [E CPE]" userId="7df35fcf-ab21-4780-aba3-023042ccffe1" providerId="ADAL" clId="{732ADCB1-1AF7-4916-A8CC-3CE8D0E99FB8}" dt="2025-09-15T20:16:20.786" v="159" actId="47"/>
        <pc:sldMkLst>
          <pc:docMk/>
          <pc:sldMk cId="1003161595" sldId="305"/>
        </pc:sldMkLst>
      </pc:sldChg>
      <pc:sldChg chg="del">
        <pc:chgData name="Li, Yunyi [E CPE]" userId="7df35fcf-ab21-4780-aba3-023042ccffe1" providerId="ADAL" clId="{732ADCB1-1AF7-4916-A8CC-3CE8D0E99FB8}" dt="2025-09-15T20:16:20.786" v="159" actId="47"/>
        <pc:sldMkLst>
          <pc:docMk/>
          <pc:sldMk cId="1004936054" sldId="306"/>
        </pc:sldMkLst>
      </pc:sldChg>
      <pc:sldChg chg="del">
        <pc:chgData name="Li, Yunyi [E CPE]" userId="7df35fcf-ab21-4780-aba3-023042ccffe1" providerId="ADAL" clId="{732ADCB1-1AF7-4916-A8CC-3CE8D0E99FB8}" dt="2025-09-15T20:16:20.786" v="159" actId="47"/>
        <pc:sldMkLst>
          <pc:docMk/>
          <pc:sldMk cId="305476367" sldId="307"/>
        </pc:sldMkLst>
      </pc:sldChg>
      <pc:sldChg chg="del">
        <pc:chgData name="Li, Yunyi [E CPE]" userId="7df35fcf-ab21-4780-aba3-023042ccffe1" providerId="ADAL" clId="{732ADCB1-1AF7-4916-A8CC-3CE8D0E99FB8}" dt="2025-09-15T20:16:20.786" v="159" actId="47"/>
        <pc:sldMkLst>
          <pc:docMk/>
          <pc:sldMk cId="3213408074" sldId="308"/>
        </pc:sldMkLst>
      </pc:sldChg>
      <pc:sldChg chg="del">
        <pc:chgData name="Li, Yunyi [E CPE]" userId="7df35fcf-ab21-4780-aba3-023042ccffe1" providerId="ADAL" clId="{732ADCB1-1AF7-4916-A8CC-3CE8D0E99FB8}" dt="2025-09-15T20:16:20.786" v="159" actId="47"/>
        <pc:sldMkLst>
          <pc:docMk/>
          <pc:sldMk cId="4257578577" sldId="309"/>
        </pc:sldMkLst>
      </pc:sldChg>
      <pc:sldChg chg="del">
        <pc:chgData name="Li, Yunyi [E CPE]" userId="7df35fcf-ab21-4780-aba3-023042ccffe1" providerId="ADAL" clId="{732ADCB1-1AF7-4916-A8CC-3CE8D0E99FB8}" dt="2025-09-15T20:16:20.786" v="159" actId="47"/>
        <pc:sldMkLst>
          <pc:docMk/>
          <pc:sldMk cId="2952147614" sldId="310"/>
        </pc:sldMkLst>
      </pc:sldChg>
      <pc:sldChg chg="del">
        <pc:chgData name="Li, Yunyi [E CPE]" userId="7df35fcf-ab21-4780-aba3-023042ccffe1" providerId="ADAL" clId="{732ADCB1-1AF7-4916-A8CC-3CE8D0E99FB8}" dt="2025-09-15T20:16:20.786" v="159" actId="47"/>
        <pc:sldMkLst>
          <pc:docMk/>
          <pc:sldMk cId="520759214" sldId="311"/>
        </pc:sldMkLst>
      </pc:sldChg>
      <pc:sldChg chg="del">
        <pc:chgData name="Li, Yunyi [E CPE]" userId="7df35fcf-ab21-4780-aba3-023042ccffe1" providerId="ADAL" clId="{732ADCB1-1AF7-4916-A8CC-3CE8D0E99FB8}" dt="2025-09-15T20:16:20.786" v="159" actId="47"/>
        <pc:sldMkLst>
          <pc:docMk/>
          <pc:sldMk cId="2506110142" sldId="312"/>
        </pc:sldMkLst>
      </pc:sldChg>
      <pc:sldChg chg="del">
        <pc:chgData name="Li, Yunyi [E CPE]" userId="7df35fcf-ab21-4780-aba3-023042ccffe1" providerId="ADAL" clId="{732ADCB1-1AF7-4916-A8CC-3CE8D0E99FB8}" dt="2025-09-15T20:16:20.786" v="159" actId="47"/>
        <pc:sldMkLst>
          <pc:docMk/>
          <pc:sldMk cId="1993175809" sldId="313"/>
        </pc:sldMkLst>
      </pc:sldChg>
      <pc:sldChg chg="del">
        <pc:chgData name="Li, Yunyi [E CPE]" userId="7df35fcf-ab21-4780-aba3-023042ccffe1" providerId="ADAL" clId="{732ADCB1-1AF7-4916-A8CC-3CE8D0E99FB8}" dt="2025-09-15T20:16:20.786" v="159" actId="47"/>
        <pc:sldMkLst>
          <pc:docMk/>
          <pc:sldMk cId="3045270602" sldId="314"/>
        </pc:sldMkLst>
      </pc:sldChg>
      <pc:sldChg chg="del">
        <pc:chgData name="Li, Yunyi [E CPE]" userId="7df35fcf-ab21-4780-aba3-023042ccffe1" providerId="ADAL" clId="{732ADCB1-1AF7-4916-A8CC-3CE8D0E99FB8}" dt="2025-09-15T20:16:20.786" v="159" actId="47"/>
        <pc:sldMkLst>
          <pc:docMk/>
          <pc:sldMk cId="3511781887" sldId="315"/>
        </pc:sldMkLst>
      </pc:sldChg>
      <pc:sldChg chg="del">
        <pc:chgData name="Li, Yunyi [E CPE]" userId="7df35fcf-ab21-4780-aba3-023042ccffe1" providerId="ADAL" clId="{732ADCB1-1AF7-4916-A8CC-3CE8D0E99FB8}" dt="2025-09-15T20:16:20.786" v="159" actId="47"/>
        <pc:sldMkLst>
          <pc:docMk/>
          <pc:sldMk cId="2811808459" sldId="316"/>
        </pc:sldMkLst>
      </pc:sldChg>
      <pc:sldChg chg="del">
        <pc:chgData name="Li, Yunyi [E CPE]" userId="7df35fcf-ab21-4780-aba3-023042ccffe1" providerId="ADAL" clId="{732ADCB1-1AF7-4916-A8CC-3CE8D0E99FB8}" dt="2025-09-15T20:16:20.786" v="159" actId="47"/>
        <pc:sldMkLst>
          <pc:docMk/>
          <pc:sldMk cId="1002100248" sldId="317"/>
        </pc:sldMkLst>
      </pc:sldChg>
      <pc:sldChg chg="del">
        <pc:chgData name="Li, Yunyi [E CPE]" userId="7df35fcf-ab21-4780-aba3-023042ccffe1" providerId="ADAL" clId="{732ADCB1-1AF7-4916-A8CC-3CE8D0E99FB8}" dt="2025-09-15T20:16:20.786" v="159" actId="47"/>
        <pc:sldMkLst>
          <pc:docMk/>
          <pc:sldMk cId="1006907846" sldId="318"/>
        </pc:sldMkLst>
      </pc:sldChg>
      <pc:sldChg chg="del">
        <pc:chgData name="Li, Yunyi [E CPE]" userId="7df35fcf-ab21-4780-aba3-023042ccffe1" providerId="ADAL" clId="{732ADCB1-1AF7-4916-A8CC-3CE8D0E99FB8}" dt="2025-09-15T20:16:20.786" v="159" actId="47"/>
        <pc:sldMkLst>
          <pc:docMk/>
          <pc:sldMk cId="730133777" sldId="319"/>
        </pc:sldMkLst>
      </pc:sldChg>
      <pc:sldChg chg="del">
        <pc:chgData name="Li, Yunyi [E CPE]" userId="7df35fcf-ab21-4780-aba3-023042ccffe1" providerId="ADAL" clId="{732ADCB1-1AF7-4916-A8CC-3CE8D0E99FB8}" dt="2025-09-15T20:16:20.786" v="159" actId="47"/>
        <pc:sldMkLst>
          <pc:docMk/>
          <pc:sldMk cId="601133580" sldId="320"/>
        </pc:sldMkLst>
      </pc:sldChg>
      <pc:sldChg chg="del">
        <pc:chgData name="Li, Yunyi [E CPE]" userId="7df35fcf-ab21-4780-aba3-023042ccffe1" providerId="ADAL" clId="{732ADCB1-1AF7-4916-A8CC-3CE8D0E99FB8}" dt="2025-09-15T20:16:20.786" v="159" actId="47"/>
        <pc:sldMkLst>
          <pc:docMk/>
          <pc:sldMk cId="2997067771" sldId="321"/>
        </pc:sldMkLst>
      </pc:sldChg>
      <pc:sldChg chg="del">
        <pc:chgData name="Li, Yunyi [E CPE]" userId="7df35fcf-ab21-4780-aba3-023042ccffe1" providerId="ADAL" clId="{732ADCB1-1AF7-4916-A8CC-3CE8D0E99FB8}" dt="2025-09-15T20:16:20.786" v="159" actId="47"/>
        <pc:sldMkLst>
          <pc:docMk/>
          <pc:sldMk cId="55979494" sldId="322"/>
        </pc:sldMkLst>
      </pc:sldChg>
      <pc:sldChg chg="del">
        <pc:chgData name="Li, Yunyi [E CPE]" userId="7df35fcf-ab21-4780-aba3-023042ccffe1" providerId="ADAL" clId="{732ADCB1-1AF7-4916-A8CC-3CE8D0E99FB8}" dt="2025-09-15T20:16:20.786" v="159" actId="47"/>
        <pc:sldMkLst>
          <pc:docMk/>
          <pc:sldMk cId="3274954093" sldId="323"/>
        </pc:sldMkLst>
      </pc:sldChg>
      <pc:sldChg chg="del">
        <pc:chgData name="Li, Yunyi [E CPE]" userId="7df35fcf-ab21-4780-aba3-023042ccffe1" providerId="ADAL" clId="{732ADCB1-1AF7-4916-A8CC-3CE8D0E99FB8}" dt="2025-09-15T20:16:20.786" v="159" actId="47"/>
        <pc:sldMkLst>
          <pc:docMk/>
          <pc:sldMk cId="2407789205" sldId="324"/>
        </pc:sldMkLst>
      </pc:sldChg>
      <pc:sldChg chg="del">
        <pc:chgData name="Li, Yunyi [E CPE]" userId="7df35fcf-ab21-4780-aba3-023042ccffe1" providerId="ADAL" clId="{732ADCB1-1AF7-4916-A8CC-3CE8D0E99FB8}" dt="2025-09-15T20:16:20.786" v="159" actId="47"/>
        <pc:sldMkLst>
          <pc:docMk/>
          <pc:sldMk cId="3202557898" sldId="325"/>
        </pc:sldMkLst>
      </pc:sldChg>
      <pc:sldChg chg="del">
        <pc:chgData name="Li, Yunyi [E CPE]" userId="7df35fcf-ab21-4780-aba3-023042ccffe1" providerId="ADAL" clId="{732ADCB1-1AF7-4916-A8CC-3CE8D0E99FB8}" dt="2025-09-15T20:16:20.786" v="159" actId="47"/>
        <pc:sldMkLst>
          <pc:docMk/>
          <pc:sldMk cId="1327544135" sldId="326"/>
        </pc:sldMkLst>
      </pc:sldChg>
      <pc:sldChg chg="del">
        <pc:chgData name="Li, Yunyi [E CPE]" userId="7df35fcf-ab21-4780-aba3-023042ccffe1" providerId="ADAL" clId="{732ADCB1-1AF7-4916-A8CC-3CE8D0E99FB8}" dt="2025-09-15T20:16:20.786" v="159" actId="47"/>
        <pc:sldMkLst>
          <pc:docMk/>
          <pc:sldMk cId="983310082" sldId="327"/>
        </pc:sldMkLst>
      </pc:sldChg>
      <pc:sldChg chg="del">
        <pc:chgData name="Li, Yunyi [E CPE]" userId="7df35fcf-ab21-4780-aba3-023042ccffe1" providerId="ADAL" clId="{732ADCB1-1AF7-4916-A8CC-3CE8D0E99FB8}" dt="2025-09-15T20:16:20.786" v="159" actId="47"/>
        <pc:sldMkLst>
          <pc:docMk/>
          <pc:sldMk cId="319068098" sldId="328"/>
        </pc:sldMkLst>
      </pc:sldChg>
      <pc:sldChg chg="del">
        <pc:chgData name="Li, Yunyi [E CPE]" userId="7df35fcf-ab21-4780-aba3-023042ccffe1" providerId="ADAL" clId="{732ADCB1-1AF7-4916-A8CC-3CE8D0E99FB8}" dt="2025-09-15T20:16:20.786" v="159" actId="47"/>
        <pc:sldMkLst>
          <pc:docMk/>
          <pc:sldMk cId="1100827371" sldId="329"/>
        </pc:sldMkLst>
      </pc:sldChg>
      <pc:sldChg chg="del">
        <pc:chgData name="Li, Yunyi [E CPE]" userId="7df35fcf-ab21-4780-aba3-023042ccffe1" providerId="ADAL" clId="{732ADCB1-1AF7-4916-A8CC-3CE8D0E99FB8}" dt="2025-09-15T20:16:20.786" v="159" actId="47"/>
        <pc:sldMkLst>
          <pc:docMk/>
          <pc:sldMk cId="2331910810" sldId="330"/>
        </pc:sldMkLst>
      </pc:sldChg>
      <pc:sldChg chg="del">
        <pc:chgData name="Li, Yunyi [E CPE]" userId="7df35fcf-ab21-4780-aba3-023042ccffe1" providerId="ADAL" clId="{732ADCB1-1AF7-4916-A8CC-3CE8D0E99FB8}" dt="2025-09-15T20:16:20.786" v="159" actId="47"/>
        <pc:sldMkLst>
          <pc:docMk/>
          <pc:sldMk cId="2883223546" sldId="331"/>
        </pc:sldMkLst>
      </pc:sldChg>
      <pc:sldChg chg="del">
        <pc:chgData name="Li, Yunyi [E CPE]" userId="7df35fcf-ab21-4780-aba3-023042ccffe1" providerId="ADAL" clId="{732ADCB1-1AF7-4916-A8CC-3CE8D0E99FB8}" dt="2025-09-15T20:16:20.786" v="159" actId="47"/>
        <pc:sldMkLst>
          <pc:docMk/>
          <pc:sldMk cId="2065405847" sldId="332"/>
        </pc:sldMkLst>
      </pc:sldChg>
      <pc:sldChg chg="del">
        <pc:chgData name="Li, Yunyi [E CPE]" userId="7df35fcf-ab21-4780-aba3-023042ccffe1" providerId="ADAL" clId="{732ADCB1-1AF7-4916-A8CC-3CE8D0E99FB8}" dt="2025-09-15T20:16:20.786" v="159" actId="47"/>
        <pc:sldMkLst>
          <pc:docMk/>
          <pc:sldMk cId="2121296449" sldId="333"/>
        </pc:sldMkLst>
      </pc:sldChg>
      <pc:sldChg chg="del">
        <pc:chgData name="Li, Yunyi [E CPE]" userId="7df35fcf-ab21-4780-aba3-023042ccffe1" providerId="ADAL" clId="{732ADCB1-1AF7-4916-A8CC-3CE8D0E99FB8}" dt="2025-09-15T20:16:20.786" v="159" actId="47"/>
        <pc:sldMkLst>
          <pc:docMk/>
          <pc:sldMk cId="1334551983" sldId="334"/>
        </pc:sldMkLst>
      </pc:sldChg>
      <pc:sldChg chg="del">
        <pc:chgData name="Li, Yunyi [E CPE]" userId="7df35fcf-ab21-4780-aba3-023042ccffe1" providerId="ADAL" clId="{732ADCB1-1AF7-4916-A8CC-3CE8D0E99FB8}" dt="2025-09-15T20:16:20.786" v="159" actId="47"/>
        <pc:sldMkLst>
          <pc:docMk/>
          <pc:sldMk cId="339381333" sldId="335"/>
        </pc:sldMkLst>
      </pc:sldChg>
      <pc:sldChg chg="del">
        <pc:chgData name="Li, Yunyi [E CPE]" userId="7df35fcf-ab21-4780-aba3-023042ccffe1" providerId="ADAL" clId="{732ADCB1-1AF7-4916-A8CC-3CE8D0E99FB8}" dt="2025-09-15T20:16:20.786" v="159" actId="47"/>
        <pc:sldMkLst>
          <pc:docMk/>
          <pc:sldMk cId="1354168961" sldId="336"/>
        </pc:sldMkLst>
      </pc:sldChg>
      <pc:sldChg chg="del">
        <pc:chgData name="Li, Yunyi [E CPE]" userId="7df35fcf-ab21-4780-aba3-023042ccffe1" providerId="ADAL" clId="{732ADCB1-1AF7-4916-A8CC-3CE8D0E99FB8}" dt="2025-09-15T20:16:20.786" v="159" actId="47"/>
        <pc:sldMkLst>
          <pc:docMk/>
          <pc:sldMk cId="4182594213" sldId="337"/>
        </pc:sldMkLst>
      </pc:sldChg>
      <pc:sldChg chg="del">
        <pc:chgData name="Li, Yunyi [E CPE]" userId="7df35fcf-ab21-4780-aba3-023042ccffe1" providerId="ADAL" clId="{732ADCB1-1AF7-4916-A8CC-3CE8D0E99FB8}" dt="2025-09-15T20:16:20.786" v="159" actId="47"/>
        <pc:sldMkLst>
          <pc:docMk/>
          <pc:sldMk cId="3615280186" sldId="338"/>
        </pc:sldMkLst>
      </pc:sldChg>
      <pc:sldChg chg="del">
        <pc:chgData name="Li, Yunyi [E CPE]" userId="7df35fcf-ab21-4780-aba3-023042ccffe1" providerId="ADAL" clId="{732ADCB1-1AF7-4916-A8CC-3CE8D0E99FB8}" dt="2025-09-15T20:16:20.786" v="159" actId="47"/>
        <pc:sldMkLst>
          <pc:docMk/>
          <pc:sldMk cId="2292254745" sldId="339"/>
        </pc:sldMkLst>
      </pc:sldChg>
      <pc:sldChg chg="del">
        <pc:chgData name="Li, Yunyi [E CPE]" userId="7df35fcf-ab21-4780-aba3-023042ccffe1" providerId="ADAL" clId="{732ADCB1-1AF7-4916-A8CC-3CE8D0E99FB8}" dt="2025-09-15T20:16:20.786" v="159" actId="47"/>
        <pc:sldMkLst>
          <pc:docMk/>
          <pc:sldMk cId="3260793914" sldId="340"/>
        </pc:sldMkLst>
      </pc:sldChg>
      <pc:sldChg chg="del">
        <pc:chgData name="Li, Yunyi [E CPE]" userId="7df35fcf-ab21-4780-aba3-023042ccffe1" providerId="ADAL" clId="{732ADCB1-1AF7-4916-A8CC-3CE8D0E99FB8}" dt="2025-09-15T20:16:20.786" v="159" actId="47"/>
        <pc:sldMkLst>
          <pc:docMk/>
          <pc:sldMk cId="72153572" sldId="341"/>
        </pc:sldMkLst>
      </pc:sldChg>
      <pc:sldChg chg="del">
        <pc:chgData name="Li, Yunyi [E CPE]" userId="7df35fcf-ab21-4780-aba3-023042ccffe1" providerId="ADAL" clId="{732ADCB1-1AF7-4916-A8CC-3CE8D0E99FB8}" dt="2025-09-15T20:16:20.786" v="159" actId="47"/>
        <pc:sldMkLst>
          <pc:docMk/>
          <pc:sldMk cId="603860" sldId="342"/>
        </pc:sldMkLst>
      </pc:sldChg>
      <pc:sldChg chg="del">
        <pc:chgData name="Li, Yunyi [E CPE]" userId="7df35fcf-ab21-4780-aba3-023042ccffe1" providerId="ADAL" clId="{732ADCB1-1AF7-4916-A8CC-3CE8D0E99FB8}" dt="2025-09-15T20:16:20.786" v="159" actId="47"/>
        <pc:sldMkLst>
          <pc:docMk/>
          <pc:sldMk cId="1167688349" sldId="343"/>
        </pc:sldMkLst>
      </pc:sldChg>
      <pc:sldChg chg="del">
        <pc:chgData name="Li, Yunyi [E CPE]" userId="7df35fcf-ab21-4780-aba3-023042ccffe1" providerId="ADAL" clId="{732ADCB1-1AF7-4916-A8CC-3CE8D0E99FB8}" dt="2025-09-15T20:16:20.786" v="159" actId="47"/>
        <pc:sldMkLst>
          <pc:docMk/>
          <pc:sldMk cId="2623891291" sldId="344"/>
        </pc:sldMkLst>
      </pc:sldChg>
      <pc:sldChg chg="del">
        <pc:chgData name="Li, Yunyi [E CPE]" userId="7df35fcf-ab21-4780-aba3-023042ccffe1" providerId="ADAL" clId="{732ADCB1-1AF7-4916-A8CC-3CE8D0E99FB8}" dt="2025-09-15T20:16:20.786" v="159" actId="47"/>
        <pc:sldMkLst>
          <pc:docMk/>
          <pc:sldMk cId="1440740017" sldId="345"/>
        </pc:sldMkLst>
      </pc:sldChg>
      <pc:sldChg chg="del">
        <pc:chgData name="Li, Yunyi [E CPE]" userId="7df35fcf-ab21-4780-aba3-023042ccffe1" providerId="ADAL" clId="{732ADCB1-1AF7-4916-A8CC-3CE8D0E99FB8}" dt="2025-09-15T20:16:20.786" v="159" actId="47"/>
        <pc:sldMkLst>
          <pc:docMk/>
          <pc:sldMk cId="1406948801" sldId="346"/>
        </pc:sldMkLst>
      </pc:sldChg>
      <pc:sldChg chg="del">
        <pc:chgData name="Li, Yunyi [E CPE]" userId="7df35fcf-ab21-4780-aba3-023042ccffe1" providerId="ADAL" clId="{732ADCB1-1AF7-4916-A8CC-3CE8D0E99FB8}" dt="2025-09-15T20:16:20.786" v="159" actId="47"/>
        <pc:sldMkLst>
          <pc:docMk/>
          <pc:sldMk cId="4094963647" sldId="347"/>
        </pc:sldMkLst>
      </pc:sldChg>
      <pc:sldChg chg="del">
        <pc:chgData name="Li, Yunyi [E CPE]" userId="7df35fcf-ab21-4780-aba3-023042ccffe1" providerId="ADAL" clId="{732ADCB1-1AF7-4916-A8CC-3CE8D0E99FB8}" dt="2025-09-15T20:16:20.786" v="159" actId="47"/>
        <pc:sldMkLst>
          <pc:docMk/>
          <pc:sldMk cId="4052320695" sldId="348"/>
        </pc:sldMkLst>
      </pc:sldChg>
      <pc:sldChg chg="del">
        <pc:chgData name="Li, Yunyi [E CPE]" userId="7df35fcf-ab21-4780-aba3-023042ccffe1" providerId="ADAL" clId="{732ADCB1-1AF7-4916-A8CC-3CE8D0E99FB8}" dt="2025-09-15T20:16:20.786" v="159" actId="47"/>
        <pc:sldMkLst>
          <pc:docMk/>
          <pc:sldMk cId="1634724468" sldId="349"/>
        </pc:sldMkLst>
      </pc:sldChg>
      <pc:sldChg chg="del">
        <pc:chgData name="Li, Yunyi [E CPE]" userId="7df35fcf-ab21-4780-aba3-023042ccffe1" providerId="ADAL" clId="{732ADCB1-1AF7-4916-A8CC-3CE8D0E99FB8}" dt="2025-09-15T20:16:20.786" v="159" actId="47"/>
        <pc:sldMkLst>
          <pc:docMk/>
          <pc:sldMk cId="4007438030" sldId="350"/>
        </pc:sldMkLst>
      </pc:sldChg>
      <pc:sldChg chg="del">
        <pc:chgData name="Li, Yunyi [E CPE]" userId="7df35fcf-ab21-4780-aba3-023042ccffe1" providerId="ADAL" clId="{732ADCB1-1AF7-4916-A8CC-3CE8D0E99FB8}" dt="2025-09-15T20:16:20.786" v="159" actId="47"/>
        <pc:sldMkLst>
          <pc:docMk/>
          <pc:sldMk cId="2213065325" sldId="351"/>
        </pc:sldMkLst>
      </pc:sldChg>
      <pc:sldChg chg="del">
        <pc:chgData name="Li, Yunyi [E CPE]" userId="7df35fcf-ab21-4780-aba3-023042ccffe1" providerId="ADAL" clId="{732ADCB1-1AF7-4916-A8CC-3CE8D0E99FB8}" dt="2025-09-15T20:16:20.786" v="159" actId="47"/>
        <pc:sldMkLst>
          <pc:docMk/>
          <pc:sldMk cId="1169189246" sldId="352"/>
        </pc:sldMkLst>
      </pc:sldChg>
      <pc:sldChg chg="del">
        <pc:chgData name="Li, Yunyi [E CPE]" userId="7df35fcf-ab21-4780-aba3-023042ccffe1" providerId="ADAL" clId="{732ADCB1-1AF7-4916-A8CC-3CE8D0E99FB8}" dt="2025-09-15T20:16:20.786" v="159" actId="47"/>
        <pc:sldMkLst>
          <pc:docMk/>
          <pc:sldMk cId="827120556" sldId="353"/>
        </pc:sldMkLst>
      </pc:sldChg>
      <pc:sldChg chg="del">
        <pc:chgData name="Li, Yunyi [E CPE]" userId="7df35fcf-ab21-4780-aba3-023042ccffe1" providerId="ADAL" clId="{732ADCB1-1AF7-4916-A8CC-3CE8D0E99FB8}" dt="2025-09-15T20:16:20.786" v="159" actId="47"/>
        <pc:sldMkLst>
          <pc:docMk/>
          <pc:sldMk cId="811102353" sldId="354"/>
        </pc:sldMkLst>
      </pc:sldChg>
      <pc:sldChg chg="del">
        <pc:chgData name="Li, Yunyi [E CPE]" userId="7df35fcf-ab21-4780-aba3-023042ccffe1" providerId="ADAL" clId="{732ADCB1-1AF7-4916-A8CC-3CE8D0E99FB8}" dt="2025-09-15T20:16:20.786" v="159" actId="47"/>
        <pc:sldMkLst>
          <pc:docMk/>
          <pc:sldMk cId="1724479898" sldId="355"/>
        </pc:sldMkLst>
      </pc:sldChg>
      <pc:sldChg chg="del">
        <pc:chgData name="Li, Yunyi [E CPE]" userId="7df35fcf-ab21-4780-aba3-023042ccffe1" providerId="ADAL" clId="{732ADCB1-1AF7-4916-A8CC-3CE8D0E99FB8}" dt="2025-09-15T20:16:20.786" v="159" actId="47"/>
        <pc:sldMkLst>
          <pc:docMk/>
          <pc:sldMk cId="1096602787" sldId="356"/>
        </pc:sldMkLst>
      </pc:sldChg>
      <pc:sldChg chg="del">
        <pc:chgData name="Li, Yunyi [E CPE]" userId="7df35fcf-ab21-4780-aba3-023042ccffe1" providerId="ADAL" clId="{732ADCB1-1AF7-4916-A8CC-3CE8D0E99FB8}" dt="2025-09-15T20:16:20.786" v="159" actId="47"/>
        <pc:sldMkLst>
          <pc:docMk/>
          <pc:sldMk cId="201667758" sldId="357"/>
        </pc:sldMkLst>
      </pc:sldChg>
      <pc:sldChg chg="del">
        <pc:chgData name="Li, Yunyi [E CPE]" userId="7df35fcf-ab21-4780-aba3-023042ccffe1" providerId="ADAL" clId="{732ADCB1-1AF7-4916-A8CC-3CE8D0E99FB8}" dt="2025-09-15T20:16:20.786" v="159" actId="47"/>
        <pc:sldMkLst>
          <pc:docMk/>
          <pc:sldMk cId="3916787441" sldId="358"/>
        </pc:sldMkLst>
      </pc:sldChg>
      <pc:sldChg chg="del">
        <pc:chgData name="Li, Yunyi [E CPE]" userId="7df35fcf-ab21-4780-aba3-023042ccffe1" providerId="ADAL" clId="{732ADCB1-1AF7-4916-A8CC-3CE8D0E99FB8}" dt="2025-09-15T20:16:20.786" v="159" actId="47"/>
        <pc:sldMkLst>
          <pc:docMk/>
          <pc:sldMk cId="1392306039" sldId="359"/>
        </pc:sldMkLst>
      </pc:sldChg>
      <pc:sldChg chg="del">
        <pc:chgData name="Li, Yunyi [E CPE]" userId="7df35fcf-ab21-4780-aba3-023042ccffe1" providerId="ADAL" clId="{732ADCB1-1AF7-4916-A8CC-3CE8D0E99FB8}" dt="2025-09-15T20:16:20.786" v="159" actId="47"/>
        <pc:sldMkLst>
          <pc:docMk/>
          <pc:sldMk cId="1074279253" sldId="360"/>
        </pc:sldMkLst>
      </pc:sldChg>
      <pc:sldChg chg="add">
        <pc:chgData name="Li, Yunyi [E CPE]" userId="7df35fcf-ab21-4780-aba3-023042ccffe1" providerId="ADAL" clId="{732ADCB1-1AF7-4916-A8CC-3CE8D0E99FB8}" dt="2025-09-15T20:16:22.573" v="160"/>
        <pc:sldMkLst>
          <pc:docMk/>
          <pc:sldMk cId="3350914388" sldId="362"/>
        </pc:sldMkLst>
      </pc:sldChg>
      <pc:sldChg chg="del">
        <pc:chgData name="Li, Yunyi [E CPE]" userId="7df35fcf-ab21-4780-aba3-023042ccffe1" providerId="ADAL" clId="{732ADCB1-1AF7-4916-A8CC-3CE8D0E99FB8}" dt="2025-09-15T20:16:20.786" v="159" actId="47"/>
        <pc:sldMkLst>
          <pc:docMk/>
          <pc:sldMk cId="4066642788" sldId="362"/>
        </pc:sldMkLst>
      </pc:sldChg>
      <pc:sldChg chg="modSp add mod">
        <pc:chgData name="Li, Yunyi [E CPE]" userId="7df35fcf-ab21-4780-aba3-023042ccffe1" providerId="ADAL" clId="{732ADCB1-1AF7-4916-A8CC-3CE8D0E99FB8}" dt="2025-09-15T20:17:14.373" v="167" actId="108"/>
        <pc:sldMkLst>
          <pc:docMk/>
          <pc:sldMk cId="3247141970" sldId="363"/>
        </pc:sldMkLst>
        <pc:spChg chg="mod">
          <ac:chgData name="Li, Yunyi [E CPE]" userId="7df35fcf-ab21-4780-aba3-023042ccffe1" providerId="ADAL" clId="{732ADCB1-1AF7-4916-A8CC-3CE8D0E99FB8}" dt="2025-09-15T20:17:14.373" v="167" actId="108"/>
          <ac:spMkLst>
            <pc:docMk/>
            <pc:sldMk cId="3247141970" sldId="363"/>
            <ac:spMk id="8" creationId="{E233ED25-29D2-1335-FEE4-3B196B46AC3F}"/>
          </ac:spMkLst>
        </pc:spChg>
      </pc:sldChg>
      <pc:sldChg chg="del">
        <pc:chgData name="Li, Yunyi [E CPE]" userId="7df35fcf-ab21-4780-aba3-023042ccffe1" providerId="ADAL" clId="{732ADCB1-1AF7-4916-A8CC-3CE8D0E99FB8}" dt="2025-09-15T20:16:20.786" v="159" actId="47"/>
        <pc:sldMkLst>
          <pc:docMk/>
          <pc:sldMk cId="4281444881" sldId="363"/>
        </pc:sldMkLst>
      </pc:sldChg>
      <pc:sldChg chg="modSp add mod">
        <pc:chgData name="Li, Yunyi [E CPE]" userId="7df35fcf-ab21-4780-aba3-023042ccffe1" providerId="ADAL" clId="{732ADCB1-1AF7-4916-A8CC-3CE8D0E99FB8}" dt="2025-09-15T20:17:21.562" v="169" actId="108"/>
        <pc:sldMkLst>
          <pc:docMk/>
          <pc:sldMk cId="211277405" sldId="364"/>
        </pc:sldMkLst>
        <pc:spChg chg="mod">
          <ac:chgData name="Li, Yunyi [E CPE]" userId="7df35fcf-ab21-4780-aba3-023042ccffe1" providerId="ADAL" clId="{732ADCB1-1AF7-4916-A8CC-3CE8D0E99FB8}" dt="2025-09-15T20:17:21.562" v="169" actId="108"/>
          <ac:spMkLst>
            <pc:docMk/>
            <pc:sldMk cId="211277405" sldId="364"/>
            <ac:spMk id="8" creationId="{79DF8E68-DBF6-6A87-E241-E534DC153392}"/>
          </ac:spMkLst>
        </pc:spChg>
      </pc:sldChg>
      <pc:sldChg chg="del">
        <pc:chgData name="Li, Yunyi [E CPE]" userId="7df35fcf-ab21-4780-aba3-023042ccffe1" providerId="ADAL" clId="{732ADCB1-1AF7-4916-A8CC-3CE8D0E99FB8}" dt="2025-09-15T20:16:20.786" v="159" actId="47"/>
        <pc:sldMkLst>
          <pc:docMk/>
          <pc:sldMk cId="1576824100" sldId="364"/>
        </pc:sldMkLst>
      </pc:sldChg>
      <pc:sldChg chg="del">
        <pc:chgData name="Li, Yunyi [E CPE]" userId="7df35fcf-ab21-4780-aba3-023042ccffe1" providerId="ADAL" clId="{732ADCB1-1AF7-4916-A8CC-3CE8D0E99FB8}" dt="2025-09-15T20:16:20.786" v="159" actId="47"/>
        <pc:sldMkLst>
          <pc:docMk/>
          <pc:sldMk cId="1604037103" sldId="365"/>
        </pc:sldMkLst>
      </pc:sldChg>
      <pc:sldChg chg="modSp add mod">
        <pc:chgData name="Li, Yunyi [E CPE]" userId="7df35fcf-ab21-4780-aba3-023042ccffe1" providerId="ADAL" clId="{732ADCB1-1AF7-4916-A8CC-3CE8D0E99FB8}" dt="2025-09-15T20:17:30.665" v="171" actId="108"/>
        <pc:sldMkLst>
          <pc:docMk/>
          <pc:sldMk cId="3888084782" sldId="365"/>
        </pc:sldMkLst>
        <pc:spChg chg="mod">
          <ac:chgData name="Li, Yunyi [E CPE]" userId="7df35fcf-ab21-4780-aba3-023042ccffe1" providerId="ADAL" clId="{732ADCB1-1AF7-4916-A8CC-3CE8D0E99FB8}" dt="2025-09-15T20:17:30.665" v="171" actId="108"/>
          <ac:spMkLst>
            <pc:docMk/>
            <pc:sldMk cId="3888084782" sldId="365"/>
            <ac:spMk id="8" creationId="{79ABB8DB-3754-7BFD-2CD9-F9FEEF6375C9}"/>
          </ac:spMkLst>
        </pc:spChg>
      </pc:sldChg>
      <pc:sldChg chg="del">
        <pc:chgData name="Li, Yunyi [E CPE]" userId="7df35fcf-ab21-4780-aba3-023042ccffe1" providerId="ADAL" clId="{732ADCB1-1AF7-4916-A8CC-3CE8D0E99FB8}" dt="2025-09-15T20:16:20.786" v="159" actId="47"/>
        <pc:sldMkLst>
          <pc:docMk/>
          <pc:sldMk cId="1471450397" sldId="366"/>
        </pc:sldMkLst>
      </pc:sldChg>
      <pc:sldChg chg="modSp add mod">
        <pc:chgData name="Li, Yunyi [E CPE]" userId="7df35fcf-ab21-4780-aba3-023042ccffe1" providerId="ADAL" clId="{732ADCB1-1AF7-4916-A8CC-3CE8D0E99FB8}" dt="2025-09-15T20:17:37.554" v="173" actId="108"/>
        <pc:sldMkLst>
          <pc:docMk/>
          <pc:sldMk cId="1546949896" sldId="366"/>
        </pc:sldMkLst>
        <pc:spChg chg="mod">
          <ac:chgData name="Li, Yunyi [E CPE]" userId="7df35fcf-ab21-4780-aba3-023042ccffe1" providerId="ADAL" clId="{732ADCB1-1AF7-4916-A8CC-3CE8D0E99FB8}" dt="2025-09-15T20:17:37.554" v="173" actId="108"/>
          <ac:spMkLst>
            <pc:docMk/>
            <pc:sldMk cId="1546949896" sldId="366"/>
            <ac:spMk id="8" creationId="{77D9352B-6C72-B14C-DC2A-3FC12BDBF315}"/>
          </ac:spMkLst>
        </pc:spChg>
      </pc:sldChg>
      <pc:sldChg chg="modSp add mod">
        <pc:chgData name="Li, Yunyi [E CPE]" userId="7df35fcf-ab21-4780-aba3-023042ccffe1" providerId="ADAL" clId="{732ADCB1-1AF7-4916-A8CC-3CE8D0E99FB8}" dt="2025-09-15T20:17:43.940" v="175" actId="108"/>
        <pc:sldMkLst>
          <pc:docMk/>
          <pc:sldMk cId="2472156526" sldId="367"/>
        </pc:sldMkLst>
        <pc:spChg chg="mod">
          <ac:chgData name="Li, Yunyi [E CPE]" userId="7df35fcf-ab21-4780-aba3-023042ccffe1" providerId="ADAL" clId="{732ADCB1-1AF7-4916-A8CC-3CE8D0E99FB8}" dt="2025-09-15T20:17:43.940" v="175" actId="108"/>
          <ac:spMkLst>
            <pc:docMk/>
            <pc:sldMk cId="2472156526" sldId="367"/>
            <ac:spMk id="8" creationId="{03F74777-9155-F593-6DC2-C00C1C1F6695}"/>
          </ac:spMkLst>
        </pc:spChg>
      </pc:sldChg>
      <pc:sldChg chg="del">
        <pc:chgData name="Li, Yunyi [E CPE]" userId="7df35fcf-ab21-4780-aba3-023042ccffe1" providerId="ADAL" clId="{732ADCB1-1AF7-4916-A8CC-3CE8D0E99FB8}" dt="2025-09-15T20:16:20.786" v="159" actId="47"/>
        <pc:sldMkLst>
          <pc:docMk/>
          <pc:sldMk cId="2883111991" sldId="367"/>
        </pc:sldMkLst>
      </pc:sldChg>
      <pc:sldChg chg="add">
        <pc:chgData name="Li, Yunyi [E CPE]" userId="7df35fcf-ab21-4780-aba3-023042ccffe1" providerId="ADAL" clId="{732ADCB1-1AF7-4916-A8CC-3CE8D0E99FB8}" dt="2025-09-15T20:18:18.743" v="176"/>
        <pc:sldMkLst>
          <pc:docMk/>
          <pc:sldMk cId="512504658" sldId="368"/>
        </pc:sldMkLst>
      </pc:sldChg>
      <pc:sldChg chg="del">
        <pc:chgData name="Li, Yunyi [E CPE]" userId="7df35fcf-ab21-4780-aba3-023042ccffe1" providerId="ADAL" clId="{732ADCB1-1AF7-4916-A8CC-3CE8D0E99FB8}" dt="2025-09-15T20:16:20.786" v="159" actId="47"/>
        <pc:sldMkLst>
          <pc:docMk/>
          <pc:sldMk cId="1057853517" sldId="368"/>
        </pc:sldMkLst>
      </pc:sldChg>
      <pc:sldChg chg="del">
        <pc:chgData name="Li, Yunyi [E CPE]" userId="7df35fcf-ab21-4780-aba3-023042ccffe1" providerId="ADAL" clId="{732ADCB1-1AF7-4916-A8CC-3CE8D0E99FB8}" dt="2025-09-15T20:16:20.786" v="159" actId="47"/>
        <pc:sldMkLst>
          <pc:docMk/>
          <pc:sldMk cId="1539184604" sldId="369"/>
        </pc:sldMkLst>
      </pc:sldChg>
      <pc:sldChg chg="add">
        <pc:chgData name="Li, Yunyi [E CPE]" userId="7df35fcf-ab21-4780-aba3-023042ccffe1" providerId="ADAL" clId="{732ADCB1-1AF7-4916-A8CC-3CE8D0E99FB8}" dt="2025-09-15T20:18:18.743" v="176"/>
        <pc:sldMkLst>
          <pc:docMk/>
          <pc:sldMk cId="3257041118" sldId="369"/>
        </pc:sldMkLst>
      </pc:sldChg>
      <pc:sldChg chg="add">
        <pc:chgData name="Li, Yunyi [E CPE]" userId="7df35fcf-ab21-4780-aba3-023042ccffe1" providerId="ADAL" clId="{732ADCB1-1AF7-4916-A8CC-3CE8D0E99FB8}" dt="2025-09-15T20:18:18.743" v="176"/>
        <pc:sldMkLst>
          <pc:docMk/>
          <pc:sldMk cId="2015952363" sldId="370"/>
        </pc:sldMkLst>
      </pc:sldChg>
      <pc:sldChg chg="del">
        <pc:chgData name="Li, Yunyi [E CPE]" userId="7df35fcf-ab21-4780-aba3-023042ccffe1" providerId="ADAL" clId="{732ADCB1-1AF7-4916-A8CC-3CE8D0E99FB8}" dt="2025-09-15T20:16:20.786" v="159" actId="47"/>
        <pc:sldMkLst>
          <pc:docMk/>
          <pc:sldMk cId="3051336621" sldId="370"/>
        </pc:sldMkLst>
      </pc:sldChg>
      <pc:sldChg chg="del">
        <pc:chgData name="Li, Yunyi [E CPE]" userId="7df35fcf-ab21-4780-aba3-023042ccffe1" providerId="ADAL" clId="{732ADCB1-1AF7-4916-A8CC-3CE8D0E99FB8}" dt="2025-09-15T20:16:20.786" v="159" actId="47"/>
        <pc:sldMkLst>
          <pc:docMk/>
          <pc:sldMk cId="1746128797" sldId="371"/>
        </pc:sldMkLst>
      </pc:sldChg>
      <pc:sldChg chg="add">
        <pc:chgData name="Li, Yunyi [E CPE]" userId="7df35fcf-ab21-4780-aba3-023042ccffe1" providerId="ADAL" clId="{732ADCB1-1AF7-4916-A8CC-3CE8D0E99FB8}" dt="2025-09-15T20:18:18.743" v="176"/>
        <pc:sldMkLst>
          <pc:docMk/>
          <pc:sldMk cId="2156129714" sldId="371"/>
        </pc:sldMkLst>
      </pc:sldChg>
      <pc:sldChg chg="add">
        <pc:chgData name="Li, Yunyi [E CPE]" userId="7df35fcf-ab21-4780-aba3-023042ccffe1" providerId="ADAL" clId="{732ADCB1-1AF7-4916-A8CC-3CE8D0E99FB8}" dt="2025-09-15T20:18:18.743" v="176"/>
        <pc:sldMkLst>
          <pc:docMk/>
          <pc:sldMk cId="889169689" sldId="372"/>
        </pc:sldMkLst>
      </pc:sldChg>
      <pc:sldChg chg="del">
        <pc:chgData name="Li, Yunyi [E CPE]" userId="7df35fcf-ab21-4780-aba3-023042ccffe1" providerId="ADAL" clId="{732ADCB1-1AF7-4916-A8CC-3CE8D0E99FB8}" dt="2025-09-15T20:16:20.786" v="159" actId="47"/>
        <pc:sldMkLst>
          <pc:docMk/>
          <pc:sldMk cId="1750248143" sldId="372"/>
        </pc:sldMkLst>
      </pc:sldChg>
      <pc:sldChg chg="del">
        <pc:chgData name="Li, Yunyi [E CPE]" userId="7df35fcf-ab21-4780-aba3-023042ccffe1" providerId="ADAL" clId="{732ADCB1-1AF7-4916-A8CC-3CE8D0E99FB8}" dt="2025-09-15T20:16:20.786" v="159" actId="47"/>
        <pc:sldMkLst>
          <pc:docMk/>
          <pc:sldMk cId="16772523" sldId="373"/>
        </pc:sldMkLst>
      </pc:sldChg>
      <pc:sldChg chg="add">
        <pc:chgData name="Li, Yunyi [E CPE]" userId="7df35fcf-ab21-4780-aba3-023042ccffe1" providerId="ADAL" clId="{732ADCB1-1AF7-4916-A8CC-3CE8D0E99FB8}" dt="2025-09-15T20:18:18.743" v="176"/>
        <pc:sldMkLst>
          <pc:docMk/>
          <pc:sldMk cId="1875973330" sldId="373"/>
        </pc:sldMkLst>
      </pc:sldChg>
      <pc:sldChg chg="add">
        <pc:chgData name="Li, Yunyi [E CPE]" userId="7df35fcf-ab21-4780-aba3-023042ccffe1" providerId="ADAL" clId="{732ADCB1-1AF7-4916-A8CC-3CE8D0E99FB8}" dt="2025-09-15T20:18:18.743" v="176"/>
        <pc:sldMkLst>
          <pc:docMk/>
          <pc:sldMk cId="1710422311" sldId="374"/>
        </pc:sldMkLst>
      </pc:sldChg>
      <pc:sldChg chg="del">
        <pc:chgData name="Li, Yunyi [E CPE]" userId="7df35fcf-ab21-4780-aba3-023042ccffe1" providerId="ADAL" clId="{732ADCB1-1AF7-4916-A8CC-3CE8D0E99FB8}" dt="2025-09-15T20:16:20.786" v="159" actId="47"/>
        <pc:sldMkLst>
          <pc:docMk/>
          <pc:sldMk cId="2202489036" sldId="374"/>
        </pc:sldMkLst>
      </pc:sldChg>
      <pc:sldChg chg="add">
        <pc:chgData name="Li, Yunyi [E CPE]" userId="7df35fcf-ab21-4780-aba3-023042ccffe1" providerId="ADAL" clId="{732ADCB1-1AF7-4916-A8CC-3CE8D0E99FB8}" dt="2025-09-15T20:18:18.743" v="176"/>
        <pc:sldMkLst>
          <pc:docMk/>
          <pc:sldMk cId="761077217" sldId="375"/>
        </pc:sldMkLst>
      </pc:sldChg>
      <pc:sldChg chg="del">
        <pc:chgData name="Li, Yunyi [E CPE]" userId="7df35fcf-ab21-4780-aba3-023042ccffe1" providerId="ADAL" clId="{732ADCB1-1AF7-4916-A8CC-3CE8D0E99FB8}" dt="2025-09-15T20:16:20.786" v="159" actId="47"/>
        <pc:sldMkLst>
          <pc:docMk/>
          <pc:sldMk cId="3634666768" sldId="375"/>
        </pc:sldMkLst>
      </pc:sldChg>
      <pc:sldChg chg="del">
        <pc:chgData name="Li, Yunyi [E CPE]" userId="7df35fcf-ab21-4780-aba3-023042ccffe1" providerId="ADAL" clId="{732ADCB1-1AF7-4916-A8CC-3CE8D0E99FB8}" dt="2025-09-15T20:16:20.786" v="159" actId="47"/>
        <pc:sldMkLst>
          <pc:docMk/>
          <pc:sldMk cId="1819102069" sldId="376"/>
        </pc:sldMkLst>
      </pc:sldChg>
      <pc:sldChg chg="add">
        <pc:chgData name="Li, Yunyi [E CPE]" userId="7df35fcf-ab21-4780-aba3-023042ccffe1" providerId="ADAL" clId="{732ADCB1-1AF7-4916-A8CC-3CE8D0E99FB8}" dt="2025-09-15T20:18:18.743" v="176"/>
        <pc:sldMkLst>
          <pc:docMk/>
          <pc:sldMk cId="3714683702" sldId="376"/>
        </pc:sldMkLst>
      </pc:sldChg>
      <pc:sldChg chg="add">
        <pc:chgData name="Li, Yunyi [E CPE]" userId="7df35fcf-ab21-4780-aba3-023042ccffe1" providerId="ADAL" clId="{732ADCB1-1AF7-4916-A8CC-3CE8D0E99FB8}" dt="2025-09-15T20:18:33.779" v="177"/>
        <pc:sldMkLst>
          <pc:docMk/>
          <pc:sldMk cId="1541465826" sldId="377"/>
        </pc:sldMkLst>
      </pc:sldChg>
      <pc:sldChg chg="del">
        <pc:chgData name="Li, Yunyi [E CPE]" userId="7df35fcf-ab21-4780-aba3-023042ccffe1" providerId="ADAL" clId="{732ADCB1-1AF7-4916-A8CC-3CE8D0E99FB8}" dt="2025-09-15T20:16:20.786" v="159" actId="47"/>
        <pc:sldMkLst>
          <pc:docMk/>
          <pc:sldMk cId="2654605938" sldId="377"/>
        </pc:sldMkLst>
      </pc:sldChg>
      <pc:sldChg chg="add">
        <pc:chgData name="Li, Yunyi [E CPE]" userId="7df35fcf-ab21-4780-aba3-023042ccffe1" providerId="ADAL" clId="{732ADCB1-1AF7-4916-A8CC-3CE8D0E99FB8}" dt="2025-09-15T20:18:33.779" v="177"/>
        <pc:sldMkLst>
          <pc:docMk/>
          <pc:sldMk cId="1455305915" sldId="378"/>
        </pc:sldMkLst>
      </pc:sldChg>
      <pc:sldChg chg="del">
        <pc:chgData name="Li, Yunyi [E CPE]" userId="7df35fcf-ab21-4780-aba3-023042ccffe1" providerId="ADAL" clId="{732ADCB1-1AF7-4916-A8CC-3CE8D0E99FB8}" dt="2025-09-15T20:16:20.786" v="159" actId="47"/>
        <pc:sldMkLst>
          <pc:docMk/>
          <pc:sldMk cId="3487990945" sldId="378"/>
        </pc:sldMkLst>
      </pc:sldChg>
      <pc:sldChg chg="add">
        <pc:chgData name="Li, Yunyi [E CPE]" userId="7df35fcf-ab21-4780-aba3-023042ccffe1" providerId="ADAL" clId="{732ADCB1-1AF7-4916-A8CC-3CE8D0E99FB8}" dt="2025-09-15T20:18:33.779" v="177"/>
        <pc:sldMkLst>
          <pc:docMk/>
          <pc:sldMk cId="2410670753" sldId="379"/>
        </pc:sldMkLst>
      </pc:sldChg>
      <pc:sldChg chg="del">
        <pc:chgData name="Li, Yunyi [E CPE]" userId="7df35fcf-ab21-4780-aba3-023042ccffe1" providerId="ADAL" clId="{732ADCB1-1AF7-4916-A8CC-3CE8D0E99FB8}" dt="2025-09-15T20:16:20.786" v="159" actId="47"/>
        <pc:sldMkLst>
          <pc:docMk/>
          <pc:sldMk cId="3700264289" sldId="379"/>
        </pc:sldMkLst>
      </pc:sldChg>
      <pc:sldChg chg="add">
        <pc:chgData name="Li, Yunyi [E CPE]" userId="7df35fcf-ab21-4780-aba3-023042ccffe1" providerId="ADAL" clId="{732ADCB1-1AF7-4916-A8CC-3CE8D0E99FB8}" dt="2025-09-15T20:18:33.779" v="177"/>
        <pc:sldMkLst>
          <pc:docMk/>
          <pc:sldMk cId="773865944" sldId="380"/>
        </pc:sldMkLst>
      </pc:sldChg>
      <pc:sldChg chg="del">
        <pc:chgData name="Li, Yunyi [E CPE]" userId="7df35fcf-ab21-4780-aba3-023042ccffe1" providerId="ADAL" clId="{732ADCB1-1AF7-4916-A8CC-3CE8D0E99FB8}" dt="2025-09-15T20:16:20.786" v="159" actId="47"/>
        <pc:sldMkLst>
          <pc:docMk/>
          <pc:sldMk cId="3003826045" sldId="380"/>
        </pc:sldMkLst>
      </pc:sldChg>
      <pc:sldChg chg="del">
        <pc:chgData name="Li, Yunyi [E CPE]" userId="7df35fcf-ab21-4780-aba3-023042ccffe1" providerId="ADAL" clId="{732ADCB1-1AF7-4916-A8CC-3CE8D0E99FB8}" dt="2025-09-15T20:16:20.786" v="159" actId="47"/>
        <pc:sldMkLst>
          <pc:docMk/>
          <pc:sldMk cId="2430293059" sldId="381"/>
        </pc:sldMkLst>
      </pc:sldChg>
      <pc:sldChg chg="add">
        <pc:chgData name="Li, Yunyi [E CPE]" userId="7df35fcf-ab21-4780-aba3-023042ccffe1" providerId="ADAL" clId="{732ADCB1-1AF7-4916-A8CC-3CE8D0E99FB8}" dt="2025-09-15T20:18:33.779" v="177"/>
        <pc:sldMkLst>
          <pc:docMk/>
          <pc:sldMk cId="3228075136" sldId="381"/>
        </pc:sldMkLst>
      </pc:sldChg>
      <pc:sldChg chg="add">
        <pc:chgData name="Li, Yunyi [E CPE]" userId="7df35fcf-ab21-4780-aba3-023042ccffe1" providerId="ADAL" clId="{732ADCB1-1AF7-4916-A8CC-3CE8D0E99FB8}" dt="2025-09-15T20:18:33.779" v="177"/>
        <pc:sldMkLst>
          <pc:docMk/>
          <pc:sldMk cId="2130344983" sldId="382"/>
        </pc:sldMkLst>
      </pc:sldChg>
      <pc:sldChg chg="del">
        <pc:chgData name="Li, Yunyi [E CPE]" userId="7df35fcf-ab21-4780-aba3-023042ccffe1" providerId="ADAL" clId="{732ADCB1-1AF7-4916-A8CC-3CE8D0E99FB8}" dt="2025-09-15T20:16:20.786" v="159" actId="47"/>
        <pc:sldMkLst>
          <pc:docMk/>
          <pc:sldMk cId="3788856762" sldId="382"/>
        </pc:sldMkLst>
      </pc:sldChg>
      <pc:sldChg chg="add">
        <pc:chgData name="Li, Yunyi [E CPE]" userId="7df35fcf-ab21-4780-aba3-023042ccffe1" providerId="ADAL" clId="{732ADCB1-1AF7-4916-A8CC-3CE8D0E99FB8}" dt="2025-09-15T20:18:33.779" v="177"/>
        <pc:sldMkLst>
          <pc:docMk/>
          <pc:sldMk cId="257369050" sldId="383"/>
        </pc:sldMkLst>
      </pc:sldChg>
      <pc:sldChg chg="del">
        <pc:chgData name="Li, Yunyi [E CPE]" userId="7df35fcf-ab21-4780-aba3-023042ccffe1" providerId="ADAL" clId="{732ADCB1-1AF7-4916-A8CC-3CE8D0E99FB8}" dt="2025-09-15T20:16:20.786" v="159" actId="47"/>
        <pc:sldMkLst>
          <pc:docMk/>
          <pc:sldMk cId="1206679668" sldId="383"/>
        </pc:sldMkLst>
      </pc:sldChg>
      <pc:sldChg chg="del">
        <pc:chgData name="Li, Yunyi [E CPE]" userId="7df35fcf-ab21-4780-aba3-023042ccffe1" providerId="ADAL" clId="{732ADCB1-1AF7-4916-A8CC-3CE8D0E99FB8}" dt="2025-09-15T20:16:20.786" v="159" actId="47"/>
        <pc:sldMkLst>
          <pc:docMk/>
          <pc:sldMk cId="671618220" sldId="384"/>
        </pc:sldMkLst>
      </pc:sldChg>
      <pc:sldChg chg="add">
        <pc:chgData name="Li, Yunyi [E CPE]" userId="7df35fcf-ab21-4780-aba3-023042ccffe1" providerId="ADAL" clId="{732ADCB1-1AF7-4916-A8CC-3CE8D0E99FB8}" dt="2025-09-15T20:18:33.779" v="177"/>
        <pc:sldMkLst>
          <pc:docMk/>
          <pc:sldMk cId="2694172593" sldId="384"/>
        </pc:sldMkLst>
      </pc:sldChg>
      <pc:sldChg chg="del">
        <pc:chgData name="Li, Yunyi [E CPE]" userId="7df35fcf-ab21-4780-aba3-023042ccffe1" providerId="ADAL" clId="{732ADCB1-1AF7-4916-A8CC-3CE8D0E99FB8}" dt="2025-09-15T20:16:20.786" v="159" actId="47"/>
        <pc:sldMkLst>
          <pc:docMk/>
          <pc:sldMk cId="1735998703" sldId="385"/>
        </pc:sldMkLst>
      </pc:sldChg>
      <pc:sldChg chg="add">
        <pc:chgData name="Li, Yunyi [E CPE]" userId="7df35fcf-ab21-4780-aba3-023042ccffe1" providerId="ADAL" clId="{732ADCB1-1AF7-4916-A8CC-3CE8D0E99FB8}" dt="2025-09-15T20:18:33.779" v="177"/>
        <pc:sldMkLst>
          <pc:docMk/>
          <pc:sldMk cId="2205853040" sldId="385"/>
        </pc:sldMkLst>
      </pc:sldChg>
      <pc:sldChg chg="add">
        <pc:chgData name="Li, Yunyi [E CPE]" userId="7df35fcf-ab21-4780-aba3-023042ccffe1" providerId="ADAL" clId="{732ADCB1-1AF7-4916-A8CC-3CE8D0E99FB8}" dt="2025-09-15T20:18:33.779" v="177"/>
        <pc:sldMkLst>
          <pc:docMk/>
          <pc:sldMk cId="2857419629" sldId="386"/>
        </pc:sldMkLst>
      </pc:sldChg>
      <pc:sldChg chg="del">
        <pc:chgData name="Li, Yunyi [E CPE]" userId="7df35fcf-ab21-4780-aba3-023042ccffe1" providerId="ADAL" clId="{732ADCB1-1AF7-4916-A8CC-3CE8D0E99FB8}" dt="2025-09-15T20:16:20.786" v="159" actId="47"/>
        <pc:sldMkLst>
          <pc:docMk/>
          <pc:sldMk cId="3681154071" sldId="386"/>
        </pc:sldMkLst>
      </pc:sldChg>
      <pc:sldChg chg="add">
        <pc:chgData name="Li, Yunyi [E CPE]" userId="7df35fcf-ab21-4780-aba3-023042ccffe1" providerId="ADAL" clId="{732ADCB1-1AF7-4916-A8CC-3CE8D0E99FB8}" dt="2025-09-15T20:18:33.779" v="177"/>
        <pc:sldMkLst>
          <pc:docMk/>
          <pc:sldMk cId="955251283" sldId="387"/>
        </pc:sldMkLst>
      </pc:sldChg>
      <pc:sldChg chg="del">
        <pc:chgData name="Li, Yunyi [E CPE]" userId="7df35fcf-ab21-4780-aba3-023042ccffe1" providerId="ADAL" clId="{732ADCB1-1AF7-4916-A8CC-3CE8D0E99FB8}" dt="2025-09-15T20:16:20.786" v="159" actId="47"/>
        <pc:sldMkLst>
          <pc:docMk/>
          <pc:sldMk cId="3327067144" sldId="387"/>
        </pc:sldMkLst>
      </pc:sldChg>
      <pc:sldChg chg="add">
        <pc:chgData name="Li, Yunyi [E CPE]" userId="7df35fcf-ab21-4780-aba3-023042ccffe1" providerId="ADAL" clId="{732ADCB1-1AF7-4916-A8CC-3CE8D0E99FB8}" dt="2025-09-15T20:18:33.779" v="177"/>
        <pc:sldMkLst>
          <pc:docMk/>
          <pc:sldMk cId="147671112" sldId="388"/>
        </pc:sldMkLst>
      </pc:sldChg>
      <pc:sldChg chg="del">
        <pc:chgData name="Li, Yunyi [E CPE]" userId="7df35fcf-ab21-4780-aba3-023042ccffe1" providerId="ADAL" clId="{732ADCB1-1AF7-4916-A8CC-3CE8D0E99FB8}" dt="2025-09-15T20:16:20.786" v="159" actId="47"/>
        <pc:sldMkLst>
          <pc:docMk/>
          <pc:sldMk cId="1358450542" sldId="388"/>
        </pc:sldMkLst>
      </pc:sldChg>
      <pc:sldChg chg="add">
        <pc:chgData name="Li, Yunyi [E CPE]" userId="7df35fcf-ab21-4780-aba3-023042ccffe1" providerId="ADAL" clId="{732ADCB1-1AF7-4916-A8CC-3CE8D0E99FB8}" dt="2025-09-15T20:18:33.779" v="177"/>
        <pc:sldMkLst>
          <pc:docMk/>
          <pc:sldMk cId="2409805603" sldId="389"/>
        </pc:sldMkLst>
      </pc:sldChg>
      <pc:sldChg chg="del">
        <pc:chgData name="Li, Yunyi [E CPE]" userId="7df35fcf-ab21-4780-aba3-023042ccffe1" providerId="ADAL" clId="{732ADCB1-1AF7-4916-A8CC-3CE8D0E99FB8}" dt="2025-09-15T20:16:20.786" v="159" actId="47"/>
        <pc:sldMkLst>
          <pc:docMk/>
          <pc:sldMk cId="2750406605" sldId="389"/>
        </pc:sldMkLst>
      </pc:sldChg>
      <pc:sldChg chg="add">
        <pc:chgData name="Li, Yunyi [E CPE]" userId="7df35fcf-ab21-4780-aba3-023042ccffe1" providerId="ADAL" clId="{732ADCB1-1AF7-4916-A8CC-3CE8D0E99FB8}" dt="2025-09-15T20:18:33.779" v="177"/>
        <pc:sldMkLst>
          <pc:docMk/>
          <pc:sldMk cId="552732513" sldId="390"/>
        </pc:sldMkLst>
      </pc:sldChg>
      <pc:sldChg chg="del">
        <pc:chgData name="Li, Yunyi [E CPE]" userId="7df35fcf-ab21-4780-aba3-023042ccffe1" providerId="ADAL" clId="{732ADCB1-1AF7-4916-A8CC-3CE8D0E99FB8}" dt="2025-09-15T20:16:20.786" v="159" actId="47"/>
        <pc:sldMkLst>
          <pc:docMk/>
          <pc:sldMk cId="1266808114" sldId="390"/>
        </pc:sldMkLst>
      </pc:sldChg>
      <pc:sldChg chg="del">
        <pc:chgData name="Li, Yunyi [E CPE]" userId="7df35fcf-ab21-4780-aba3-023042ccffe1" providerId="ADAL" clId="{732ADCB1-1AF7-4916-A8CC-3CE8D0E99FB8}" dt="2025-09-15T20:16:20.786" v="159" actId="47"/>
        <pc:sldMkLst>
          <pc:docMk/>
          <pc:sldMk cId="1799035230" sldId="391"/>
        </pc:sldMkLst>
      </pc:sldChg>
      <pc:sldChg chg="add">
        <pc:chgData name="Li, Yunyi [E CPE]" userId="7df35fcf-ab21-4780-aba3-023042ccffe1" providerId="ADAL" clId="{732ADCB1-1AF7-4916-A8CC-3CE8D0E99FB8}" dt="2025-09-15T20:18:33.779" v="177"/>
        <pc:sldMkLst>
          <pc:docMk/>
          <pc:sldMk cId="2908855216" sldId="391"/>
        </pc:sldMkLst>
      </pc:sldChg>
      <pc:sldChg chg="add">
        <pc:chgData name="Li, Yunyi [E CPE]" userId="7df35fcf-ab21-4780-aba3-023042ccffe1" providerId="ADAL" clId="{732ADCB1-1AF7-4916-A8CC-3CE8D0E99FB8}" dt="2025-09-15T20:18:33.779" v="177"/>
        <pc:sldMkLst>
          <pc:docMk/>
          <pc:sldMk cId="741693307" sldId="392"/>
        </pc:sldMkLst>
      </pc:sldChg>
      <pc:sldChg chg="del">
        <pc:chgData name="Li, Yunyi [E CPE]" userId="7df35fcf-ab21-4780-aba3-023042ccffe1" providerId="ADAL" clId="{732ADCB1-1AF7-4916-A8CC-3CE8D0E99FB8}" dt="2025-09-15T20:16:20.786" v="159" actId="47"/>
        <pc:sldMkLst>
          <pc:docMk/>
          <pc:sldMk cId="1304925480" sldId="392"/>
        </pc:sldMkLst>
      </pc:sldChg>
      <pc:sldChg chg="del">
        <pc:chgData name="Li, Yunyi [E CPE]" userId="7df35fcf-ab21-4780-aba3-023042ccffe1" providerId="ADAL" clId="{732ADCB1-1AF7-4916-A8CC-3CE8D0E99FB8}" dt="2025-09-15T20:16:20.786" v="159" actId="47"/>
        <pc:sldMkLst>
          <pc:docMk/>
          <pc:sldMk cId="1366969211" sldId="393"/>
        </pc:sldMkLst>
      </pc:sldChg>
      <pc:sldChg chg="add">
        <pc:chgData name="Li, Yunyi [E CPE]" userId="7df35fcf-ab21-4780-aba3-023042ccffe1" providerId="ADAL" clId="{732ADCB1-1AF7-4916-A8CC-3CE8D0E99FB8}" dt="2025-09-15T20:18:33.779" v="177"/>
        <pc:sldMkLst>
          <pc:docMk/>
          <pc:sldMk cId="3730288630" sldId="393"/>
        </pc:sldMkLst>
      </pc:sldChg>
      <pc:sldChg chg="add">
        <pc:chgData name="Li, Yunyi [E CPE]" userId="7df35fcf-ab21-4780-aba3-023042ccffe1" providerId="ADAL" clId="{732ADCB1-1AF7-4916-A8CC-3CE8D0E99FB8}" dt="2025-09-15T20:18:33.779" v="177"/>
        <pc:sldMkLst>
          <pc:docMk/>
          <pc:sldMk cId="2056823497" sldId="394"/>
        </pc:sldMkLst>
      </pc:sldChg>
      <pc:sldChg chg="del">
        <pc:chgData name="Li, Yunyi [E CPE]" userId="7df35fcf-ab21-4780-aba3-023042ccffe1" providerId="ADAL" clId="{732ADCB1-1AF7-4916-A8CC-3CE8D0E99FB8}" dt="2025-09-15T20:16:20.786" v="159" actId="47"/>
        <pc:sldMkLst>
          <pc:docMk/>
          <pc:sldMk cId="2374791955" sldId="394"/>
        </pc:sldMkLst>
      </pc:sldChg>
      <pc:sldChg chg="add">
        <pc:chgData name="Li, Yunyi [E CPE]" userId="7df35fcf-ab21-4780-aba3-023042ccffe1" providerId="ADAL" clId="{732ADCB1-1AF7-4916-A8CC-3CE8D0E99FB8}" dt="2025-09-15T20:18:55.792" v="178"/>
        <pc:sldMkLst>
          <pc:docMk/>
          <pc:sldMk cId="1327282540" sldId="395"/>
        </pc:sldMkLst>
      </pc:sldChg>
      <pc:sldChg chg="del">
        <pc:chgData name="Li, Yunyi [E CPE]" userId="7df35fcf-ab21-4780-aba3-023042ccffe1" providerId="ADAL" clId="{732ADCB1-1AF7-4916-A8CC-3CE8D0E99FB8}" dt="2025-09-15T20:16:20.786" v="159" actId="47"/>
        <pc:sldMkLst>
          <pc:docMk/>
          <pc:sldMk cId="3789633457" sldId="395"/>
        </pc:sldMkLst>
      </pc:sldChg>
      <pc:sldChg chg="del">
        <pc:chgData name="Li, Yunyi [E CPE]" userId="7df35fcf-ab21-4780-aba3-023042ccffe1" providerId="ADAL" clId="{732ADCB1-1AF7-4916-A8CC-3CE8D0E99FB8}" dt="2025-09-15T20:16:20.786" v="159" actId="47"/>
        <pc:sldMkLst>
          <pc:docMk/>
          <pc:sldMk cId="1117778314" sldId="396"/>
        </pc:sldMkLst>
      </pc:sldChg>
      <pc:sldChg chg="add">
        <pc:chgData name="Li, Yunyi [E CPE]" userId="7df35fcf-ab21-4780-aba3-023042ccffe1" providerId="ADAL" clId="{732ADCB1-1AF7-4916-A8CC-3CE8D0E99FB8}" dt="2025-09-15T20:18:55.792" v="178"/>
        <pc:sldMkLst>
          <pc:docMk/>
          <pc:sldMk cId="2458281157" sldId="396"/>
        </pc:sldMkLst>
      </pc:sldChg>
      <pc:sldChg chg="del">
        <pc:chgData name="Li, Yunyi [E CPE]" userId="7df35fcf-ab21-4780-aba3-023042ccffe1" providerId="ADAL" clId="{732ADCB1-1AF7-4916-A8CC-3CE8D0E99FB8}" dt="2025-09-15T20:16:20.786" v="159" actId="47"/>
        <pc:sldMkLst>
          <pc:docMk/>
          <pc:sldMk cId="1976721350" sldId="397"/>
        </pc:sldMkLst>
      </pc:sldChg>
      <pc:sldChg chg="add">
        <pc:chgData name="Li, Yunyi [E CPE]" userId="7df35fcf-ab21-4780-aba3-023042ccffe1" providerId="ADAL" clId="{732ADCB1-1AF7-4916-A8CC-3CE8D0E99FB8}" dt="2025-09-15T20:18:55.792" v="178"/>
        <pc:sldMkLst>
          <pc:docMk/>
          <pc:sldMk cId="2467237961" sldId="397"/>
        </pc:sldMkLst>
      </pc:sldChg>
      <pc:sldChg chg="add">
        <pc:chgData name="Li, Yunyi [E CPE]" userId="7df35fcf-ab21-4780-aba3-023042ccffe1" providerId="ADAL" clId="{732ADCB1-1AF7-4916-A8CC-3CE8D0E99FB8}" dt="2025-09-15T20:18:55.792" v="178"/>
        <pc:sldMkLst>
          <pc:docMk/>
          <pc:sldMk cId="2733506543" sldId="398"/>
        </pc:sldMkLst>
      </pc:sldChg>
      <pc:sldChg chg="add">
        <pc:chgData name="Li, Yunyi [E CPE]" userId="7df35fcf-ab21-4780-aba3-023042ccffe1" providerId="ADAL" clId="{732ADCB1-1AF7-4916-A8CC-3CE8D0E99FB8}" dt="2025-09-15T20:18:55.792" v="178"/>
        <pc:sldMkLst>
          <pc:docMk/>
          <pc:sldMk cId="1667865962" sldId="399"/>
        </pc:sldMkLst>
      </pc:sldChg>
      <pc:sldChg chg="add">
        <pc:chgData name="Li, Yunyi [E CPE]" userId="7df35fcf-ab21-4780-aba3-023042ccffe1" providerId="ADAL" clId="{732ADCB1-1AF7-4916-A8CC-3CE8D0E99FB8}" dt="2025-09-15T20:18:55.792" v="178"/>
        <pc:sldMkLst>
          <pc:docMk/>
          <pc:sldMk cId="4282689163" sldId="400"/>
        </pc:sldMkLst>
      </pc:sldChg>
      <pc:sldChg chg="add">
        <pc:chgData name="Li, Yunyi [E CPE]" userId="7df35fcf-ab21-4780-aba3-023042ccffe1" providerId="ADAL" clId="{732ADCB1-1AF7-4916-A8CC-3CE8D0E99FB8}" dt="2025-09-15T20:18:55.792" v="178"/>
        <pc:sldMkLst>
          <pc:docMk/>
          <pc:sldMk cId="2380440524" sldId="401"/>
        </pc:sldMkLst>
      </pc:sldChg>
      <pc:sldChg chg="add">
        <pc:chgData name="Li, Yunyi [E CPE]" userId="7df35fcf-ab21-4780-aba3-023042ccffe1" providerId="ADAL" clId="{732ADCB1-1AF7-4916-A8CC-3CE8D0E99FB8}" dt="2025-09-15T20:18:55.792" v="178"/>
        <pc:sldMkLst>
          <pc:docMk/>
          <pc:sldMk cId="1084354652" sldId="402"/>
        </pc:sldMkLst>
      </pc:sldChg>
      <pc:sldChg chg="add">
        <pc:chgData name="Li, Yunyi [E CPE]" userId="7df35fcf-ab21-4780-aba3-023042ccffe1" providerId="ADAL" clId="{732ADCB1-1AF7-4916-A8CC-3CE8D0E99FB8}" dt="2025-09-15T20:18:55.792" v="178"/>
        <pc:sldMkLst>
          <pc:docMk/>
          <pc:sldMk cId="1018714134" sldId="403"/>
        </pc:sldMkLst>
      </pc:sldChg>
      <pc:sldChg chg="add">
        <pc:chgData name="Li, Yunyi [E CPE]" userId="7df35fcf-ab21-4780-aba3-023042ccffe1" providerId="ADAL" clId="{732ADCB1-1AF7-4916-A8CC-3CE8D0E99FB8}" dt="2025-09-15T20:18:55.792" v="178"/>
        <pc:sldMkLst>
          <pc:docMk/>
          <pc:sldMk cId="4283989124" sldId="404"/>
        </pc:sldMkLst>
      </pc:sldChg>
      <pc:sldChg chg="add">
        <pc:chgData name="Li, Yunyi [E CPE]" userId="7df35fcf-ab21-4780-aba3-023042ccffe1" providerId="ADAL" clId="{732ADCB1-1AF7-4916-A8CC-3CE8D0E99FB8}" dt="2025-09-15T20:18:55.792" v="178"/>
        <pc:sldMkLst>
          <pc:docMk/>
          <pc:sldMk cId="44001004" sldId="405"/>
        </pc:sldMkLst>
      </pc:sldChg>
      <pc:sldChg chg="add">
        <pc:chgData name="Li, Yunyi [E CPE]" userId="7df35fcf-ab21-4780-aba3-023042ccffe1" providerId="ADAL" clId="{732ADCB1-1AF7-4916-A8CC-3CE8D0E99FB8}" dt="2025-09-15T20:18:55.792" v="178"/>
        <pc:sldMkLst>
          <pc:docMk/>
          <pc:sldMk cId="1651919760" sldId="406"/>
        </pc:sldMkLst>
      </pc:sldChg>
      <pc:sldChg chg="add">
        <pc:chgData name="Li, Yunyi [E CPE]" userId="7df35fcf-ab21-4780-aba3-023042ccffe1" providerId="ADAL" clId="{732ADCB1-1AF7-4916-A8CC-3CE8D0E99FB8}" dt="2025-09-15T20:18:55.792" v="178"/>
        <pc:sldMkLst>
          <pc:docMk/>
          <pc:sldMk cId="951421767" sldId="407"/>
        </pc:sldMkLst>
      </pc:sldChg>
      <pc:sldChg chg="add">
        <pc:chgData name="Li, Yunyi [E CPE]" userId="7df35fcf-ab21-4780-aba3-023042ccffe1" providerId="ADAL" clId="{732ADCB1-1AF7-4916-A8CC-3CE8D0E99FB8}" dt="2025-09-15T20:18:55.792" v="178"/>
        <pc:sldMkLst>
          <pc:docMk/>
          <pc:sldMk cId="3229384361" sldId="408"/>
        </pc:sldMkLst>
      </pc:sldChg>
      <pc:sldChg chg="add">
        <pc:chgData name="Li, Yunyi [E CPE]" userId="7df35fcf-ab21-4780-aba3-023042ccffe1" providerId="ADAL" clId="{732ADCB1-1AF7-4916-A8CC-3CE8D0E99FB8}" dt="2025-09-15T20:18:55.792" v="178"/>
        <pc:sldMkLst>
          <pc:docMk/>
          <pc:sldMk cId="2641882364" sldId="409"/>
        </pc:sldMkLst>
      </pc:sldChg>
      <pc:sldChg chg="add">
        <pc:chgData name="Li, Yunyi [E CPE]" userId="7df35fcf-ab21-4780-aba3-023042ccffe1" providerId="ADAL" clId="{732ADCB1-1AF7-4916-A8CC-3CE8D0E99FB8}" dt="2025-09-15T20:18:55.792" v="178"/>
        <pc:sldMkLst>
          <pc:docMk/>
          <pc:sldMk cId="4236670015" sldId="410"/>
        </pc:sldMkLst>
      </pc:sldChg>
      <pc:sldChg chg="add">
        <pc:chgData name="Li, Yunyi [E CPE]" userId="7df35fcf-ab21-4780-aba3-023042ccffe1" providerId="ADAL" clId="{732ADCB1-1AF7-4916-A8CC-3CE8D0E99FB8}" dt="2025-09-15T20:18:55.792" v="178"/>
        <pc:sldMkLst>
          <pc:docMk/>
          <pc:sldMk cId="1166209301" sldId="411"/>
        </pc:sldMkLst>
      </pc:sldChg>
      <pc:sldChg chg="add">
        <pc:chgData name="Li, Yunyi [E CPE]" userId="7df35fcf-ab21-4780-aba3-023042ccffe1" providerId="ADAL" clId="{732ADCB1-1AF7-4916-A8CC-3CE8D0E99FB8}" dt="2025-09-15T20:18:55.792" v="178"/>
        <pc:sldMkLst>
          <pc:docMk/>
          <pc:sldMk cId="2601492329" sldId="412"/>
        </pc:sldMkLst>
      </pc:sldChg>
      <pc:sldChg chg="add">
        <pc:chgData name="Li, Yunyi [E CPE]" userId="7df35fcf-ab21-4780-aba3-023042ccffe1" providerId="ADAL" clId="{732ADCB1-1AF7-4916-A8CC-3CE8D0E99FB8}" dt="2025-09-15T20:18:55.792" v="178"/>
        <pc:sldMkLst>
          <pc:docMk/>
          <pc:sldMk cId="449763067" sldId="413"/>
        </pc:sldMkLst>
      </pc:sldChg>
      <pc:sldChg chg="add">
        <pc:chgData name="Li, Yunyi [E CPE]" userId="7df35fcf-ab21-4780-aba3-023042ccffe1" providerId="ADAL" clId="{732ADCB1-1AF7-4916-A8CC-3CE8D0E99FB8}" dt="2025-09-15T20:19:34.497" v="179"/>
        <pc:sldMkLst>
          <pc:docMk/>
          <pc:sldMk cId="1628833823" sldId="414"/>
        </pc:sldMkLst>
      </pc:sldChg>
      <pc:sldChg chg="add">
        <pc:chgData name="Li, Yunyi [E CPE]" userId="7df35fcf-ab21-4780-aba3-023042ccffe1" providerId="ADAL" clId="{732ADCB1-1AF7-4916-A8CC-3CE8D0E99FB8}" dt="2025-09-15T20:19:34.497" v="179"/>
        <pc:sldMkLst>
          <pc:docMk/>
          <pc:sldMk cId="3509016302" sldId="415"/>
        </pc:sldMkLst>
      </pc:sldChg>
      <pc:sldChg chg="add">
        <pc:chgData name="Li, Yunyi [E CPE]" userId="7df35fcf-ab21-4780-aba3-023042ccffe1" providerId="ADAL" clId="{732ADCB1-1AF7-4916-A8CC-3CE8D0E99FB8}" dt="2025-09-15T20:19:34.497" v="179"/>
        <pc:sldMkLst>
          <pc:docMk/>
          <pc:sldMk cId="2621340273" sldId="416"/>
        </pc:sldMkLst>
      </pc:sldChg>
      <pc:sldChg chg="add">
        <pc:chgData name="Li, Yunyi [E CPE]" userId="7df35fcf-ab21-4780-aba3-023042ccffe1" providerId="ADAL" clId="{732ADCB1-1AF7-4916-A8CC-3CE8D0E99FB8}" dt="2025-09-15T20:19:34.497" v="179"/>
        <pc:sldMkLst>
          <pc:docMk/>
          <pc:sldMk cId="762800448" sldId="417"/>
        </pc:sldMkLst>
      </pc:sldChg>
      <pc:sldChg chg="add">
        <pc:chgData name="Li, Yunyi [E CPE]" userId="7df35fcf-ab21-4780-aba3-023042ccffe1" providerId="ADAL" clId="{732ADCB1-1AF7-4916-A8CC-3CE8D0E99FB8}" dt="2025-09-15T20:19:34.497" v="179"/>
        <pc:sldMkLst>
          <pc:docMk/>
          <pc:sldMk cId="1266806528" sldId="418"/>
        </pc:sldMkLst>
      </pc:sldChg>
      <pc:sldChg chg="add">
        <pc:chgData name="Li, Yunyi [E CPE]" userId="7df35fcf-ab21-4780-aba3-023042ccffe1" providerId="ADAL" clId="{732ADCB1-1AF7-4916-A8CC-3CE8D0E99FB8}" dt="2025-09-15T20:19:34.497" v="179"/>
        <pc:sldMkLst>
          <pc:docMk/>
          <pc:sldMk cId="2256048808" sldId="419"/>
        </pc:sldMkLst>
      </pc:sldChg>
      <pc:sldChg chg="add">
        <pc:chgData name="Li, Yunyi [E CPE]" userId="7df35fcf-ab21-4780-aba3-023042ccffe1" providerId="ADAL" clId="{732ADCB1-1AF7-4916-A8CC-3CE8D0E99FB8}" dt="2025-09-15T20:19:34.497" v="179"/>
        <pc:sldMkLst>
          <pc:docMk/>
          <pc:sldMk cId="2315803147" sldId="420"/>
        </pc:sldMkLst>
      </pc:sldChg>
      <pc:sldChg chg="add">
        <pc:chgData name="Li, Yunyi [E CPE]" userId="7df35fcf-ab21-4780-aba3-023042ccffe1" providerId="ADAL" clId="{732ADCB1-1AF7-4916-A8CC-3CE8D0E99FB8}" dt="2025-09-15T20:19:34.497" v="179"/>
        <pc:sldMkLst>
          <pc:docMk/>
          <pc:sldMk cId="1455764477" sldId="421"/>
        </pc:sldMkLst>
      </pc:sldChg>
      <pc:sldChg chg="add">
        <pc:chgData name="Li, Yunyi [E CPE]" userId="7df35fcf-ab21-4780-aba3-023042ccffe1" providerId="ADAL" clId="{732ADCB1-1AF7-4916-A8CC-3CE8D0E99FB8}" dt="2025-09-15T20:19:34.497" v="179"/>
        <pc:sldMkLst>
          <pc:docMk/>
          <pc:sldMk cId="4191469940" sldId="422"/>
        </pc:sldMkLst>
      </pc:sldChg>
      <pc:sldChg chg="add">
        <pc:chgData name="Li, Yunyi [E CPE]" userId="7df35fcf-ab21-4780-aba3-023042ccffe1" providerId="ADAL" clId="{732ADCB1-1AF7-4916-A8CC-3CE8D0E99FB8}" dt="2025-09-15T20:19:34.497" v="179"/>
        <pc:sldMkLst>
          <pc:docMk/>
          <pc:sldMk cId="550384894" sldId="423"/>
        </pc:sldMkLst>
      </pc:sldChg>
      <pc:sldChg chg="add">
        <pc:chgData name="Li, Yunyi [E CPE]" userId="7df35fcf-ab21-4780-aba3-023042ccffe1" providerId="ADAL" clId="{732ADCB1-1AF7-4916-A8CC-3CE8D0E99FB8}" dt="2025-09-15T20:19:34.497" v="179"/>
        <pc:sldMkLst>
          <pc:docMk/>
          <pc:sldMk cId="1064493029" sldId="424"/>
        </pc:sldMkLst>
      </pc:sldChg>
      <pc:sldChg chg="add">
        <pc:chgData name="Li, Yunyi [E CPE]" userId="7df35fcf-ab21-4780-aba3-023042ccffe1" providerId="ADAL" clId="{732ADCB1-1AF7-4916-A8CC-3CE8D0E99FB8}" dt="2025-09-15T20:19:34.497" v="179"/>
        <pc:sldMkLst>
          <pc:docMk/>
          <pc:sldMk cId="2261620863" sldId="425"/>
        </pc:sldMkLst>
      </pc:sldChg>
      <pc:sldChg chg="add">
        <pc:chgData name="Li, Yunyi [E CPE]" userId="7df35fcf-ab21-4780-aba3-023042ccffe1" providerId="ADAL" clId="{732ADCB1-1AF7-4916-A8CC-3CE8D0E99FB8}" dt="2025-09-15T20:19:34.497" v="179"/>
        <pc:sldMkLst>
          <pc:docMk/>
          <pc:sldMk cId="1528529958" sldId="426"/>
        </pc:sldMkLst>
      </pc:sldChg>
      <pc:sldChg chg="add">
        <pc:chgData name="Li, Yunyi [E CPE]" userId="7df35fcf-ab21-4780-aba3-023042ccffe1" providerId="ADAL" clId="{732ADCB1-1AF7-4916-A8CC-3CE8D0E99FB8}" dt="2025-09-15T20:19:34.497" v="179"/>
        <pc:sldMkLst>
          <pc:docMk/>
          <pc:sldMk cId="2720648484" sldId="427"/>
        </pc:sldMkLst>
      </pc:sldChg>
      <pc:sldChg chg="add">
        <pc:chgData name="Li, Yunyi [E CPE]" userId="7df35fcf-ab21-4780-aba3-023042ccffe1" providerId="ADAL" clId="{732ADCB1-1AF7-4916-A8CC-3CE8D0E99FB8}" dt="2025-09-15T20:19:50.326" v="180"/>
        <pc:sldMkLst>
          <pc:docMk/>
          <pc:sldMk cId="305529759" sldId="428"/>
        </pc:sldMkLst>
      </pc:sldChg>
      <pc:sldChg chg="add">
        <pc:chgData name="Li, Yunyi [E CPE]" userId="7df35fcf-ab21-4780-aba3-023042ccffe1" providerId="ADAL" clId="{732ADCB1-1AF7-4916-A8CC-3CE8D0E99FB8}" dt="2025-09-15T20:19:50.326" v="180"/>
        <pc:sldMkLst>
          <pc:docMk/>
          <pc:sldMk cId="89075932" sldId="429"/>
        </pc:sldMkLst>
      </pc:sldChg>
      <pc:sldChg chg="add">
        <pc:chgData name="Li, Yunyi [E CPE]" userId="7df35fcf-ab21-4780-aba3-023042ccffe1" providerId="ADAL" clId="{732ADCB1-1AF7-4916-A8CC-3CE8D0E99FB8}" dt="2025-09-15T20:19:50.326" v="180"/>
        <pc:sldMkLst>
          <pc:docMk/>
          <pc:sldMk cId="1367645268" sldId="430"/>
        </pc:sldMkLst>
      </pc:sldChg>
      <pc:sldChg chg="add">
        <pc:chgData name="Li, Yunyi [E CPE]" userId="7df35fcf-ab21-4780-aba3-023042ccffe1" providerId="ADAL" clId="{732ADCB1-1AF7-4916-A8CC-3CE8D0E99FB8}" dt="2025-09-15T20:19:50.326" v="180"/>
        <pc:sldMkLst>
          <pc:docMk/>
          <pc:sldMk cId="2067040062" sldId="431"/>
        </pc:sldMkLst>
      </pc:sldChg>
      <pc:sldChg chg="add">
        <pc:chgData name="Li, Yunyi [E CPE]" userId="7df35fcf-ab21-4780-aba3-023042ccffe1" providerId="ADAL" clId="{732ADCB1-1AF7-4916-A8CC-3CE8D0E99FB8}" dt="2025-09-15T20:19:50.326" v="180"/>
        <pc:sldMkLst>
          <pc:docMk/>
          <pc:sldMk cId="1396640208" sldId="432"/>
        </pc:sldMkLst>
      </pc:sldChg>
      <pc:sldChg chg="add">
        <pc:chgData name="Li, Yunyi [E CPE]" userId="7df35fcf-ab21-4780-aba3-023042ccffe1" providerId="ADAL" clId="{732ADCB1-1AF7-4916-A8CC-3CE8D0E99FB8}" dt="2025-09-15T20:19:50.326" v="180"/>
        <pc:sldMkLst>
          <pc:docMk/>
          <pc:sldMk cId="4006391092" sldId="433"/>
        </pc:sldMkLst>
      </pc:sldChg>
      <pc:sldChg chg="add">
        <pc:chgData name="Li, Yunyi [E CPE]" userId="7df35fcf-ab21-4780-aba3-023042ccffe1" providerId="ADAL" clId="{732ADCB1-1AF7-4916-A8CC-3CE8D0E99FB8}" dt="2025-09-15T20:19:50.326" v="180"/>
        <pc:sldMkLst>
          <pc:docMk/>
          <pc:sldMk cId="3676207580" sldId="434"/>
        </pc:sldMkLst>
      </pc:sldChg>
      <pc:sldChg chg="add">
        <pc:chgData name="Li, Yunyi [E CPE]" userId="7df35fcf-ab21-4780-aba3-023042ccffe1" providerId="ADAL" clId="{732ADCB1-1AF7-4916-A8CC-3CE8D0E99FB8}" dt="2025-09-15T20:19:50.326" v="180"/>
        <pc:sldMkLst>
          <pc:docMk/>
          <pc:sldMk cId="425455322" sldId="435"/>
        </pc:sldMkLst>
      </pc:sldChg>
      <pc:sldChg chg="add">
        <pc:chgData name="Li, Yunyi [E CPE]" userId="7df35fcf-ab21-4780-aba3-023042ccffe1" providerId="ADAL" clId="{732ADCB1-1AF7-4916-A8CC-3CE8D0E99FB8}" dt="2025-09-15T20:19:50.326" v="180"/>
        <pc:sldMkLst>
          <pc:docMk/>
          <pc:sldMk cId="2182815299" sldId="436"/>
        </pc:sldMkLst>
      </pc:sldChg>
      <pc:sldChg chg="add">
        <pc:chgData name="Li, Yunyi [E CPE]" userId="7df35fcf-ab21-4780-aba3-023042ccffe1" providerId="ADAL" clId="{732ADCB1-1AF7-4916-A8CC-3CE8D0E99FB8}" dt="2025-09-15T20:19:50.326" v="180"/>
        <pc:sldMkLst>
          <pc:docMk/>
          <pc:sldMk cId="493866242" sldId="437"/>
        </pc:sldMkLst>
      </pc:sldChg>
      <pc:sldChg chg="add">
        <pc:chgData name="Li, Yunyi [E CPE]" userId="7df35fcf-ab21-4780-aba3-023042ccffe1" providerId="ADAL" clId="{732ADCB1-1AF7-4916-A8CC-3CE8D0E99FB8}" dt="2025-09-15T20:19:50.326" v="180"/>
        <pc:sldMkLst>
          <pc:docMk/>
          <pc:sldMk cId="1174591838" sldId="438"/>
        </pc:sldMkLst>
      </pc:sldChg>
      <pc:sldChg chg="add">
        <pc:chgData name="Li, Yunyi [E CPE]" userId="7df35fcf-ab21-4780-aba3-023042ccffe1" providerId="ADAL" clId="{732ADCB1-1AF7-4916-A8CC-3CE8D0E99FB8}" dt="2025-09-15T20:19:50.326" v="180"/>
        <pc:sldMkLst>
          <pc:docMk/>
          <pc:sldMk cId="4183763088" sldId="439"/>
        </pc:sldMkLst>
      </pc:sldChg>
      <pc:sldChg chg="add">
        <pc:chgData name="Li, Yunyi [E CPE]" userId="7df35fcf-ab21-4780-aba3-023042ccffe1" providerId="ADAL" clId="{732ADCB1-1AF7-4916-A8CC-3CE8D0E99FB8}" dt="2025-09-15T20:19:50.326" v="180"/>
        <pc:sldMkLst>
          <pc:docMk/>
          <pc:sldMk cId="1965493407" sldId="440"/>
        </pc:sldMkLst>
      </pc:sldChg>
      <pc:sldChg chg="add">
        <pc:chgData name="Li, Yunyi [E CPE]" userId="7df35fcf-ab21-4780-aba3-023042ccffe1" providerId="ADAL" clId="{732ADCB1-1AF7-4916-A8CC-3CE8D0E99FB8}" dt="2025-09-15T20:19:50.326" v="180"/>
        <pc:sldMkLst>
          <pc:docMk/>
          <pc:sldMk cId="3852844850" sldId="441"/>
        </pc:sldMkLst>
      </pc:sldChg>
      <pc:sldChg chg="add">
        <pc:chgData name="Li, Yunyi [E CPE]" userId="7df35fcf-ab21-4780-aba3-023042ccffe1" providerId="ADAL" clId="{732ADCB1-1AF7-4916-A8CC-3CE8D0E99FB8}" dt="2025-09-15T20:19:50.326" v="180"/>
        <pc:sldMkLst>
          <pc:docMk/>
          <pc:sldMk cId="287577294" sldId="442"/>
        </pc:sldMkLst>
      </pc:sldChg>
      <pc:sldChg chg="add">
        <pc:chgData name="Li, Yunyi [E CPE]" userId="7df35fcf-ab21-4780-aba3-023042ccffe1" providerId="ADAL" clId="{732ADCB1-1AF7-4916-A8CC-3CE8D0E99FB8}" dt="2025-09-15T20:19:50.326" v="180"/>
        <pc:sldMkLst>
          <pc:docMk/>
          <pc:sldMk cId="3644851676" sldId="443"/>
        </pc:sldMkLst>
      </pc:sldChg>
      <pc:sldChg chg="add">
        <pc:chgData name="Li, Yunyi [E CPE]" userId="7df35fcf-ab21-4780-aba3-023042ccffe1" providerId="ADAL" clId="{732ADCB1-1AF7-4916-A8CC-3CE8D0E99FB8}" dt="2025-09-15T20:19:50.326" v="180"/>
        <pc:sldMkLst>
          <pc:docMk/>
          <pc:sldMk cId="466336098" sldId="444"/>
        </pc:sldMkLst>
      </pc:sldChg>
      <pc:sldChg chg="add">
        <pc:chgData name="Li, Yunyi [E CPE]" userId="7df35fcf-ab21-4780-aba3-023042ccffe1" providerId="ADAL" clId="{732ADCB1-1AF7-4916-A8CC-3CE8D0E99FB8}" dt="2025-09-15T20:19:50.326" v="180"/>
        <pc:sldMkLst>
          <pc:docMk/>
          <pc:sldMk cId="2646495292" sldId="445"/>
        </pc:sldMkLst>
      </pc:sldChg>
      <pc:sldChg chg="add">
        <pc:chgData name="Li, Yunyi [E CPE]" userId="7df35fcf-ab21-4780-aba3-023042ccffe1" providerId="ADAL" clId="{732ADCB1-1AF7-4916-A8CC-3CE8D0E99FB8}" dt="2025-09-15T20:19:50.326" v="180"/>
        <pc:sldMkLst>
          <pc:docMk/>
          <pc:sldMk cId="2084201123" sldId="446"/>
        </pc:sldMkLst>
      </pc:sldChg>
      <pc:sldChg chg="add">
        <pc:chgData name="Li, Yunyi [E CPE]" userId="7df35fcf-ab21-4780-aba3-023042ccffe1" providerId="ADAL" clId="{732ADCB1-1AF7-4916-A8CC-3CE8D0E99FB8}" dt="2025-09-15T20:19:50.326" v="180"/>
        <pc:sldMkLst>
          <pc:docMk/>
          <pc:sldMk cId="3148649829" sldId="447"/>
        </pc:sldMkLst>
      </pc:sldChg>
      <pc:sldChg chg="add">
        <pc:chgData name="Li, Yunyi [E CPE]" userId="7df35fcf-ab21-4780-aba3-023042ccffe1" providerId="ADAL" clId="{732ADCB1-1AF7-4916-A8CC-3CE8D0E99FB8}" dt="2025-09-15T20:19:50.326" v="180"/>
        <pc:sldMkLst>
          <pc:docMk/>
          <pc:sldMk cId="3387054490" sldId="448"/>
        </pc:sldMkLst>
      </pc:sldChg>
    </pc:docChg>
  </pc:docChgLst>
  <pc:docChgLst>
    <pc:chgData name="Li, Yunyi [E CPE]" userId="7df35fcf-ab21-4780-aba3-023042ccffe1" providerId="ADAL" clId="{822D0177-BEB2-4D82-B9CC-7CE8BFE8011E}"/>
    <pc:docChg chg="undo addSld delSld modSld">
      <pc:chgData name="Li, Yunyi [E CPE]" userId="7df35fcf-ab21-4780-aba3-023042ccffe1" providerId="ADAL" clId="{822D0177-BEB2-4D82-B9CC-7CE8BFE8011E}" dt="2025-09-15T20:05:03.459" v="29" actId="20577"/>
      <pc:docMkLst>
        <pc:docMk/>
      </pc:docMkLst>
      <pc:sldChg chg="add del">
        <pc:chgData name="Li, Yunyi [E CPE]" userId="7df35fcf-ab21-4780-aba3-023042ccffe1" providerId="ADAL" clId="{822D0177-BEB2-4D82-B9CC-7CE8BFE8011E}" dt="2025-09-15T20:04:37.077" v="20" actId="47"/>
        <pc:sldMkLst>
          <pc:docMk/>
          <pc:sldMk cId="1704994743" sldId="274"/>
        </pc:sldMkLst>
      </pc:sldChg>
      <pc:sldChg chg="del">
        <pc:chgData name="Li, Yunyi [E CPE]" userId="7df35fcf-ab21-4780-aba3-023042ccffe1" providerId="ADAL" clId="{822D0177-BEB2-4D82-B9CC-7CE8BFE8011E}" dt="2025-09-15T20:03:58.505" v="0" actId="47"/>
        <pc:sldMkLst>
          <pc:docMk/>
          <pc:sldMk cId="836101641" sldId="275"/>
        </pc:sldMkLst>
      </pc:sldChg>
      <pc:sldChg chg="del">
        <pc:chgData name="Li, Yunyi [E CPE]" userId="7df35fcf-ab21-4780-aba3-023042ccffe1" providerId="ADAL" clId="{822D0177-BEB2-4D82-B9CC-7CE8BFE8011E}" dt="2025-09-15T20:03:58.505" v="0" actId="47"/>
        <pc:sldMkLst>
          <pc:docMk/>
          <pc:sldMk cId="1384170203" sldId="276"/>
        </pc:sldMkLst>
      </pc:sldChg>
      <pc:sldChg chg="del">
        <pc:chgData name="Li, Yunyi [E CPE]" userId="7df35fcf-ab21-4780-aba3-023042ccffe1" providerId="ADAL" clId="{822D0177-BEB2-4D82-B9CC-7CE8BFE8011E}" dt="2025-09-15T20:03:58.505" v="0" actId="47"/>
        <pc:sldMkLst>
          <pc:docMk/>
          <pc:sldMk cId="4162788511" sldId="277"/>
        </pc:sldMkLst>
      </pc:sldChg>
      <pc:sldChg chg="del">
        <pc:chgData name="Li, Yunyi [E CPE]" userId="7df35fcf-ab21-4780-aba3-023042ccffe1" providerId="ADAL" clId="{822D0177-BEB2-4D82-B9CC-7CE8BFE8011E}" dt="2025-09-15T20:03:58.505" v="0" actId="47"/>
        <pc:sldMkLst>
          <pc:docMk/>
          <pc:sldMk cId="2651000627" sldId="278"/>
        </pc:sldMkLst>
      </pc:sldChg>
      <pc:sldChg chg="del">
        <pc:chgData name="Li, Yunyi [E CPE]" userId="7df35fcf-ab21-4780-aba3-023042ccffe1" providerId="ADAL" clId="{822D0177-BEB2-4D82-B9CC-7CE8BFE8011E}" dt="2025-09-15T20:03:58.505" v="0" actId="47"/>
        <pc:sldMkLst>
          <pc:docMk/>
          <pc:sldMk cId="3319040233" sldId="279"/>
        </pc:sldMkLst>
      </pc:sldChg>
      <pc:sldChg chg="del">
        <pc:chgData name="Li, Yunyi [E CPE]" userId="7df35fcf-ab21-4780-aba3-023042ccffe1" providerId="ADAL" clId="{822D0177-BEB2-4D82-B9CC-7CE8BFE8011E}" dt="2025-09-15T20:03:58.505" v="0" actId="47"/>
        <pc:sldMkLst>
          <pc:docMk/>
          <pc:sldMk cId="485729471" sldId="280"/>
        </pc:sldMkLst>
      </pc:sldChg>
      <pc:sldChg chg="del">
        <pc:chgData name="Li, Yunyi [E CPE]" userId="7df35fcf-ab21-4780-aba3-023042ccffe1" providerId="ADAL" clId="{822D0177-BEB2-4D82-B9CC-7CE8BFE8011E}" dt="2025-09-15T20:03:58.505" v="0" actId="47"/>
        <pc:sldMkLst>
          <pc:docMk/>
          <pc:sldMk cId="3568326449" sldId="281"/>
        </pc:sldMkLst>
      </pc:sldChg>
      <pc:sldChg chg="add">
        <pc:chgData name="Li, Yunyi [E CPE]" userId="7df35fcf-ab21-4780-aba3-023042ccffe1" providerId="ADAL" clId="{822D0177-BEB2-4D82-B9CC-7CE8BFE8011E}" dt="2025-09-15T20:04:00.404" v="1"/>
        <pc:sldMkLst>
          <pc:docMk/>
          <pc:sldMk cId="2415670468" sldId="282"/>
        </pc:sldMkLst>
      </pc:sldChg>
      <pc:sldChg chg="del">
        <pc:chgData name="Li, Yunyi [E CPE]" userId="7df35fcf-ab21-4780-aba3-023042ccffe1" providerId="ADAL" clId="{822D0177-BEB2-4D82-B9CC-7CE8BFE8011E}" dt="2025-09-15T20:03:58.505" v="0" actId="47"/>
        <pc:sldMkLst>
          <pc:docMk/>
          <pc:sldMk cId="3575010479" sldId="282"/>
        </pc:sldMkLst>
      </pc:sldChg>
      <pc:sldChg chg="add">
        <pc:chgData name="Li, Yunyi [E CPE]" userId="7df35fcf-ab21-4780-aba3-023042ccffe1" providerId="ADAL" clId="{822D0177-BEB2-4D82-B9CC-7CE8BFE8011E}" dt="2025-09-15T20:04:00.404" v="1"/>
        <pc:sldMkLst>
          <pc:docMk/>
          <pc:sldMk cId="3023866187" sldId="283"/>
        </pc:sldMkLst>
      </pc:sldChg>
      <pc:sldChg chg="del">
        <pc:chgData name="Li, Yunyi [E CPE]" userId="7df35fcf-ab21-4780-aba3-023042ccffe1" providerId="ADAL" clId="{822D0177-BEB2-4D82-B9CC-7CE8BFE8011E}" dt="2025-09-15T20:03:58.505" v="0" actId="47"/>
        <pc:sldMkLst>
          <pc:docMk/>
          <pc:sldMk cId="3737042823" sldId="283"/>
        </pc:sldMkLst>
      </pc:sldChg>
      <pc:sldChg chg="add">
        <pc:chgData name="Li, Yunyi [E CPE]" userId="7df35fcf-ab21-4780-aba3-023042ccffe1" providerId="ADAL" clId="{822D0177-BEB2-4D82-B9CC-7CE8BFE8011E}" dt="2025-09-15T20:04:00.404" v="1"/>
        <pc:sldMkLst>
          <pc:docMk/>
          <pc:sldMk cId="200360318" sldId="284"/>
        </pc:sldMkLst>
      </pc:sldChg>
      <pc:sldChg chg="del">
        <pc:chgData name="Li, Yunyi [E CPE]" userId="7df35fcf-ab21-4780-aba3-023042ccffe1" providerId="ADAL" clId="{822D0177-BEB2-4D82-B9CC-7CE8BFE8011E}" dt="2025-09-15T20:03:58.505" v="0" actId="47"/>
        <pc:sldMkLst>
          <pc:docMk/>
          <pc:sldMk cId="2798086764" sldId="284"/>
        </pc:sldMkLst>
      </pc:sldChg>
      <pc:sldChg chg="del">
        <pc:chgData name="Li, Yunyi [E CPE]" userId="7df35fcf-ab21-4780-aba3-023042ccffe1" providerId="ADAL" clId="{822D0177-BEB2-4D82-B9CC-7CE8BFE8011E}" dt="2025-09-15T20:03:58.505" v="0" actId="47"/>
        <pc:sldMkLst>
          <pc:docMk/>
          <pc:sldMk cId="1704059418" sldId="285"/>
        </pc:sldMkLst>
      </pc:sldChg>
      <pc:sldChg chg="add">
        <pc:chgData name="Li, Yunyi [E CPE]" userId="7df35fcf-ab21-4780-aba3-023042ccffe1" providerId="ADAL" clId="{822D0177-BEB2-4D82-B9CC-7CE8BFE8011E}" dt="2025-09-15T20:04:00.404" v="1"/>
        <pc:sldMkLst>
          <pc:docMk/>
          <pc:sldMk cId="1992023100" sldId="285"/>
        </pc:sldMkLst>
      </pc:sldChg>
      <pc:sldChg chg="add">
        <pc:chgData name="Li, Yunyi [E CPE]" userId="7df35fcf-ab21-4780-aba3-023042ccffe1" providerId="ADAL" clId="{822D0177-BEB2-4D82-B9CC-7CE8BFE8011E}" dt="2025-09-15T20:04:00.404" v="1"/>
        <pc:sldMkLst>
          <pc:docMk/>
          <pc:sldMk cId="1339114607" sldId="286"/>
        </pc:sldMkLst>
      </pc:sldChg>
      <pc:sldChg chg="del">
        <pc:chgData name="Li, Yunyi [E CPE]" userId="7df35fcf-ab21-4780-aba3-023042ccffe1" providerId="ADAL" clId="{822D0177-BEB2-4D82-B9CC-7CE8BFE8011E}" dt="2025-09-15T20:03:58.505" v="0" actId="47"/>
        <pc:sldMkLst>
          <pc:docMk/>
          <pc:sldMk cId="4101686015" sldId="286"/>
        </pc:sldMkLst>
      </pc:sldChg>
      <pc:sldChg chg="del">
        <pc:chgData name="Li, Yunyi [E CPE]" userId="7df35fcf-ab21-4780-aba3-023042ccffe1" providerId="ADAL" clId="{822D0177-BEB2-4D82-B9CC-7CE8BFE8011E}" dt="2025-09-15T20:03:58.505" v="0" actId="47"/>
        <pc:sldMkLst>
          <pc:docMk/>
          <pc:sldMk cId="640706732" sldId="287"/>
        </pc:sldMkLst>
      </pc:sldChg>
      <pc:sldChg chg="add">
        <pc:chgData name="Li, Yunyi [E CPE]" userId="7df35fcf-ab21-4780-aba3-023042ccffe1" providerId="ADAL" clId="{822D0177-BEB2-4D82-B9CC-7CE8BFE8011E}" dt="2025-09-15T20:04:00.404" v="1"/>
        <pc:sldMkLst>
          <pc:docMk/>
          <pc:sldMk cId="3635648839" sldId="287"/>
        </pc:sldMkLst>
      </pc:sldChg>
      <pc:sldChg chg="modSp mod">
        <pc:chgData name="Li, Yunyi [E CPE]" userId="7df35fcf-ab21-4780-aba3-023042ccffe1" providerId="ADAL" clId="{822D0177-BEB2-4D82-B9CC-7CE8BFE8011E}" dt="2025-09-15T20:04:33.026" v="19" actId="20577"/>
        <pc:sldMkLst>
          <pc:docMk/>
          <pc:sldMk cId="553696950" sldId="288"/>
        </pc:sldMkLst>
        <pc:spChg chg="mod">
          <ac:chgData name="Li, Yunyi [E CPE]" userId="7df35fcf-ab21-4780-aba3-023042ccffe1" providerId="ADAL" clId="{822D0177-BEB2-4D82-B9CC-7CE8BFE8011E}" dt="2025-09-15T20:04:33.026" v="19" actId="20577"/>
          <ac:spMkLst>
            <pc:docMk/>
            <pc:sldMk cId="553696950" sldId="288"/>
            <ac:spMk id="8" creationId="{F399AF98-CE89-542B-3F18-53871ED3195C}"/>
          </ac:spMkLst>
        </pc:spChg>
      </pc:sldChg>
      <pc:sldChg chg="add">
        <pc:chgData name="Li, Yunyi [E CPE]" userId="7df35fcf-ab21-4780-aba3-023042ccffe1" providerId="ADAL" clId="{822D0177-BEB2-4D82-B9CC-7CE8BFE8011E}" dt="2025-09-15T20:04:00.404" v="1"/>
        <pc:sldMkLst>
          <pc:docMk/>
          <pc:sldMk cId="1135222692" sldId="289"/>
        </pc:sldMkLst>
      </pc:sldChg>
      <pc:sldChg chg="del">
        <pc:chgData name="Li, Yunyi [E CPE]" userId="7df35fcf-ab21-4780-aba3-023042ccffe1" providerId="ADAL" clId="{822D0177-BEB2-4D82-B9CC-7CE8BFE8011E}" dt="2025-09-15T20:03:58.505" v="0" actId="47"/>
        <pc:sldMkLst>
          <pc:docMk/>
          <pc:sldMk cId="1878741195" sldId="289"/>
        </pc:sldMkLst>
      </pc:sldChg>
      <pc:sldChg chg="add">
        <pc:chgData name="Li, Yunyi [E CPE]" userId="7df35fcf-ab21-4780-aba3-023042ccffe1" providerId="ADAL" clId="{822D0177-BEB2-4D82-B9CC-7CE8BFE8011E}" dt="2025-09-15T20:04:00.404" v="1"/>
        <pc:sldMkLst>
          <pc:docMk/>
          <pc:sldMk cId="1610917705" sldId="290"/>
        </pc:sldMkLst>
      </pc:sldChg>
      <pc:sldChg chg="del">
        <pc:chgData name="Li, Yunyi [E CPE]" userId="7df35fcf-ab21-4780-aba3-023042ccffe1" providerId="ADAL" clId="{822D0177-BEB2-4D82-B9CC-7CE8BFE8011E}" dt="2025-09-15T20:03:58.505" v="0" actId="47"/>
        <pc:sldMkLst>
          <pc:docMk/>
          <pc:sldMk cId="4203472081" sldId="290"/>
        </pc:sldMkLst>
      </pc:sldChg>
      <pc:sldChg chg="del">
        <pc:chgData name="Li, Yunyi [E CPE]" userId="7df35fcf-ab21-4780-aba3-023042ccffe1" providerId="ADAL" clId="{822D0177-BEB2-4D82-B9CC-7CE8BFE8011E}" dt="2025-09-15T20:03:58.505" v="0" actId="47"/>
        <pc:sldMkLst>
          <pc:docMk/>
          <pc:sldMk cId="235981286" sldId="291"/>
        </pc:sldMkLst>
      </pc:sldChg>
      <pc:sldChg chg="add">
        <pc:chgData name="Li, Yunyi [E CPE]" userId="7df35fcf-ab21-4780-aba3-023042ccffe1" providerId="ADAL" clId="{822D0177-BEB2-4D82-B9CC-7CE8BFE8011E}" dt="2025-09-15T20:04:00.404" v="1"/>
        <pc:sldMkLst>
          <pc:docMk/>
          <pc:sldMk cId="1133885862" sldId="291"/>
        </pc:sldMkLst>
      </pc:sldChg>
      <pc:sldChg chg="del">
        <pc:chgData name="Li, Yunyi [E CPE]" userId="7df35fcf-ab21-4780-aba3-023042ccffe1" providerId="ADAL" clId="{822D0177-BEB2-4D82-B9CC-7CE8BFE8011E}" dt="2025-09-15T20:03:58.505" v="0" actId="47"/>
        <pc:sldMkLst>
          <pc:docMk/>
          <pc:sldMk cId="3180209302" sldId="292"/>
        </pc:sldMkLst>
      </pc:sldChg>
      <pc:sldChg chg="add">
        <pc:chgData name="Li, Yunyi [E CPE]" userId="7df35fcf-ab21-4780-aba3-023042ccffe1" providerId="ADAL" clId="{822D0177-BEB2-4D82-B9CC-7CE8BFE8011E}" dt="2025-09-15T20:04:00.404" v="1"/>
        <pc:sldMkLst>
          <pc:docMk/>
          <pc:sldMk cId="3403798950" sldId="292"/>
        </pc:sldMkLst>
      </pc:sldChg>
      <pc:sldChg chg="del">
        <pc:chgData name="Li, Yunyi [E CPE]" userId="7df35fcf-ab21-4780-aba3-023042ccffe1" providerId="ADAL" clId="{822D0177-BEB2-4D82-B9CC-7CE8BFE8011E}" dt="2025-09-15T20:03:58.505" v="0" actId="47"/>
        <pc:sldMkLst>
          <pc:docMk/>
          <pc:sldMk cId="2679342080" sldId="293"/>
        </pc:sldMkLst>
      </pc:sldChg>
      <pc:sldChg chg="add">
        <pc:chgData name="Li, Yunyi [E CPE]" userId="7df35fcf-ab21-4780-aba3-023042ccffe1" providerId="ADAL" clId="{822D0177-BEB2-4D82-B9CC-7CE8BFE8011E}" dt="2025-09-15T20:04:00.404" v="1"/>
        <pc:sldMkLst>
          <pc:docMk/>
          <pc:sldMk cId="3196572458" sldId="293"/>
        </pc:sldMkLst>
      </pc:sldChg>
      <pc:sldChg chg="add">
        <pc:chgData name="Li, Yunyi [E CPE]" userId="7df35fcf-ab21-4780-aba3-023042ccffe1" providerId="ADAL" clId="{822D0177-BEB2-4D82-B9CC-7CE8BFE8011E}" dt="2025-09-15T20:04:00.404" v="1"/>
        <pc:sldMkLst>
          <pc:docMk/>
          <pc:sldMk cId="2451978448" sldId="294"/>
        </pc:sldMkLst>
      </pc:sldChg>
      <pc:sldChg chg="del">
        <pc:chgData name="Li, Yunyi [E CPE]" userId="7df35fcf-ab21-4780-aba3-023042ccffe1" providerId="ADAL" clId="{822D0177-BEB2-4D82-B9CC-7CE8BFE8011E}" dt="2025-09-15T20:03:58.505" v="0" actId="47"/>
        <pc:sldMkLst>
          <pc:docMk/>
          <pc:sldMk cId="2519664489" sldId="294"/>
        </pc:sldMkLst>
      </pc:sldChg>
      <pc:sldChg chg="add">
        <pc:chgData name="Li, Yunyi [E CPE]" userId="7df35fcf-ab21-4780-aba3-023042ccffe1" providerId="ADAL" clId="{822D0177-BEB2-4D82-B9CC-7CE8BFE8011E}" dt="2025-09-15T20:04:00.404" v="1"/>
        <pc:sldMkLst>
          <pc:docMk/>
          <pc:sldMk cId="287539657" sldId="295"/>
        </pc:sldMkLst>
      </pc:sldChg>
      <pc:sldChg chg="del">
        <pc:chgData name="Li, Yunyi [E CPE]" userId="7df35fcf-ab21-4780-aba3-023042ccffe1" providerId="ADAL" clId="{822D0177-BEB2-4D82-B9CC-7CE8BFE8011E}" dt="2025-09-15T20:03:58.505" v="0" actId="47"/>
        <pc:sldMkLst>
          <pc:docMk/>
          <pc:sldMk cId="3249909407" sldId="295"/>
        </pc:sldMkLst>
      </pc:sldChg>
      <pc:sldChg chg="del">
        <pc:chgData name="Li, Yunyi [E CPE]" userId="7df35fcf-ab21-4780-aba3-023042ccffe1" providerId="ADAL" clId="{822D0177-BEB2-4D82-B9CC-7CE8BFE8011E}" dt="2025-09-15T20:03:58.505" v="0" actId="47"/>
        <pc:sldMkLst>
          <pc:docMk/>
          <pc:sldMk cId="1893804013" sldId="296"/>
        </pc:sldMkLst>
      </pc:sldChg>
      <pc:sldChg chg="add">
        <pc:chgData name="Li, Yunyi [E CPE]" userId="7df35fcf-ab21-4780-aba3-023042ccffe1" providerId="ADAL" clId="{822D0177-BEB2-4D82-B9CC-7CE8BFE8011E}" dt="2025-09-15T20:04:00.404" v="1"/>
        <pc:sldMkLst>
          <pc:docMk/>
          <pc:sldMk cId="2389812612" sldId="296"/>
        </pc:sldMkLst>
      </pc:sldChg>
      <pc:sldChg chg="del">
        <pc:chgData name="Li, Yunyi [E CPE]" userId="7df35fcf-ab21-4780-aba3-023042ccffe1" providerId="ADAL" clId="{822D0177-BEB2-4D82-B9CC-7CE8BFE8011E}" dt="2025-09-15T20:03:58.505" v="0" actId="47"/>
        <pc:sldMkLst>
          <pc:docMk/>
          <pc:sldMk cId="2612516442" sldId="297"/>
        </pc:sldMkLst>
      </pc:sldChg>
      <pc:sldChg chg="add">
        <pc:chgData name="Li, Yunyi [E CPE]" userId="7df35fcf-ab21-4780-aba3-023042ccffe1" providerId="ADAL" clId="{822D0177-BEB2-4D82-B9CC-7CE8BFE8011E}" dt="2025-09-15T20:04:00.404" v="1"/>
        <pc:sldMkLst>
          <pc:docMk/>
          <pc:sldMk cId="3285461266" sldId="297"/>
        </pc:sldMkLst>
      </pc:sldChg>
      <pc:sldChg chg="add">
        <pc:chgData name="Li, Yunyi [E CPE]" userId="7df35fcf-ab21-4780-aba3-023042ccffe1" providerId="ADAL" clId="{822D0177-BEB2-4D82-B9CC-7CE8BFE8011E}" dt="2025-09-15T20:04:00.404" v="1"/>
        <pc:sldMkLst>
          <pc:docMk/>
          <pc:sldMk cId="113856634" sldId="298"/>
        </pc:sldMkLst>
      </pc:sldChg>
      <pc:sldChg chg="del">
        <pc:chgData name="Li, Yunyi [E CPE]" userId="7df35fcf-ab21-4780-aba3-023042ccffe1" providerId="ADAL" clId="{822D0177-BEB2-4D82-B9CC-7CE8BFE8011E}" dt="2025-09-15T20:03:58.505" v="0" actId="47"/>
        <pc:sldMkLst>
          <pc:docMk/>
          <pc:sldMk cId="2073626326" sldId="298"/>
        </pc:sldMkLst>
      </pc:sldChg>
      <pc:sldChg chg="del">
        <pc:chgData name="Li, Yunyi [E CPE]" userId="7df35fcf-ab21-4780-aba3-023042ccffe1" providerId="ADAL" clId="{822D0177-BEB2-4D82-B9CC-7CE8BFE8011E}" dt="2025-09-15T20:03:58.505" v="0" actId="47"/>
        <pc:sldMkLst>
          <pc:docMk/>
          <pc:sldMk cId="613807157" sldId="299"/>
        </pc:sldMkLst>
      </pc:sldChg>
      <pc:sldChg chg="add">
        <pc:chgData name="Li, Yunyi [E CPE]" userId="7df35fcf-ab21-4780-aba3-023042ccffe1" providerId="ADAL" clId="{822D0177-BEB2-4D82-B9CC-7CE8BFE8011E}" dt="2025-09-15T20:04:00.404" v="1"/>
        <pc:sldMkLst>
          <pc:docMk/>
          <pc:sldMk cId="2831051301" sldId="299"/>
        </pc:sldMkLst>
      </pc:sldChg>
      <pc:sldChg chg="add">
        <pc:chgData name="Li, Yunyi [E CPE]" userId="7df35fcf-ab21-4780-aba3-023042ccffe1" providerId="ADAL" clId="{822D0177-BEB2-4D82-B9CC-7CE8BFE8011E}" dt="2025-09-15T20:04:00.404" v="1"/>
        <pc:sldMkLst>
          <pc:docMk/>
          <pc:sldMk cId="710795799" sldId="300"/>
        </pc:sldMkLst>
      </pc:sldChg>
      <pc:sldChg chg="del">
        <pc:chgData name="Li, Yunyi [E CPE]" userId="7df35fcf-ab21-4780-aba3-023042ccffe1" providerId="ADAL" clId="{822D0177-BEB2-4D82-B9CC-7CE8BFE8011E}" dt="2025-09-15T20:03:58.505" v="0" actId="47"/>
        <pc:sldMkLst>
          <pc:docMk/>
          <pc:sldMk cId="1414451814" sldId="300"/>
        </pc:sldMkLst>
      </pc:sldChg>
      <pc:sldChg chg="add">
        <pc:chgData name="Li, Yunyi [E CPE]" userId="7df35fcf-ab21-4780-aba3-023042ccffe1" providerId="ADAL" clId="{822D0177-BEB2-4D82-B9CC-7CE8BFE8011E}" dt="2025-09-15T20:04:00.404" v="1"/>
        <pc:sldMkLst>
          <pc:docMk/>
          <pc:sldMk cId="1777464263" sldId="301"/>
        </pc:sldMkLst>
      </pc:sldChg>
      <pc:sldChg chg="del">
        <pc:chgData name="Li, Yunyi [E CPE]" userId="7df35fcf-ab21-4780-aba3-023042ccffe1" providerId="ADAL" clId="{822D0177-BEB2-4D82-B9CC-7CE8BFE8011E}" dt="2025-09-15T20:03:58.505" v="0" actId="47"/>
        <pc:sldMkLst>
          <pc:docMk/>
          <pc:sldMk cId="3270114081" sldId="301"/>
        </pc:sldMkLst>
      </pc:sldChg>
      <pc:sldChg chg="del">
        <pc:chgData name="Li, Yunyi [E CPE]" userId="7df35fcf-ab21-4780-aba3-023042ccffe1" providerId="ADAL" clId="{822D0177-BEB2-4D82-B9CC-7CE8BFE8011E}" dt="2025-09-15T20:03:58.505" v="0" actId="47"/>
        <pc:sldMkLst>
          <pc:docMk/>
          <pc:sldMk cId="1203860885" sldId="302"/>
        </pc:sldMkLst>
      </pc:sldChg>
      <pc:sldChg chg="add">
        <pc:chgData name="Li, Yunyi [E CPE]" userId="7df35fcf-ab21-4780-aba3-023042ccffe1" providerId="ADAL" clId="{822D0177-BEB2-4D82-B9CC-7CE8BFE8011E}" dt="2025-09-15T20:04:00.404" v="1"/>
        <pc:sldMkLst>
          <pc:docMk/>
          <pc:sldMk cId="1675277692" sldId="302"/>
        </pc:sldMkLst>
      </pc:sldChg>
      <pc:sldChg chg="del">
        <pc:chgData name="Li, Yunyi [E CPE]" userId="7df35fcf-ab21-4780-aba3-023042ccffe1" providerId="ADAL" clId="{822D0177-BEB2-4D82-B9CC-7CE8BFE8011E}" dt="2025-09-15T20:03:58.505" v="0" actId="47"/>
        <pc:sldMkLst>
          <pc:docMk/>
          <pc:sldMk cId="1800881160" sldId="303"/>
        </pc:sldMkLst>
      </pc:sldChg>
      <pc:sldChg chg="add">
        <pc:chgData name="Li, Yunyi [E CPE]" userId="7df35fcf-ab21-4780-aba3-023042ccffe1" providerId="ADAL" clId="{822D0177-BEB2-4D82-B9CC-7CE8BFE8011E}" dt="2025-09-15T20:04:00.404" v="1"/>
        <pc:sldMkLst>
          <pc:docMk/>
          <pc:sldMk cId="3154290076" sldId="303"/>
        </pc:sldMkLst>
      </pc:sldChg>
      <pc:sldChg chg="del">
        <pc:chgData name="Li, Yunyi [E CPE]" userId="7df35fcf-ab21-4780-aba3-023042ccffe1" providerId="ADAL" clId="{822D0177-BEB2-4D82-B9CC-7CE8BFE8011E}" dt="2025-09-15T20:03:58.505" v="0" actId="47"/>
        <pc:sldMkLst>
          <pc:docMk/>
          <pc:sldMk cId="1616750291" sldId="304"/>
        </pc:sldMkLst>
      </pc:sldChg>
      <pc:sldChg chg="add">
        <pc:chgData name="Li, Yunyi [E CPE]" userId="7df35fcf-ab21-4780-aba3-023042ccffe1" providerId="ADAL" clId="{822D0177-BEB2-4D82-B9CC-7CE8BFE8011E}" dt="2025-09-15T20:04:00.404" v="1"/>
        <pc:sldMkLst>
          <pc:docMk/>
          <pc:sldMk cId="3934464731" sldId="304"/>
        </pc:sldMkLst>
      </pc:sldChg>
      <pc:sldChg chg="add">
        <pc:chgData name="Li, Yunyi [E CPE]" userId="7df35fcf-ab21-4780-aba3-023042ccffe1" providerId="ADAL" clId="{822D0177-BEB2-4D82-B9CC-7CE8BFE8011E}" dt="2025-09-15T20:04:00.404" v="1"/>
        <pc:sldMkLst>
          <pc:docMk/>
          <pc:sldMk cId="1003161595" sldId="305"/>
        </pc:sldMkLst>
      </pc:sldChg>
      <pc:sldChg chg="del">
        <pc:chgData name="Li, Yunyi [E CPE]" userId="7df35fcf-ab21-4780-aba3-023042ccffe1" providerId="ADAL" clId="{822D0177-BEB2-4D82-B9CC-7CE8BFE8011E}" dt="2025-09-15T20:03:58.505" v="0" actId="47"/>
        <pc:sldMkLst>
          <pc:docMk/>
          <pc:sldMk cId="1823309023" sldId="305"/>
        </pc:sldMkLst>
      </pc:sldChg>
      <pc:sldChg chg="del">
        <pc:chgData name="Li, Yunyi [E CPE]" userId="7df35fcf-ab21-4780-aba3-023042ccffe1" providerId="ADAL" clId="{822D0177-BEB2-4D82-B9CC-7CE8BFE8011E}" dt="2025-09-15T20:03:58.505" v="0" actId="47"/>
        <pc:sldMkLst>
          <pc:docMk/>
          <pc:sldMk cId="491890918" sldId="306"/>
        </pc:sldMkLst>
      </pc:sldChg>
      <pc:sldChg chg="add">
        <pc:chgData name="Li, Yunyi [E CPE]" userId="7df35fcf-ab21-4780-aba3-023042ccffe1" providerId="ADAL" clId="{822D0177-BEB2-4D82-B9CC-7CE8BFE8011E}" dt="2025-09-15T20:04:00.404" v="1"/>
        <pc:sldMkLst>
          <pc:docMk/>
          <pc:sldMk cId="1004936054" sldId="306"/>
        </pc:sldMkLst>
      </pc:sldChg>
      <pc:sldChg chg="add">
        <pc:chgData name="Li, Yunyi [E CPE]" userId="7df35fcf-ab21-4780-aba3-023042ccffe1" providerId="ADAL" clId="{822D0177-BEB2-4D82-B9CC-7CE8BFE8011E}" dt="2025-09-15T20:04:00.404" v="1"/>
        <pc:sldMkLst>
          <pc:docMk/>
          <pc:sldMk cId="305476367" sldId="307"/>
        </pc:sldMkLst>
      </pc:sldChg>
      <pc:sldChg chg="del">
        <pc:chgData name="Li, Yunyi [E CPE]" userId="7df35fcf-ab21-4780-aba3-023042ccffe1" providerId="ADAL" clId="{822D0177-BEB2-4D82-B9CC-7CE8BFE8011E}" dt="2025-09-15T20:03:58.505" v="0" actId="47"/>
        <pc:sldMkLst>
          <pc:docMk/>
          <pc:sldMk cId="3417650714" sldId="307"/>
        </pc:sldMkLst>
      </pc:sldChg>
      <pc:sldChg chg="del">
        <pc:chgData name="Li, Yunyi [E CPE]" userId="7df35fcf-ab21-4780-aba3-023042ccffe1" providerId="ADAL" clId="{822D0177-BEB2-4D82-B9CC-7CE8BFE8011E}" dt="2025-09-15T20:03:58.505" v="0" actId="47"/>
        <pc:sldMkLst>
          <pc:docMk/>
          <pc:sldMk cId="1564600714" sldId="308"/>
        </pc:sldMkLst>
      </pc:sldChg>
      <pc:sldChg chg="add">
        <pc:chgData name="Li, Yunyi [E CPE]" userId="7df35fcf-ab21-4780-aba3-023042ccffe1" providerId="ADAL" clId="{822D0177-BEB2-4D82-B9CC-7CE8BFE8011E}" dt="2025-09-15T20:04:00.404" v="1"/>
        <pc:sldMkLst>
          <pc:docMk/>
          <pc:sldMk cId="3213408074" sldId="308"/>
        </pc:sldMkLst>
      </pc:sldChg>
      <pc:sldChg chg="del">
        <pc:chgData name="Li, Yunyi [E CPE]" userId="7df35fcf-ab21-4780-aba3-023042ccffe1" providerId="ADAL" clId="{822D0177-BEB2-4D82-B9CC-7CE8BFE8011E}" dt="2025-09-15T20:03:58.505" v="0" actId="47"/>
        <pc:sldMkLst>
          <pc:docMk/>
          <pc:sldMk cId="2725405523" sldId="309"/>
        </pc:sldMkLst>
      </pc:sldChg>
      <pc:sldChg chg="add">
        <pc:chgData name="Li, Yunyi [E CPE]" userId="7df35fcf-ab21-4780-aba3-023042ccffe1" providerId="ADAL" clId="{822D0177-BEB2-4D82-B9CC-7CE8BFE8011E}" dt="2025-09-15T20:04:00.404" v="1"/>
        <pc:sldMkLst>
          <pc:docMk/>
          <pc:sldMk cId="4257578577" sldId="309"/>
        </pc:sldMkLst>
      </pc:sldChg>
      <pc:sldChg chg="del">
        <pc:chgData name="Li, Yunyi [E CPE]" userId="7df35fcf-ab21-4780-aba3-023042ccffe1" providerId="ADAL" clId="{822D0177-BEB2-4D82-B9CC-7CE8BFE8011E}" dt="2025-09-15T20:03:58.505" v="0" actId="47"/>
        <pc:sldMkLst>
          <pc:docMk/>
          <pc:sldMk cId="1287048814" sldId="310"/>
        </pc:sldMkLst>
      </pc:sldChg>
      <pc:sldChg chg="add">
        <pc:chgData name="Li, Yunyi [E CPE]" userId="7df35fcf-ab21-4780-aba3-023042ccffe1" providerId="ADAL" clId="{822D0177-BEB2-4D82-B9CC-7CE8BFE8011E}" dt="2025-09-15T20:04:00.404" v="1"/>
        <pc:sldMkLst>
          <pc:docMk/>
          <pc:sldMk cId="2952147614" sldId="310"/>
        </pc:sldMkLst>
      </pc:sldChg>
      <pc:sldChg chg="del">
        <pc:chgData name="Li, Yunyi [E CPE]" userId="7df35fcf-ab21-4780-aba3-023042ccffe1" providerId="ADAL" clId="{822D0177-BEB2-4D82-B9CC-7CE8BFE8011E}" dt="2025-09-15T20:03:58.505" v="0" actId="47"/>
        <pc:sldMkLst>
          <pc:docMk/>
          <pc:sldMk cId="144302800" sldId="311"/>
        </pc:sldMkLst>
      </pc:sldChg>
      <pc:sldChg chg="add">
        <pc:chgData name="Li, Yunyi [E CPE]" userId="7df35fcf-ab21-4780-aba3-023042ccffe1" providerId="ADAL" clId="{822D0177-BEB2-4D82-B9CC-7CE8BFE8011E}" dt="2025-09-15T20:04:00.404" v="1"/>
        <pc:sldMkLst>
          <pc:docMk/>
          <pc:sldMk cId="520759214" sldId="311"/>
        </pc:sldMkLst>
      </pc:sldChg>
      <pc:sldChg chg="add">
        <pc:chgData name="Li, Yunyi [E CPE]" userId="7df35fcf-ab21-4780-aba3-023042ccffe1" providerId="ADAL" clId="{822D0177-BEB2-4D82-B9CC-7CE8BFE8011E}" dt="2025-09-15T20:04:00.404" v="1"/>
        <pc:sldMkLst>
          <pc:docMk/>
          <pc:sldMk cId="2506110142" sldId="312"/>
        </pc:sldMkLst>
      </pc:sldChg>
      <pc:sldChg chg="del">
        <pc:chgData name="Li, Yunyi [E CPE]" userId="7df35fcf-ab21-4780-aba3-023042ccffe1" providerId="ADAL" clId="{822D0177-BEB2-4D82-B9CC-7CE8BFE8011E}" dt="2025-09-15T20:03:58.505" v="0" actId="47"/>
        <pc:sldMkLst>
          <pc:docMk/>
          <pc:sldMk cId="3170947460" sldId="312"/>
        </pc:sldMkLst>
      </pc:sldChg>
      <pc:sldChg chg="del">
        <pc:chgData name="Li, Yunyi [E CPE]" userId="7df35fcf-ab21-4780-aba3-023042ccffe1" providerId="ADAL" clId="{822D0177-BEB2-4D82-B9CC-7CE8BFE8011E}" dt="2025-09-15T20:03:58.505" v="0" actId="47"/>
        <pc:sldMkLst>
          <pc:docMk/>
          <pc:sldMk cId="150184311" sldId="313"/>
        </pc:sldMkLst>
      </pc:sldChg>
      <pc:sldChg chg="add">
        <pc:chgData name="Li, Yunyi [E CPE]" userId="7df35fcf-ab21-4780-aba3-023042ccffe1" providerId="ADAL" clId="{822D0177-BEB2-4D82-B9CC-7CE8BFE8011E}" dt="2025-09-15T20:04:00.404" v="1"/>
        <pc:sldMkLst>
          <pc:docMk/>
          <pc:sldMk cId="1993175809" sldId="313"/>
        </pc:sldMkLst>
      </pc:sldChg>
      <pc:sldChg chg="del">
        <pc:chgData name="Li, Yunyi [E CPE]" userId="7df35fcf-ab21-4780-aba3-023042ccffe1" providerId="ADAL" clId="{822D0177-BEB2-4D82-B9CC-7CE8BFE8011E}" dt="2025-09-15T20:03:58.505" v="0" actId="47"/>
        <pc:sldMkLst>
          <pc:docMk/>
          <pc:sldMk cId="2445020725" sldId="314"/>
        </pc:sldMkLst>
      </pc:sldChg>
      <pc:sldChg chg="add">
        <pc:chgData name="Li, Yunyi [E CPE]" userId="7df35fcf-ab21-4780-aba3-023042ccffe1" providerId="ADAL" clId="{822D0177-BEB2-4D82-B9CC-7CE8BFE8011E}" dt="2025-09-15T20:04:00.404" v="1"/>
        <pc:sldMkLst>
          <pc:docMk/>
          <pc:sldMk cId="3045270602" sldId="314"/>
        </pc:sldMkLst>
      </pc:sldChg>
      <pc:sldChg chg="del">
        <pc:chgData name="Li, Yunyi [E CPE]" userId="7df35fcf-ab21-4780-aba3-023042ccffe1" providerId="ADAL" clId="{822D0177-BEB2-4D82-B9CC-7CE8BFE8011E}" dt="2025-09-15T20:03:58.505" v="0" actId="47"/>
        <pc:sldMkLst>
          <pc:docMk/>
          <pc:sldMk cId="2338357714" sldId="315"/>
        </pc:sldMkLst>
      </pc:sldChg>
      <pc:sldChg chg="add">
        <pc:chgData name="Li, Yunyi [E CPE]" userId="7df35fcf-ab21-4780-aba3-023042ccffe1" providerId="ADAL" clId="{822D0177-BEB2-4D82-B9CC-7CE8BFE8011E}" dt="2025-09-15T20:04:00.404" v="1"/>
        <pc:sldMkLst>
          <pc:docMk/>
          <pc:sldMk cId="3511781887" sldId="315"/>
        </pc:sldMkLst>
      </pc:sldChg>
      <pc:sldChg chg="del">
        <pc:chgData name="Li, Yunyi [E CPE]" userId="7df35fcf-ab21-4780-aba3-023042ccffe1" providerId="ADAL" clId="{822D0177-BEB2-4D82-B9CC-7CE8BFE8011E}" dt="2025-09-15T20:03:58.505" v="0" actId="47"/>
        <pc:sldMkLst>
          <pc:docMk/>
          <pc:sldMk cId="699649676" sldId="316"/>
        </pc:sldMkLst>
      </pc:sldChg>
      <pc:sldChg chg="add">
        <pc:chgData name="Li, Yunyi [E CPE]" userId="7df35fcf-ab21-4780-aba3-023042ccffe1" providerId="ADAL" clId="{822D0177-BEB2-4D82-B9CC-7CE8BFE8011E}" dt="2025-09-15T20:04:00.404" v="1"/>
        <pc:sldMkLst>
          <pc:docMk/>
          <pc:sldMk cId="2811808459" sldId="316"/>
        </pc:sldMkLst>
      </pc:sldChg>
      <pc:sldChg chg="add">
        <pc:chgData name="Li, Yunyi [E CPE]" userId="7df35fcf-ab21-4780-aba3-023042ccffe1" providerId="ADAL" clId="{822D0177-BEB2-4D82-B9CC-7CE8BFE8011E}" dt="2025-09-15T20:04:00.404" v="1"/>
        <pc:sldMkLst>
          <pc:docMk/>
          <pc:sldMk cId="1002100248" sldId="317"/>
        </pc:sldMkLst>
      </pc:sldChg>
      <pc:sldChg chg="del">
        <pc:chgData name="Li, Yunyi [E CPE]" userId="7df35fcf-ab21-4780-aba3-023042ccffe1" providerId="ADAL" clId="{822D0177-BEB2-4D82-B9CC-7CE8BFE8011E}" dt="2025-09-15T20:03:58.505" v="0" actId="47"/>
        <pc:sldMkLst>
          <pc:docMk/>
          <pc:sldMk cId="2838384759" sldId="317"/>
        </pc:sldMkLst>
      </pc:sldChg>
      <pc:sldChg chg="add">
        <pc:chgData name="Li, Yunyi [E CPE]" userId="7df35fcf-ab21-4780-aba3-023042ccffe1" providerId="ADAL" clId="{822D0177-BEB2-4D82-B9CC-7CE8BFE8011E}" dt="2025-09-15T20:04:00.404" v="1"/>
        <pc:sldMkLst>
          <pc:docMk/>
          <pc:sldMk cId="1006907846" sldId="318"/>
        </pc:sldMkLst>
      </pc:sldChg>
      <pc:sldChg chg="del">
        <pc:chgData name="Li, Yunyi [E CPE]" userId="7df35fcf-ab21-4780-aba3-023042ccffe1" providerId="ADAL" clId="{822D0177-BEB2-4D82-B9CC-7CE8BFE8011E}" dt="2025-09-15T20:03:58.505" v="0" actId="47"/>
        <pc:sldMkLst>
          <pc:docMk/>
          <pc:sldMk cId="2466370472" sldId="318"/>
        </pc:sldMkLst>
      </pc:sldChg>
      <pc:sldChg chg="del">
        <pc:chgData name="Li, Yunyi [E CPE]" userId="7df35fcf-ab21-4780-aba3-023042ccffe1" providerId="ADAL" clId="{822D0177-BEB2-4D82-B9CC-7CE8BFE8011E}" dt="2025-09-15T20:03:58.505" v="0" actId="47"/>
        <pc:sldMkLst>
          <pc:docMk/>
          <pc:sldMk cId="203806581" sldId="319"/>
        </pc:sldMkLst>
      </pc:sldChg>
      <pc:sldChg chg="add">
        <pc:chgData name="Li, Yunyi [E CPE]" userId="7df35fcf-ab21-4780-aba3-023042ccffe1" providerId="ADAL" clId="{822D0177-BEB2-4D82-B9CC-7CE8BFE8011E}" dt="2025-09-15T20:04:00.404" v="1"/>
        <pc:sldMkLst>
          <pc:docMk/>
          <pc:sldMk cId="730133777" sldId="319"/>
        </pc:sldMkLst>
      </pc:sldChg>
      <pc:sldChg chg="add">
        <pc:chgData name="Li, Yunyi [E CPE]" userId="7df35fcf-ab21-4780-aba3-023042ccffe1" providerId="ADAL" clId="{822D0177-BEB2-4D82-B9CC-7CE8BFE8011E}" dt="2025-09-15T20:04:00.404" v="1"/>
        <pc:sldMkLst>
          <pc:docMk/>
          <pc:sldMk cId="601133580" sldId="320"/>
        </pc:sldMkLst>
      </pc:sldChg>
      <pc:sldChg chg="del">
        <pc:chgData name="Li, Yunyi [E CPE]" userId="7df35fcf-ab21-4780-aba3-023042ccffe1" providerId="ADAL" clId="{822D0177-BEB2-4D82-B9CC-7CE8BFE8011E}" dt="2025-09-15T20:03:58.505" v="0" actId="47"/>
        <pc:sldMkLst>
          <pc:docMk/>
          <pc:sldMk cId="3068748576" sldId="320"/>
        </pc:sldMkLst>
      </pc:sldChg>
      <pc:sldChg chg="del">
        <pc:chgData name="Li, Yunyi [E CPE]" userId="7df35fcf-ab21-4780-aba3-023042ccffe1" providerId="ADAL" clId="{822D0177-BEB2-4D82-B9CC-7CE8BFE8011E}" dt="2025-09-15T20:03:58.505" v="0" actId="47"/>
        <pc:sldMkLst>
          <pc:docMk/>
          <pc:sldMk cId="1099899346" sldId="321"/>
        </pc:sldMkLst>
      </pc:sldChg>
      <pc:sldChg chg="add">
        <pc:chgData name="Li, Yunyi [E CPE]" userId="7df35fcf-ab21-4780-aba3-023042ccffe1" providerId="ADAL" clId="{822D0177-BEB2-4D82-B9CC-7CE8BFE8011E}" dt="2025-09-15T20:04:00.404" v="1"/>
        <pc:sldMkLst>
          <pc:docMk/>
          <pc:sldMk cId="2997067771" sldId="321"/>
        </pc:sldMkLst>
      </pc:sldChg>
      <pc:sldChg chg="add">
        <pc:chgData name="Li, Yunyi [E CPE]" userId="7df35fcf-ab21-4780-aba3-023042ccffe1" providerId="ADAL" clId="{822D0177-BEB2-4D82-B9CC-7CE8BFE8011E}" dt="2025-09-15T20:04:00.404" v="1"/>
        <pc:sldMkLst>
          <pc:docMk/>
          <pc:sldMk cId="55979494" sldId="322"/>
        </pc:sldMkLst>
      </pc:sldChg>
      <pc:sldChg chg="del">
        <pc:chgData name="Li, Yunyi [E CPE]" userId="7df35fcf-ab21-4780-aba3-023042ccffe1" providerId="ADAL" clId="{822D0177-BEB2-4D82-B9CC-7CE8BFE8011E}" dt="2025-09-15T20:03:58.505" v="0" actId="47"/>
        <pc:sldMkLst>
          <pc:docMk/>
          <pc:sldMk cId="3762830438" sldId="322"/>
        </pc:sldMkLst>
      </pc:sldChg>
      <pc:sldChg chg="del">
        <pc:chgData name="Li, Yunyi [E CPE]" userId="7df35fcf-ab21-4780-aba3-023042ccffe1" providerId="ADAL" clId="{822D0177-BEB2-4D82-B9CC-7CE8BFE8011E}" dt="2025-09-15T20:03:58.505" v="0" actId="47"/>
        <pc:sldMkLst>
          <pc:docMk/>
          <pc:sldMk cId="430707143" sldId="323"/>
        </pc:sldMkLst>
      </pc:sldChg>
      <pc:sldChg chg="add">
        <pc:chgData name="Li, Yunyi [E CPE]" userId="7df35fcf-ab21-4780-aba3-023042ccffe1" providerId="ADAL" clId="{822D0177-BEB2-4D82-B9CC-7CE8BFE8011E}" dt="2025-09-15T20:04:00.404" v="1"/>
        <pc:sldMkLst>
          <pc:docMk/>
          <pc:sldMk cId="3274954093" sldId="323"/>
        </pc:sldMkLst>
      </pc:sldChg>
      <pc:sldChg chg="del">
        <pc:chgData name="Li, Yunyi [E CPE]" userId="7df35fcf-ab21-4780-aba3-023042ccffe1" providerId="ADAL" clId="{822D0177-BEB2-4D82-B9CC-7CE8BFE8011E}" dt="2025-09-15T20:03:58.505" v="0" actId="47"/>
        <pc:sldMkLst>
          <pc:docMk/>
          <pc:sldMk cId="2208836331" sldId="324"/>
        </pc:sldMkLst>
      </pc:sldChg>
      <pc:sldChg chg="add">
        <pc:chgData name="Li, Yunyi [E CPE]" userId="7df35fcf-ab21-4780-aba3-023042ccffe1" providerId="ADAL" clId="{822D0177-BEB2-4D82-B9CC-7CE8BFE8011E}" dt="2025-09-15T20:04:00.404" v="1"/>
        <pc:sldMkLst>
          <pc:docMk/>
          <pc:sldMk cId="2407789205" sldId="324"/>
        </pc:sldMkLst>
      </pc:sldChg>
      <pc:sldChg chg="del">
        <pc:chgData name="Li, Yunyi [E CPE]" userId="7df35fcf-ab21-4780-aba3-023042ccffe1" providerId="ADAL" clId="{822D0177-BEB2-4D82-B9CC-7CE8BFE8011E}" dt="2025-09-15T20:03:58.505" v="0" actId="47"/>
        <pc:sldMkLst>
          <pc:docMk/>
          <pc:sldMk cId="1488129" sldId="325"/>
        </pc:sldMkLst>
      </pc:sldChg>
      <pc:sldChg chg="add">
        <pc:chgData name="Li, Yunyi [E CPE]" userId="7df35fcf-ab21-4780-aba3-023042ccffe1" providerId="ADAL" clId="{822D0177-BEB2-4D82-B9CC-7CE8BFE8011E}" dt="2025-09-15T20:04:00.404" v="1"/>
        <pc:sldMkLst>
          <pc:docMk/>
          <pc:sldMk cId="3202557898" sldId="325"/>
        </pc:sldMkLst>
      </pc:sldChg>
      <pc:sldChg chg="add">
        <pc:chgData name="Li, Yunyi [E CPE]" userId="7df35fcf-ab21-4780-aba3-023042ccffe1" providerId="ADAL" clId="{822D0177-BEB2-4D82-B9CC-7CE8BFE8011E}" dt="2025-09-15T20:04:00.404" v="1"/>
        <pc:sldMkLst>
          <pc:docMk/>
          <pc:sldMk cId="1327544135" sldId="326"/>
        </pc:sldMkLst>
      </pc:sldChg>
      <pc:sldChg chg="del">
        <pc:chgData name="Li, Yunyi [E CPE]" userId="7df35fcf-ab21-4780-aba3-023042ccffe1" providerId="ADAL" clId="{822D0177-BEB2-4D82-B9CC-7CE8BFE8011E}" dt="2025-09-15T20:03:58.505" v="0" actId="47"/>
        <pc:sldMkLst>
          <pc:docMk/>
          <pc:sldMk cId="3124090960" sldId="326"/>
        </pc:sldMkLst>
      </pc:sldChg>
      <pc:sldChg chg="add">
        <pc:chgData name="Li, Yunyi [E CPE]" userId="7df35fcf-ab21-4780-aba3-023042ccffe1" providerId="ADAL" clId="{822D0177-BEB2-4D82-B9CC-7CE8BFE8011E}" dt="2025-09-15T20:04:00.404" v="1"/>
        <pc:sldMkLst>
          <pc:docMk/>
          <pc:sldMk cId="983310082" sldId="327"/>
        </pc:sldMkLst>
      </pc:sldChg>
      <pc:sldChg chg="del">
        <pc:chgData name="Li, Yunyi [E CPE]" userId="7df35fcf-ab21-4780-aba3-023042ccffe1" providerId="ADAL" clId="{822D0177-BEB2-4D82-B9CC-7CE8BFE8011E}" dt="2025-09-15T20:03:58.505" v="0" actId="47"/>
        <pc:sldMkLst>
          <pc:docMk/>
          <pc:sldMk cId="4066209355" sldId="327"/>
        </pc:sldMkLst>
      </pc:sldChg>
      <pc:sldChg chg="add">
        <pc:chgData name="Li, Yunyi [E CPE]" userId="7df35fcf-ab21-4780-aba3-023042ccffe1" providerId="ADAL" clId="{822D0177-BEB2-4D82-B9CC-7CE8BFE8011E}" dt="2025-09-15T20:04:00.404" v="1"/>
        <pc:sldMkLst>
          <pc:docMk/>
          <pc:sldMk cId="319068098" sldId="328"/>
        </pc:sldMkLst>
      </pc:sldChg>
      <pc:sldChg chg="del">
        <pc:chgData name="Li, Yunyi [E CPE]" userId="7df35fcf-ab21-4780-aba3-023042ccffe1" providerId="ADAL" clId="{822D0177-BEB2-4D82-B9CC-7CE8BFE8011E}" dt="2025-09-15T20:03:58.505" v="0" actId="47"/>
        <pc:sldMkLst>
          <pc:docMk/>
          <pc:sldMk cId="978077186" sldId="328"/>
        </pc:sldMkLst>
      </pc:sldChg>
      <pc:sldChg chg="add">
        <pc:chgData name="Li, Yunyi [E CPE]" userId="7df35fcf-ab21-4780-aba3-023042ccffe1" providerId="ADAL" clId="{822D0177-BEB2-4D82-B9CC-7CE8BFE8011E}" dt="2025-09-15T20:04:00.404" v="1"/>
        <pc:sldMkLst>
          <pc:docMk/>
          <pc:sldMk cId="1100827371" sldId="329"/>
        </pc:sldMkLst>
      </pc:sldChg>
      <pc:sldChg chg="del">
        <pc:chgData name="Li, Yunyi [E CPE]" userId="7df35fcf-ab21-4780-aba3-023042ccffe1" providerId="ADAL" clId="{822D0177-BEB2-4D82-B9CC-7CE8BFE8011E}" dt="2025-09-15T20:03:58.505" v="0" actId="47"/>
        <pc:sldMkLst>
          <pc:docMk/>
          <pc:sldMk cId="1413872053" sldId="329"/>
        </pc:sldMkLst>
      </pc:sldChg>
      <pc:sldChg chg="del">
        <pc:chgData name="Li, Yunyi [E CPE]" userId="7df35fcf-ab21-4780-aba3-023042ccffe1" providerId="ADAL" clId="{822D0177-BEB2-4D82-B9CC-7CE8BFE8011E}" dt="2025-09-15T20:03:58.505" v="0" actId="47"/>
        <pc:sldMkLst>
          <pc:docMk/>
          <pc:sldMk cId="1573366788" sldId="330"/>
        </pc:sldMkLst>
      </pc:sldChg>
      <pc:sldChg chg="add">
        <pc:chgData name="Li, Yunyi [E CPE]" userId="7df35fcf-ab21-4780-aba3-023042ccffe1" providerId="ADAL" clId="{822D0177-BEB2-4D82-B9CC-7CE8BFE8011E}" dt="2025-09-15T20:04:00.404" v="1"/>
        <pc:sldMkLst>
          <pc:docMk/>
          <pc:sldMk cId="2331910810" sldId="330"/>
        </pc:sldMkLst>
      </pc:sldChg>
      <pc:sldChg chg="del">
        <pc:chgData name="Li, Yunyi [E CPE]" userId="7df35fcf-ab21-4780-aba3-023042ccffe1" providerId="ADAL" clId="{822D0177-BEB2-4D82-B9CC-7CE8BFE8011E}" dt="2025-09-15T20:03:58.505" v="0" actId="47"/>
        <pc:sldMkLst>
          <pc:docMk/>
          <pc:sldMk cId="1949669910" sldId="331"/>
        </pc:sldMkLst>
      </pc:sldChg>
      <pc:sldChg chg="add">
        <pc:chgData name="Li, Yunyi [E CPE]" userId="7df35fcf-ab21-4780-aba3-023042ccffe1" providerId="ADAL" clId="{822D0177-BEB2-4D82-B9CC-7CE8BFE8011E}" dt="2025-09-15T20:04:00.404" v="1"/>
        <pc:sldMkLst>
          <pc:docMk/>
          <pc:sldMk cId="2883223546" sldId="331"/>
        </pc:sldMkLst>
      </pc:sldChg>
      <pc:sldChg chg="del">
        <pc:chgData name="Li, Yunyi [E CPE]" userId="7df35fcf-ab21-4780-aba3-023042ccffe1" providerId="ADAL" clId="{822D0177-BEB2-4D82-B9CC-7CE8BFE8011E}" dt="2025-09-15T20:03:58.505" v="0" actId="47"/>
        <pc:sldMkLst>
          <pc:docMk/>
          <pc:sldMk cId="1375323303" sldId="332"/>
        </pc:sldMkLst>
      </pc:sldChg>
      <pc:sldChg chg="add">
        <pc:chgData name="Li, Yunyi [E CPE]" userId="7df35fcf-ab21-4780-aba3-023042ccffe1" providerId="ADAL" clId="{822D0177-BEB2-4D82-B9CC-7CE8BFE8011E}" dt="2025-09-15T20:04:00.404" v="1"/>
        <pc:sldMkLst>
          <pc:docMk/>
          <pc:sldMk cId="2065405847" sldId="332"/>
        </pc:sldMkLst>
      </pc:sldChg>
      <pc:sldChg chg="add">
        <pc:chgData name="Li, Yunyi [E CPE]" userId="7df35fcf-ab21-4780-aba3-023042ccffe1" providerId="ADAL" clId="{822D0177-BEB2-4D82-B9CC-7CE8BFE8011E}" dt="2025-09-15T20:04:00.404" v="1"/>
        <pc:sldMkLst>
          <pc:docMk/>
          <pc:sldMk cId="2121296449" sldId="333"/>
        </pc:sldMkLst>
      </pc:sldChg>
      <pc:sldChg chg="del">
        <pc:chgData name="Li, Yunyi [E CPE]" userId="7df35fcf-ab21-4780-aba3-023042ccffe1" providerId="ADAL" clId="{822D0177-BEB2-4D82-B9CC-7CE8BFE8011E}" dt="2025-09-15T20:03:58.505" v="0" actId="47"/>
        <pc:sldMkLst>
          <pc:docMk/>
          <pc:sldMk cId="2892449886" sldId="333"/>
        </pc:sldMkLst>
      </pc:sldChg>
      <pc:sldChg chg="add">
        <pc:chgData name="Li, Yunyi [E CPE]" userId="7df35fcf-ab21-4780-aba3-023042ccffe1" providerId="ADAL" clId="{822D0177-BEB2-4D82-B9CC-7CE8BFE8011E}" dt="2025-09-15T20:04:00.404" v="1"/>
        <pc:sldMkLst>
          <pc:docMk/>
          <pc:sldMk cId="1334551983" sldId="334"/>
        </pc:sldMkLst>
      </pc:sldChg>
      <pc:sldChg chg="del">
        <pc:chgData name="Li, Yunyi [E CPE]" userId="7df35fcf-ab21-4780-aba3-023042ccffe1" providerId="ADAL" clId="{822D0177-BEB2-4D82-B9CC-7CE8BFE8011E}" dt="2025-09-15T20:03:58.505" v="0" actId="47"/>
        <pc:sldMkLst>
          <pc:docMk/>
          <pc:sldMk cId="2415670468" sldId="334"/>
        </pc:sldMkLst>
      </pc:sldChg>
      <pc:sldChg chg="add">
        <pc:chgData name="Li, Yunyi [E CPE]" userId="7df35fcf-ab21-4780-aba3-023042ccffe1" providerId="ADAL" clId="{822D0177-BEB2-4D82-B9CC-7CE8BFE8011E}" dt="2025-09-15T20:04:00.404" v="1"/>
        <pc:sldMkLst>
          <pc:docMk/>
          <pc:sldMk cId="339381333" sldId="335"/>
        </pc:sldMkLst>
      </pc:sldChg>
      <pc:sldChg chg="del">
        <pc:chgData name="Li, Yunyi [E CPE]" userId="7df35fcf-ab21-4780-aba3-023042ccffe1" providerId="ADAL" clId="{822D0177-BEB2-4D82-B9CC-7CE8BFE8011E}" dt="2025-09-15T20:03:58.505" v="0" actId="47"/>
        <pc:sldMkLst>
          <pc:docMk/>
          <pc:sldMk cId="2034255997" sldId="335"/>
        </pc:sldMkLst>
      </pc:sldChg>
      <pc:sldChg chg="add">
        <pc:chgData name="Li, Yunyi [E CPE]" userId="7df35fcf-ab21-4780-aba3-023042ccffe1" providerId="ADAL" clId="{822D0177-BEB2-4D82-B9CC-7CE8BFE8011E}" dt="2025-09-15T20:04:00.404" v="1"/>
        <pc:sldMkLst>
          <pc:docMk/>
          <pc:sldMk cId="1354168961" sldId="336"/>
        </pc:sldMkLst>
      </pc:sldChg>
      <pc:sldChg chg="del">
        <pc:chgData name="Li, Yunyi [E CPE]" userId="7df35fcf-ab21-4780-aba3-023042ccffe1" providerId="ADAL" clId="{822D0177-BEB2-4D82-B9CC-7CE8BFE8011E}" dt="2025-09-15T20:03:58.505" v="0" actId="47"/>
        <pc:sldMkLst>
          <pc:docMk/>
          <pc:sldMk cId="1389922300" sldId="336"/>
        </pc:sldMkLst>
      </pc:sldChg>
      <pc:sldChg chg="del">
        <pc:chgData name="Li, Yunyi [E CPE]" userId="7df35fcf-ab21-4780-aba3-023042ccffe1" providerId="ADAL" clId="{822D0177-BEB2-4D82-B9CC-7CE8BFE8011E}" dt="2025-09-15T20:03:58.505" v="0" actId="47"/>
        <pc:sldMkLst>
          <pc:docMk/>
          <pc:sldMk cId="1278234781" sldId="337"/>
        </pc:sldMkLst>
      </pc:sldChg>
      <pc:sldChg chg="add">
        <pc:chgData name="Li, Yunyi [E CPE]" userId="7df35fcf-ab21-4780-aba3-023042ccffe1" providerId="ADAL" clId="{822D0177-BEB2-4D82-B9CC-7CE8BFE8011E}" dt="2025-09-15T20:04:00.404" v="1"/>
        <pc:sldMkLst>
          <pc:docMk/>
          <pc:sldMk cId="4182594213" sldId="337"/>
        </pc:sldMkLst>
      </pc:sldChg>
      <pc:sldChg chg="del">
        <pc:chgData name="Li, Yunyi [E CPE]" userId="7df35fcf-ab21-4780-aba3-023042ccffe1" providerId="ADAL" clId="{822D0177-BEB2-4D82-B9CC-7CE8BFE8011E}" dt="2025-09-15T20:03:58.505" v="0" actId="47"/>
        <pc:sldMkLst>
          <pc:docMk/>
          <pc:sldMk cId="3285422846" sldId="338"/>
        </pc:sldMkLst>
      </pc:sldChg>
      <pc:sldChg chg="add">
        <pc:chgData name="Li, Yunyi [E CPE]" userId="7df35fcf-ab21-4780-aba3-023042ccffe1" providerId="ADAL" clId="{822D0177-BEB2-4D82-B9CC-7CE8BFE8011E}" dt="2025-09-15T20:04:00.404" v="1"/>
        <pc:sldMkLst>
          <pc:docMk/>
          <pc:sldMk cId="3615280186" sldId="338"/>
        </pc:sldMkLst>
      </pc:sldChg>
      <pc:sldChg chg="add">
        <pc:chgData name="Li, Yunyi [E CPE]" userId="7df35fcf-ab21-4780-aba3-023042ccffe1" providerId="ADAL" clId="{822D0177-BEB2-4D82-B9CC-7CE8BFE8011E}" dt="2025-09-15T20:04:00.404" v="1"/>
        <pc:sldMkLst>
          <pc:docMk/>
          <pc:sldMk cId="2292254745" sldId="339"/>
        </pc:sldMkLst>
      </pc:sldChg>
      <pc:sldChg chg="del">
        <pc:chgData name="Li, Yunyi [E CPE]" userId="7df35fcf-ab21-4780-aba3-023042ccffe1" providerId="ADAL" clId="{822D0177-BEB2-4D82-B9CC-7CE8BFE8011E}" dt="2025-09-15T20:03:58.505" v="0" actId="47"/>
        <pc:sldMkLst>
          <pc:docMk/>
          <pc:sldMk cId="3027225281" sldId="339"/>
        </pc:sldMkLst>
      </pc:sldChg>
      <pc:sldChg chg="del">
        <pc:chgData name="Li, Yunyi [E CPE]" userId="7df35fcf-ab21-4780-aba3-023042ccffe1" providerId="ADAL" clId="{822D0177-BEB2-4D82-B9CC-7CE8BFE8011E}" dt="2025-09-15T20:03:58.505" v="0" actId="47"/>
        <pc:sldMkLst>
          <pc:docMk/>
          <pc:sldMk cId="65520140" sldId="340"/>
        </pc:sldMkLst>
      </pc:sldChg>
      <pc:sldChg chg="add">
        <pc:chgData name="Li, Yunyi [E CPE]" userId="7df35fcf-ab21-4780-aba3-023042ccffe1" providerId="ADAL" clId="{822D0177-BEB2-4D82-B9CC-7CE8BFE8011E}" dt="2025-09-15T20:04:00.404" v="1"/>
        <pc:sldMkLst>
          <pc:docMk/>
          <pc:sldMk cId="3260793914" sldId="340"/>
        </pc:sldMkLst>
      </pc:sldChg>
      <pc:sldChg chg="add">
        <pc:chgData name="Li, Yunyi [E CPE]" userId="7df35fcf-ab21-4780-aba3-023042ccffe1" providerId="ADAL" clId="{822D0177-BEB2-4D82-B9CC-7CE8BFE8011E}" dt="2025-09-15T20:04:00.404" v="1"/>
        <pc:sldMkLst>
          <pc:docMk/>
          <pc:sldMk cId="72153572" sldId="341"/>
        </pc:sldMkLst>
      </pc:sldChg>
      <pc:sldChg chg="del">
        <pc:chgData name="Li, Yunyi [E CPE]" userId="7df35fcf-ab21-4780-aba3-023042ccffe1" providerId="ADAL" clId="{822D0177-BEB2-4D82-B9CC-7CE8BFE8011E}" dt="2025-09-15T20:03:58.505" v="0" actId="47"/>
        <pc:sldMkLst>
          <pc:docMk/>
          <pc:sldMk cId="1558778337" sldId="341"/>
        </pc:sldMkLst>
      </pc:sldChg>
      <pc:sldChg chg="add">
        <pc:chgData name="Li, Yunyi [E CPE]" userId="7df35fcf-ab21-4780-aba3-023042ccffe1" providerId="ADAL" clId="{822D0177-BEB2-4D82-B9CC-7CE8BFE8011E}" dt="2025-09-15T20:04:00.404" v="1"/>
        <pc:sldMkLst>
          <pc:docMk/>
          <pc:sldMk cId="603860" sldId="342"/>
        </pc:sldMkLst>
      </pc:sldChg>
      <pc:sldChg chg="del">
        <pc:chgData name="Li, Yunyi [E CPE]" userId="7df35fcf-ab21-4780-aba3-023042ccffe1" providerId="ADAL" clId="{822D0177-BEB2-4D82-B9CC-7CE8BFE8011E}" dt="2025-09-15T20:03:58.505" v="0" actId="47"/>
        <pc:sldMkLst>
          <pc:docMk/>
          <pc:sldMk cId="836370568" sldId="342"/>
        </pc:sldMkLst>
      </pc:sldChg>
      <pc:sldChg chg="add">
        <pc:chgData name="Li, Yunyi [E CPE]" userId="7df35fcf-ab21-4780-aba3-023042ccffe1" providerId="ADAL" clId="{822D0177-BEB2-4D82-B9CC-7CE8BFE8011E}" dt="2025-09-15T20:04:00.404" v="1"/>
        <pc:sldMkLst>
          <pc:docMk/>
          <pc:sldMk cId="1167688349" sldId="343"/>
        </pc:sldMkLst>
      </pc:sldChg>
      <pc:sldChg chg="del">
        <pc:chgData name="Li, Yunyi [E CPE]" userId="7df35fcf-ab21-4780-aba3-023042ccffe1" providerId="ADAL" clId="{822D0177-BEB2-4D82-B9CC-7CE8BFE8011E}" dt="2025-09-15T20:03:58.505" v="0" actId="47"/>
        <pc:sldMkLst>
          <pc:docMk/>
          <pc:sldMk cId="1452369378" sldId="343"/>
        </pc:sldMkLst>
      </pc:sldChg>
      <pc:sldChg chg="del">
        <pc:chgData name="Li, Yunyi [E CPE]" userId="7df35fcf-ab21-4780-aba3-023042ccffe1" providerId="ADAL" clId="{822D0177-BEB2-4D82-B9CC-7CE8BFE8011E}" dt="2025-09-15T20:03:58.505" v="0" actId="47"/>
        <pc:sldMkLst>
          <pc:docMk/>
          <pc:sldMk cId="2414084215" sldId="344"/>
        </pc:sldMkLst>
      </pc:sldChg>
      <pc:sldChg chg="add">
        <pc:chgData name="Li, Yunyi [E CPE]" userId="7df35fcf-ab21-4780-aba3-023042ccffe1" providerId="ADAL" clId="{822D0177-BEB2-4D82-B9CC-7CE8BFE8011E}" dt="2025-09-15T20:04:00.404" v="1"/>
        <pc:sldMkLst>
          <pc:docMk/>
          <pc:sldMk cId="2623891291" sldId="344"/>
        </pc:sldMkLst>
      </pc:sldChg>
      <pc:sldChg chg="add">
        <pc:chgData name="Li, Yunyi [E CPE]" userId="7df35fcf-ab21-4780-aba3-023042ccffe1" providerId="ADAL" clId="{822D0177-BEB2-4D82-B9CC-7CE8BFE8011E}" dt="2025-09-15T20:04:00.404" v="1"/>
        <pc:sldMkLst>
          <pc:docMk/>
          <pc:sldMk cId="1440740017" sldId="345"/>
        </pc:sldMkLst>
      </pc:sldChg>
      <pc:sldChg chg="del">
        <pc:chgData name="Li, Yunyi [E CPE]" userId="7df35fcf-ab21-4780-aba3-023042ccffe1" providerId="ADAL" clId="{822D0177-BEB2-4D82-B9CC-7CE8BFE8011E}" dt="2025-09-15T20:03:58.505" v="0" actId="47"/>
        <pc:sldMkLst>
          <pc:docMk/>
          <pc:sldMk cId="1724052971" sldId="345"/>
        </pc:sldMkLst>
      </pc:sldChg>
      <pc:sldChg chg="add">
        <pc:chgData name="Li, Yunyi [E CPE]" userId="7df35fcf-ab21-4780-aba3-023042ccffe1" providerId="ADAL" clId="{822D0177-BEB2-4D82-B9CC-7CE8BFE8011E}" dt="2025-09-15T20:04:00.404" v="1"/>
        <pc:sldMkLst>
          <pc:docMk/>
          <pc:sldMk cId="1406948801" sldId="346"/>
        </pc:sldMkLst>
      </pc:sldChg>
      <pc:sldChg chg="del">
        <pc:chgData name="Li, Yunyi [E CPE]" userId="7df35fcf-ab21-4780-aba3-023042ccffe1" providerId="ADAL" clId="{822D0177-BEB2-4D82-B9CC-7CE8BFE8011E}" dt="2025-09-15T20:03:58.505" v="0" actId="47"/>
        <pc:sldMkLst>
          <pc:docMk/>
          <pc:sldMk cId="2044153933" sldId="346"/>
        </pc:sldMkLst>
      </pc:sldChg>
      <pc:sldChg chg="del">
        <pc:chgData name="Li, Yunyi [E CPE]" userId="7df35fcf-ab21-4780-aba3-023042ccffe1" providerId="ADAL" clId="{822D0177-BEB2-4D82-B9CC-7CE8BFE8011E}" dt="2025-09-15T20:03:58.505" v="0" actId="47"/>
        <pc:sldMkLst>
          <pc:docMk/>
          <pc:sldMk cId="2415969548" sldId="347"/>
        </pc:sldMkLst>
      </pc:sldChg>
      <pc:sldChg chg="add">
        <pc:chgData name="Li, Yunyi [E CPE]" userId="7df35fcf-ab21-4780-aba3-023042ccffe1" providerId="ADAL" clId="{822D0177-BEB2-4D82-B9CC-7CE8BFE8011E}" dt="2025-09-15T20:04:00.404" v="1"/>
        <pc:sldMkLst>
          <pc:docMk/>
          <pc:sldMk cId="4094963647" sldId="347"/>
        </pc:sldMkLst>
      </pc:sldChg>
      <pc:sldChg chg="del">
        <pc:chgData name="Li, Yunyi [E CPE]" userId="7df35fcf-ab21-4780-aba3-023042ccffe1" providerId="ADAL" clId="{822D0177-BEB2-4D82-B9CC-7CE8BFE8011E}" dt="2025-09-15T20:03:58.505" v="0" actId="47"/>
        <pc:sldMkLst>
          <pc:docMk/>
          <pc:sldMk cId="1347458527" sldId="348"/>
        </pc:sldMkLst>
      </pc:sldChg>
      <pc:sldChg chg="add">
        <pc:chgData name="Li, Yunyi [E CPE]" userId="7df35fcf-ab21-4780-aba3-023042ccffe1" providerId="ADAL" clId="{822D0177-BEB2-4D82-B9CC-7CE8BFE8011E}" dt="2025-09-15T20:04:00.404" v="1"/>
        <pc:sldMkLst>
          <pc:docMk/>
          <pc:sldMk cId="4052320695" sldId="348"/>
        </pc:sldMkLst>
      </pc:sldChg>
      <pc:sldChg chg="del">
        <pc:chgData name="Li, Yunyi [E CPE]" userId="7df35fcf-ab21-4780-aba3-023042ccffe1" providerId="ADAL" clId="{822D0177-BEB2-4D82-B9CC-7CE8BFE8011E}" dt="2025-09-15T20:03:58.505" v="0" actId="47"/>
        <pc:sldMkLst>
          <pc:docMk/>
          <pc:sldMk cId="175313165" sldId="349"/>
        </pc:sldMkLst>
      </pc:sldChg>
      <pc:sldChg chg="add">
        <pc:chgData name="Li, Yunyi [E CPE]" userId="7df35fcf-ab21-4780-aba3-023042ccffe1" providerId="ADAL" clId="{822D0177-BEB2-4D82-B9CC-7CE8BFE8011E}" dt="2025-09-15T20:04:00.404" v="1"/>
        <pc:sldMkLst>
          <pc:docMk/>
          <pc:sldMk cId="1634724468" sldId="349"/>
        </pc:sldMkLst>
      </pc:sldChg>
      <pc:sldChg chg="del">
        <pc:chgData name="Li, Yunyi [E CPE]" userId="7df35fcf-ab21-4780-aba3-023042ccffe1" providerId="ADAL" clId="{822D0177-BEB2-4D82-B9CC-7CE8BFE8011E}" dt="2025-09-15T20:03:58.505" v="0" actId="47"/>
        <pc:sldMkLst>
          <pc:docMk/>
          <pc:sldMk cId="2658759749" sldId="350"/>
        </pc:sldMkLst>
      </pc:sldChg>
      <pc:sldChg chg="add">
        <pc:chgData name="Li, Yunyi [E CPE]" userId="7df35fcf-ab21-4780-aba3-023042ccffe1" providerId="ADAL" clId="{822D0177-BEB2-4D82-B9CC-7CE8BFE8011E}" dt="2025-09-15T20:04:00.404" v="1"/>
        <pc:sldMkLst>
          <pc:docMk/>
          <pc:sldMk cId="4007438030" sldId="350"/>
        </pc:sldMkLst>
      </pc:sldChg>
      <pc:sldChg chg="add">
        <pc:chgData name="Li, Yunyi [E CPE]" userId="7df35fcf-ab21-4780-aba3-023042ccffe1" providerId="ADAL" clId="{822D0177-BEB2-4D82-B9CC-7CE8BFE8011E}" dt="2025-09-15T20:04:00.404" v="1"/>
        <pc:sldMkLst>
          <pc:docMk/>
          <pc:sldMk cId="2213065325" sldId="351"/>
        </pc:sldMkLst>
      </pc:sldChg>
      <pc:sldChg chg="del">
        <pc:chgData name="Li, Yunyi [E CPE]" userId="7df35fcf-ab21-4780-aba3-023042ccffe1" providerId="ADAL" clId="{822D0177-BEB2-4D82-B9CC-7CE8BFE8011E}" dt="2025-09-15T20:03:58.505" v="0" actId="47"/>
        <pc:sldMkLst>
          <pc:docMk/>
          <pc:sldMk cId="3300166474" sldId="351"/>
        </pc:sldMkLst>
      </pc:sldChg>
      <pc:sldChg chg="add">
        <pc:chgData name="Li, Yunyi [E CPE]" userId="7df35fcf-ab21-4780-aba3-023042ccffe1" providerId="ADAL" clId="{822D0177-BEB2-4D82-B9CC-7CE8BFE8011E}" dt="2025-09-15T20:04:00.404" v="1"/>
        <pc:sldMkLst>
          <pc:docMk/>
          <pc:sldMk cId="1169189246" sldId="352"/>
        </pc:sldMkLst>
      </pc:sldChg>
      <pc:sldChg chg="del">
        <pc:chgData name="Li, Yunyi [E CPE]" userId="7df35fcf-ab21-4780-aba3-023042ccffe1" providerId="ADAL" clId="{822D0177-BEB2-4D82-B9CC-7CE8BFE8011E}" dt="2025-09-15T20:03:58.505" v="0" actId="47"/>
        <pc:sldMkLst>
          <pc:docMk/>
          <pc:sldMk cId="2614144698" sldId="352"/>
        </pc:sldMkLst>
      </pc:sldChg>
      <pc:sldChg chg="del">
        <pc:chgData name="Li, Yunyi [E CPE]" userId="7df35fcf-ab21-4780-aba3-023042ccffe1" providerId="ADAL" clId="{822D0177-BEB2-4D82-B9CC-7CE8BFE8011E}" dt="2025-09-15T20:03:58.505" v="0" actId="47"/>
        <pc:sldMkLst>
          <pc:docMk/>
          <pc:sldMk cId="673318775" sldId="353"/>
        </pc:sldMkLst>
      </pc:sldChg>
      <pc:sldChg chg="add">
        <pc:chgData name="Li, Yunyi [E CPE]" userId="7df35fcf-ab21-4780-aba3-023042ccffe1" providerId="ADAL" clId="{822D0177-BEB2-4D82-B9CC-7CE8BFE8011E}" dt="2025-09-15T20:04:00.404" v="1"/>
        <pc:sldMkLst>
          <pc:docMk/>
          <pc:sldMk cId="827120556" sldId="353"/>
        </pc:sldMkLst>
      </pc:sldChg>
      <pc:sldChg chg="add">
        <pc:chgData name="Li, Yunyi [E CPE]" userId="7df35fcf-ab21-4780-aba3-023042ccffe1" providerId="ADAL" clId="{822D0177-BEB2-4D82-B9CC-7CE8BFE8011E}" dt="2025-09-15T20:04:00.404" v="1"/>
        <pc:sldMkLst>
          <pc:docMk/>
          <pc:sldMk cId="811102353" sldId="354"/>
        </pc:sldMkLst>
      </pc:sldChg>
      <pc:sldChg chg="del">
        <pc:chgData name="Li, Yunyi [E CPE]" userId="7df35fcf-ab21-4780-aba3-023042ccffe1" providerId="ADAL" clId="{822D0177-BEB2-4D82-B9CC-7CE8BFE8011E}" dt="2025-09-15T20:03:58.505" v="0" actId="47"/>
        <pc:sldMkLst>
          <pc:docMk/>
          <pc:sldMk cId="1262965513" sldId="354"/>
        </pc:sldMkLst>
      </pc:sldChg>
      <pc:sldChg chg="del">
        <pc:chgData name="Li, Yunyi [E CPE]" userId="7df35fcf-ab21-4780-aba3-023042ccffe1" providerId="ADAL" clId="{822D0177-BEB2-4D82-B9CC-7CE8BFE8011E}" dt="2025-09-15T20:03:58.505" v="0" actId="47"/>
        <pc:sldMkLst>
          <pc:docMk/>
          <pc:sldMk cId="325989180" sldId="355"/>
        </pc:sldMkLst>
      </pc:sldChg>
      <pc:sldChg chg="add">
        <pc:chgData name="Li, Yunyi [E CPE]" userId="7df35fcf-ab21-4780-aba3-023042ccffe1" providerId="ADAL" clId="{822D0177-BEB2-4D82-B9CC-7CE8BFE8011E}" dt="2025-09-15T20:04:00.404" v="1"/>
        <pc:sldMkLst>
          <pc:docMk/>
          <pc:sldMk cId="1724479898" sldId="355"/>
        </pc:sldMkLst>
      </pc:sldChg>
      <pc:sldChg chg="add">
        <pc:chgData name="Li, Yunyi [E CPE]" userId="7df35fcf-ab21-4780-aba3-023042ccffe1" providerId="ADAL" clId="{822D0177-BEB2-4D82-B9CC-7CE8BFE8011E}" dt="2025-09-15T20:04:00.404" v="1"/>
        <pc:sldMkLst>
          <pc:docMk/>
          <pc:sldMk cId="1096602787" sldId="356"/>
        </pc:sldMkLst>
      </pc:sldChg>
      <pc:sldChg chg="del">
        <pc:chgData name="Li, Yunyi [E CPE]" userId="7df35fcf-ab21-4780-aba3-023042ccffe1" providerId="ADAL" clId="{822D0177-BEB2-4D82-B9CC-7CE8BFE8011E}" dt="2025-09-15T20:03:58.505" v="0" actId="47"/>
        <pc:sldMkLst>
          <pc:docMk/>
          <pc:sldMk cId="2759892790" sldId="356"/>
        </pc:sldMkLst>
      </pc:sldChg>
      <pc:sldChg chg="add">
        <pc:chgData name="Li, Yunyi [E CPE]" userId="7df35fcf-ab21-4780-aba3-023042ccffe1" providerId="ADAL" clId="{822D0177-BEB2-4D82-B9CC-7CE8BFE8011E}" dt="2025-09-15T20:04:00.404" v="1"/>
        <pc:sldMkLst>
          <pc:docMk/>
          <pc:sldMk cId="201667758" sldId="357"/>
        </pc:sldMkLst>
      </pc:sldChg>
      <pc:sldChg chg="del">
        <pc:chgData name="Li, Yunyi [E CPE]" userId="7df35fcf-ab21-4780-aba3-023042ccffe1" providerId="ADAL" clId="{822D0177-BEB2-4D82-B9CC-7CE8BFE8011E}" dt="2025-09-15T20:03:58.505" v="0" actId="47"/>
        <pc:sldMkLst>
          <pc:docMk/>
          <pc:sldMk cId="3093621951" sldId="357"/>
        </pc:sldMkLst>
      </pc:sldChg>
      <pc:sldChg chg="del">
        <pc:chgData name="Li, Yunyi [E CPE]" userId="7df35fcf-ab21-4780-aba3-023042ccffe1" providerId="ADAL" clId="{822D0177-BEB2-4D82-B9CC-7CE8BFE8011E}" dt="2025-09-15T20:03:58.505" v="0" actId="47"/>
        <pc:sldMkLst>
          <pc:docMk/>
          <pc:sldMk cId="2740100152" sldId="358"/>
        </pc:sldMkLst>
      </pc:sldChg>
      <pc:sldChg chg="add">
        <pc:chgData name="Li, Yunyi [E CPE]" userId="7df35fcf-ab21-4780-aba3-023042ccffe1" providerId="ADAL" clId="{822D0177-BEB2-4D82-B9CC-7CE8BFE8011E}" dt="2025-09-15T20:04:00.404" v="1"/>
        <pc:sldMkLst>
          <pc:docMk/>
          <pc:sldMk cId="3916787441" sldId="358"/>
        </pc:sldMkLst>
      </pc:sldChg>
      <pc:sldChg chg="add">
        <pc:chgData name="Li, Yunyi [E CPE]" userId="7df35fcf-ab21-4780-aba3-023042ccffe1" providerId="ADAL" clId="{822D0177-BEB2-4D82-B9CC-7CE8BFE8011E}" dt="2025-09-15T20:04:00.404" v="1"/>
        <pc:sldMkLst>
          <pc:docMk/>
          <pc:sldMk cId="1392306039" sldId="359"/>
        </pc:sldMkLst>
      </pc:sldChg>
      <pc:sldChg chg="del">
        <pc:chgData name="Li, Yunyi [E CPE]" userId="7df35fcf-ab21-4780-aba3-023042ccffe1" providerId="ADAL" clId="{822D0177-BEB2-4D82-B9CC-7CE8BFE8011E}" dt="2025-09-15T20:03:58.505" v="0" actId="47"/>
        <pc:sldMkLst>
          <pc:docMk/>
          <pc:sldMk cId="3753892478" sldId="359"/>
        </pc:sldMkLst>
      </pc:sldChg>
      <pc:sldChg chg="add">
        <pc:chgData name="Li, Yunyi [E CPE]" userId="7df35fcf-ab21-4780-aba3-023042ccffe1" providerId="ADAL" clId="{822D0177-BEB2-4D82-B9CC-7CE8BFE8011E}" dt="2025-09-15T20:04:00.404" v="1"/>
        <pc:sldMkLst>
          <pc:docMk/>
          <pc:sldMk cId="1074279253" sldId="360"/>
        </pc:sldMkLst>
      </pc:sldChg>
      <pc:sldChg chg="del">
        <pc:chgData name="Li, Yunyi [E CPE]" userId="7df35fcf-ab21-4780-aba3-023042ccffe1" providerId="ADAL" clId="{822D0177-BEB2-4D82-B9CC-7CE8BFE8011E}" dt="2025-09-15T20:03:58.505" v="0" actId="47"/>
        <pc:sldMkLst>
          <pc:docMk/>
          <pc:sldMk cId="2161097819" sldId="360"/>
        </pc:sldMkLst>
      </pc:sldChg>
      <pc:sldChg chg="add">
        <pc:chgData name="Li, Yunyi [E CPE]" userId="7df35fcf-ab21-4780-aba3-023042ccffe1" providerId="ADAL" clId="{822D0177-BEB2-4D82-B9CC-7CE8BFE8011E}" dt="2025-09-15T20:04:00.404" v="1"/>
        <pc:sldMkLst>
          <pc:docMk/>
          <pc:sldMk cId="4066642788" sldId="362"/>
        </pc:sldMkLst>
      </pc:sldChg>
      <pc:sldChg chg="add">
        <pc:chgData name="Li, Yunyi [E CPE]" userId="7df35fcf-ab21-4780-aba3-023042ccffe1" providerId="ADAL" clId="{822D0177-BEB2-4D82-B9CC-7CE8BFE8011E}" dt="2025-09-15T20:04:00.404" v="1"/>
        <pc:sldMkLst>
          <pc:docMk/>
          <pc:sldMk cId="4281444881" sldId="363"/>
        </pc:sldMkLst>
      </pc:sldChg>
      <pc:sldChg chg="add">
        <pc:chgData name="Li, Yunyi [E CPE]" userId="7df35fcf-ab21-4780-aba3-023042ccffe1" providerId="ADAL" clId="{822D0177-BEB2-4D82-B9CC-7CE8BFE8011E}" dt="2025-09-15T20:04:00.404" v="1"/>
        <pc:sldMkLst>
          <pc:docMk/>
          <pc:sldMk cId="1576824100" sldId="364"/>
        </pc:sldMkLst>
      </pc:sldChg>
      <pc:sldChg chg="add">
        <pc:chgData name="Li, Yunyi [E CPE]" userId="7df35fcf-ab21-4780-aba3-023042ccffe1" providerId="ADAL" clId="{822D0177-BEB2-4D82-B9CC-7CE8BFE8011E}" dt="2025-09-15T20:04:00.404" v="1"/>
        <pc:sldMkLst>
          <pc:docMk/>
          <pc:sldMk cId="1604037103" sldId="365"/>
        </pc:sldMkLst>
      </pc:sldChg>
      <pc:sldChg chg="add">
        <pc:chgData name="Li, Yunyi [E CPE]" userId="7df35fcf-ab21-4780-aba3-023042ccffe1" providerId="ADAL" clId="{822D0177-BEB2-4D82-B9CC-7CE8BFE8011E}" dt="2025-09-15T20:04:00.404" v="1"/>
        <pc:sldMkLst>
          <pc:docMk/>
          <pc:sldMk cId="1471450397" sldId="366"/>
        </pc:sldMkLst>
      </pc:sldChg>
      <pc:sldChg chg="add">
        <pc:chgData name="Li, Yunyi [E CPE]" userId="7df35fcf-ab21-4780-aba3-023042ccffe1" providerId="ADAL" clId="{822D0177-BEB2-4D82-B9CC-7CE8BFE8011E}" dt="2025-09-15T20:04:00.404" v="1"/>
        <pc:sldMkLst>
          <pc:docMk/>
          <pc:sldMk cId="2883111991" sldId="367"/>
        </pc:sldMkLst>
      </pc:sldChg>
      <pc:sldChg chg="add">
        <pc:chgData name="Li, Yunyi [E CPE]" userId="7df35fcf-ab21-4780-aba3-023042ccffe1" providerId="ADAL" clId="{822D0177-BEB2-4D82-B9CC-7CE8BFE8011E}" dt="2025-09-15T20:04:00.404" v="1"/>
        <pc:sldMkLst>
          <pc:docMk/>
          <pc:sldMk cId="1057853517" sldId="368"/>
        </pc:sldMkLst>
      </pc:sldChg>
      <pc:sldChg chg="add">
        <pc:chgData name="Li, Yunyi [E CPE]" userId="7df35fcf-ab21-4780-aba3-023042ccffe1" providerId="ADAL" clId="{822D0177-BEB2-4D82-B9CC-7CE8BFE8011E}" dt="2025-09-15T20:04:00.404" v="1"/>
        <pc:sldMkLst>
          <pc:docMk/>
          <pc:sldMk cId="1539184604" sldId="369"/>
        </pc:sldMkLst>
      </pc:sldChg>
      <pc:sldChg chg="add">
        <pc:chgData name="Li, Yunyi [E CPE]" userId="7df35fcf-ab21-4780-aba3-023042ccffe1" providerId="ADAL" clId="{822D0177-BEB2-4D82-B9CC-7CE8BFE8011E}" dt="2025-09-15T20:04:00.404" v="1"/>
        <pc:sldMkLst>
          <pc:docMk/>
          <pc:sldMk cId="3051336621" sldId="370"/>
        </pc:sldMkLst>
      </pc:sldChg>
      <pc:sldChg chg="add">
        <pc:chgData name="Li, Yunyi [E CPE]" userId="7df35fcf-ab21-4780-aba3-023042ccffe1" providerId="ADAL" clId="{822D0177-BEB2-4D82-B9CC-7CE8BFE8011E}" dt="2025-09-15T20:04:00.404" v="1"/>
        <pc:sldMkLst>
          <pc:docMk/>
          <pc:sldMk cId="1746128797" sldId="371"/>
        </pc:sldMkLst>
      </pc:sldChg>
      <pc:sldChg chg="add">
        <pc:chgData name="Li, Yunyi [E CPE]" userId="7df35fcf-ab21-4780-aba3-023042ccffe1" providerId="ADAL" clId="{822D0177-BEB2-4D82-B9CC-7CE8BFE8011E}" dt="2025-09-15T20:04:00.404" v="1"/>
        <pc:sldMkLst>
          <pc:docMk/>
          <pc:sldMk cId="1750248143" sldId="372"/>
        </pc:sldMkLst>
      </pc:sldChg>
      <pc:sldChg chg="add">
        <pc:chgData name="Li, Yunyi [E CPE]" userId="7df35fcf-ab21-4780-aba3-023042ccffe1" providerId="ADAL" clId="{822D0177-BEB2-4D82-B9CC-7CE8BFE8011E}" dt="2025-09-15T20:04:00.404" v="1"/>
        <pc:sldMkLst>
          <pc:docMk/>
          <pc:sldMk cId="16772523" sldId="373"/>
        </pc:sldMkLst>
      </pc:sldChg>
      <pc:sldChg chg="add">
        <pc:chgData name="Li, Yunyi [E CPE]" userId="7df35fcf-ab21-4780-aba3-023042ccffe1" providerId="ADAL" clId="{822D0177-BEB2-4D82-B9CC-7CE8BFE8011E}" dt="2025-09-15T20:04:00.404" v="1"/>
        <pc:sldMkLst>
          <pc:docMk/>
          <pc:sldMk cId="2202489036" sldId="374"/>
        </pc:sldMkLst>
      </pc:sldChg>
      <pc:sldChg chg="add">
        <pc:chgData name="Li, Yunyi [E CPE]" userId="7df35fcf-ab21-4780-aba3-023042ccffe1" providerId="ADAL" clId="{822D0177-BEB2-4D82-B9CC-7CE8BFE8011E}" dt="2025-09-15T20:04:00.404" v="1"/>
        <pc:sldMkLst>
          <pc:docMk/>
          <pc:sldMk cId="3634666768" sldId="375"/>
        </pc:sldMkLst>
      </pc:sldChg>
      <pc:sldChg chg="add">
        <pc:chgData name="Li, Yunyi [E CPE]" userId="7df35fcf-ab21-4780-aba3-023042ccffe1" providerId="ADAL" clId="{822D0177-BEB2-4D82-B9CC-7CE8BFE8011E}" dt="2025-09-15T20:04:00.404" v="1"/>
        <pc:sldMkLst>
          <pc:docMk/>
          <pc:sldMk cId="1819102069" sldId="376"/>
        </pc:sldMkLst>
      </pc:sldChg>
      <pc:sldChg chg="add">
        <pc:chgData name="Li, Yunyi [E CPE]" userId="7df35fcf-ab21-4780-aba3-023042ccffe1" providerId="ADAL" clId="{822D0177-BEB2-4D82-B9CC-7CE8BFE8011E}" dt="2025-09-15T20:04:00.404" v="1"/>
        <pc:sldMkLst>
          <pc:docMk/>
          <pc:sldMk cId="2654605938" sldId="377"/>
        </pc:sldMkLst>
      </pc:sldChg>
      <pc:sldChg chg="add">
        <pc:chgData name="Li, Yunyi [E CPE]" userId="7df35fcf-ab21-4780-aba3-023042ccffe1" providerId="ADAL" clId="{822D0177-BEB2-4D82-B9CC-7CE8BFE8011E}" dt="2025-09-15T20:04:00.404" v="1"/>
        <pc:sldMkLst>
          <pc:docMk/>
          <pc:sldMk cId="3487990945" sldId="378"/>
        </pc:sldMkLst>
      </pc:sldChg>
      <pc:sldChg chg="add">
        <pc:chgData name="Li, Yunyi [E CPE]" userId="7df35fcf-ab21-4780-aba3-023042ccffe1" providerId="ADAL" clId="{822D0177-BEB2-4D82-B9CC-7CE8BFE8011E}" dt="2025-09-15T20:04:00.404" v="1"/>
        <pc:sldMkLst>
          <pc:docMk/>
          <pc:sldMk cId="3700264289" sldId="379"/>
        </pc:sldMkLst>
      </pc:sldChg>
      <pc:sldChg chg="add">
        <pc:chgData name="Li, Yunyi [E CPE]" userId="7df35fcf-ab21-4780-aba3-023042ccffe1" providerId="ADAL" clId="{822D0177-BEB2-4D82-B9CC-7CE8BFE8011E}" dt="2025-09-15T20:04:00.404" v="1"/>
        <pc:sldMkLst>
          <pc:docMk/>
          <pc:sldMk cId="3003826045" sldId="380"/>
        </pc:sldMkLst>
      </pc:sldChg>
      <pc:sldChg chg="add">
        <pc:chgData name="Li, Yunyi [E CPE]" userId="7df35fcf-ab21-4780-aba3-023042ccffe1" providerId="ADAL" clId="{822D0177-BEB2-4D82-B9CC-7CE8BFE8011E}" dt="2025-09-15T20:04:00.404" v="1"/>
        <pc:sldMkLst>
          <pc:docMk/>
          <pc:sldMk cId="2430293059" sldId="381"/>
        </pc:sldMkLst>
      </pc:sldChg>
      <pc:sldChg chg="add">
        <pc:chgData name="Li, Yunyi [E CPE]" userId="7df35fcf-ab21-4780-aba3-023042ccffe1" providerId="ADAL" clId="{822D0177-BEB2-4D82-B9CC-7CE8BFE8011E}" dt="2025-09-15T20:04:00.404" v="1"/>
        <pc:sldMkLst>
          <pc:docMk/>
          <pc:sldMk cId="3788856762" sldId="382"/>
        </pc:sldMkLst>
      </pc:sldChg>
      <pc:sldChg chg="add">
        <pc:chgData name="Li, Yunyi [E CPE]" userId="7df35fcf-ab21-4780-aba3-023042ccffe1" providerId="ADAL" clId="{822D0177-BEB2-4D82-B9CC-7CE8BFE8011E}" dt="2025-09-15T20:04:00.404" v="1"/>
        <pc:sldMkLst>
          <pc:docMk/>
          <pc:sldMk cId="1206679668" sldId="383"/>
        </pc:sldMkLst>
      </pc:sldChg>
      <pc:sldChg chg="add">
        <pc:chgData name="Li, Yunyi [E CPE]" userId="7df35fcf-ab21-4780-aba3-023042ccffe1" providerId="ADAL" clId="{822D0177-BEB2-4D82-B9CC-7CE8BFE8011E}" dt="2025-09-15T20:04:00.404" v="1"/>
        <pc:sldMkLst>
          <pc:docMk/>
          <pc:sldMk cId="671618220" sldId="384"/>
        </pc:sldMkLst>
      </pc:sldChg>
      <pc:sldChg chg="add">
        <pc:chgData name="Li, Yunyi [E CPE]" userId="7df35fcf-ab21-4780-aba3-023042ccffe1" providerId="ADAL" clId="{822D0177-BEB2-4D82-B9CC-7CE8BFE8011E}" dt="2025-09-15T20:04:00.404" v="1"/>
        <pc:sldMkLst>
          <pc:docMk/>
          <pc:sldMk cId="1735998703" sldId="385"/>
        </pc:sldMkLst>
      </pc:sldChg>
      <pc:sldChg chg="add">
        <pc:chgData name="Li, Yunyi [E CPE]" userId="7df35fcf-ab21-4780-aba3-023042ccffe1" providerId="ADAL" clId="{822D0177-BEB2-4D82-B9CC-7CE8BFE8011E}" dt="2025-09-15T20:04:00.404" v="1"/>
        <pc:sldMkLst>
          <pc:docMk/>
          <pc:sldMk cId="3681154071" sldId="386"/>
        </pc:sldMkLst>
      </pc:sldChg>
      <pc:sldChg chg="add">
        <pc:chgData name="Li, Yunyi [E CPE]" userId="7df35fcf-ab21-4780-aba3-023042ccffe1" providerId="ADAL" clId="{822D0177-BEB2-4D82-B9CC-7CE8BFE8011E}" dt="2025-09-15T20:04:00.404" v="1"/>
        <pc:sldMkLst>
          <pc:docMk/>
          <pc:sldMk cId="3327067144" sldId="387"/>
        </pc:sldMkLst>
      </pc:sldChg>
      <pc:sldChg chg="add">
        <pc:chgData name="Li, Yunyi [E CPE]" userId="7df35fcf-ab21-4780-aba3-023042ccffe1" providerId="ADAL" clId="{822D0177-BEB2-4D82-B9CC-7CE8BFE8011E}" dt="2025-09-15T20:04:00.404" v="1"/>
        <pc:sldMkLst>
          <pc:docMk/>
          <pc:sldMk cId="1358450542" sldId="388"/>
        </pc:sldMkLst>
      </pc:sldChg>
      <pc:sldChg chg="add">
        <pc:chgData name="Li, Yunyi [E CPE]" userId="7df35fcf-ab21-4780-aba3-023042ccffe1" providerId="ADAL" clId="{822D0177-BEB2-4D82-B9CC-7CE8BFE8011E}" dt="2025-09-15T20:04:00.404" v="1"/>
        <pc:sldMkLst>
          <pc:docMk/>
          <pc:sldMk cId="2750406605" sldId="389"/>
        </pc:sldMkLst>
      </pc:sldChg>
      <pc:sldChg chg="add">
        <pc:chgData name="Li, Yunyi [E CPE]" userId="7df35fcf-ab21-4780-aba3-023042ccffe1" providerId="ADAL" clId="{822D0177-BEB2-4D82-B9CC-7CE8BFE8011E}" dt="2025-09-15T20:04:00.404" v="1"/>
        <pc:sldMkLst>
          <pc:docMk/>
          <pc:sldMk cId="1266808114" sldId="390"/>
        </pc:sldMkLst>
      </pc:sldChg>
      <pc:sldChg chg="add">
        <pc:chgData name="Li, Yunyi [E CPE]" userId="7df35fcf-ab21-4780-aba3-023042ccffe1" providerId="ADAL" clId="{822D0177-BEB2-4D82-B9CC-7CE8BFE8011E}" dt="2025-09-15T20:04:00.404" v="1"/>
        <pc:sldMkLst>
          <pc:docMk/>
          <pc:sldMk cId="1799035230" sldId="391"/>
        </pc:sldMkLst>
      </pc:sldChg>
      <pc:sldChg chg="add">
        <pc:chgData name="Li, Yunyi [E CPE]" userId="7df35fcf-ab21-4780-aba3-023042ccffe1" providerId="ADAL" clId="{822D0177-BEB2-4D82-B9CC-7CE8BFE8011E}" dt="2025-09-15T20:04:00.404" v="1"/>
        <pc:sldMkLst>
          <pc:docMk/>
          <pc:sldMk cId="1304925480" sldId="392"/>
        </pc:sldMkLst>
      </pc:sldChg>
      <pc:sldChg chg="add">
        <pc:chgData name="Li, Yunyi [E CPE]" userId="7df35fcf-ab21-4780-aba3-023042ccffe1" providerId="ADAL" clId="{822D0177-BEB2-4D82-B9CC-7CE8BFE8011E}" dt="2025-09-15T20:04:00.404" v="1"/>
        <pc:sldMkLst>
          <pc:docMk/>
          <pc:sldMk cId="1366969211" sldId="393"/>
        </pc:sldMkLst>
      </pc:sldChg>
      <pc:sldChg chg="add">
        <pc:chgData name="Li, Yunyi [E CPE]" userId="7df35fcf-ab21-4780-aba3-023042ccffe1" providerId="ADAL" clId="{822D0177-BEB2-4D82-B9CC-7CE8BFE8011E}" dt="2025-09-15T20:04:00.404" v="1"/>
        <pc:sldMkLst>
          <pc:docMk/>
          <pc:sldMk cId="2374791955" sldId="394"/>
        </pc:sldMkLst>
      </pc:sldChg>
      <pc:sldChg chg="add">
        <pc:chgData name="Li, Yunyi [E CPE]" userId="7df35fcf-ab21-4780-aba3-023042ccffe1" providerId="ADAL" clId="{822D0177-BEB2-4D82-B9CC-7CE8BFE8011E}" dt="2025-09-15T20:04:00.404" v="1"/>
        <pc:sldMkLst>
          <pc:docMk/>
          <pc:sldMk cId="3789633457" sldId="395"/>
        </pc:sldMkLst>
      </pc:sldChg>
      <pc:sldChg chg="add">
        <pc:chgData name="Li, Yunyi [E CPE]" userId="7df35fcf-ab21-4780-aba3-023042ccffe1" providerId="ADAL" clId="{822D0177-BEB2-4D82-B9CC-7CE8BFE8011E}" dt="2025-09-15T20:04:00.404" v="1"/>
        <pc:sldMkLst>
          <pc:docMk/>
          <pc:sldMk cId="1117778314" sldId="396"/>
        </pc:sldMkLst>
      </pc:sldChg>
      <pc:sldChg chg="modSp add mod">
        <pc:chgData name="Li, Yunyi [E CPE]" userId="7df35fcf-ab21-4780-aba3-023042ccffe1" providerId="ADAL" clId="{822D0177-BEB2-4D82-B9CC-7CE8BFE8011E}" dt="2025-09-15T20:05:03.459" v="29" actId="20577"/>
        <pc:sldMkLst>
          <pc:docMk/>
          <pc:sldMk cId="1976721350" sldId="397"/>
        </pc:sldMkLst>
        <pc:spChg chg="mod">
          <ac:chgData name="Li, Yunyi [E CPE]" userId="7df35fcf-ab21-4780-aba3-023042ccffe1" providerId="ADAL" clId="{822D0177-BEB2-4D82-B9CC-7CE8BFE8011E}" dt="2025-09-15T20:05:03.459" v="29" actId="20577"/>
          <ac:spMkLst>
            <pc:docMk/>
            <pc:sldMk cId="1976721350" sldId="397"/>
            <ac:spMk id="8" creationId="{224AEA64-4DD5-46D1-F914-36D8AB78D4D5}"/>
          </ac:spMkLst>
        </pc:spChg>
      </pc:sldChg>
    </pc:docChg>
  </pc:docChgLst>
  <pc:docChgLst>
    <pc:chgData name="Li, Yunyi [E CPE]" userId="7df35fcf-ab21-4780-aba3-023042ccffe1" providerId="ADAL" clId="{E6615C6E-0E38-48E7-84C9-1E3A2DF17DC2}"/>
    <pc:docChg chg="undo custSel addSld delSld modSld">
      <pc:chgData name="Li, Yunyi [E CPE]" userId="7df35fcf-ab21-4780-aba3-023042ccffe1" providerId="ADAL" clId="{E6615C6E-0E38-48E7-84C9-1E3A2DF17DC2}" dt="2025-09-15T19:59:33.325" v="226" actId="20577"/>
      <pc:docMkLst>
        <pc:docMk/>
      </pc:docMkLst>
      <pc:sldChg chg="modSp mod">
        <pc:chgData name="Li, Yunyi [E CPE]" userId="7df35fcf-ab21-4780-aba3-023042ccffe1" providerId="ADAL" clId="{E6615C6E-0E38-48E7-84C9-1E3A2DF17DC2}" dt="2025-09-15T19:53:19.775" v="79" actId="1076"/>
        <pc:sldMkLst>
          <pc:docMk/>
          <pc:sldMk cId="873354227" sldId="258"/>
        </pc:sldMkLst>
        <pc:spChg chg="mod">
          <ac:chgData name="Li, Yunyi [E CPE]" userId="7df35fcf-ab21-4780-aba3-023042ccffe1" providerId="ADAL" clId="{E6615C6E-0E38-48E7-84C9-1E3A2DF17DC2}" dt="2025-09-15T19:53:19.775" v="79" actId="1076"/>
          <ac:spMkLst>
            <pc:docMk/>
            <pc:sldMk cId="873354227" sldId="258"/>
            <ac:spMk id="2" creationId="{00000000-0000-0000-0000-000000000000}"/>
          </ac:spMkLst>
        </pc:spChg>
        <pc:spChg chg="mod">
          <ac:chgData name="Li, Yunyi [E CPE]" userId="7df35fcf-ab21-4780-aba3-023042ccffe1" providerId="ADAL" clId="{E6615C6E-0E38-48E7-84C9-1E3A2DF17DC2}" dt="2025-09-15T19:53:18.024" v="78" actId="1076"/>
          <ac:spMkLst>
            <pc:docMk/>
            <pc:sldMk cId="873354227" sldId="258"/>
            <ac:spMk id="3" creationId="{00000000-0000-0000-0000-000000000000}"/>
          </ac:spMkLst>
        </pc:spChg>
      </pc:sldChg>
      <pc:sldChg chg="addSp delSp modSp add del mod">
        <pc:chgData name="Li, Yunyi [E CPE]" userId="7df35fcf-ab21-4780-aba3-023042ccffe1" providerId="ADAL" clId="{E6615C6E-0E38-48E7-84C9-1E3A2DF17DC2}" dt="2025-09-15T19:54:43.077" v="165" actId="20577"/>
        <pc:sldMkLst>
          <pc:docMk/>
          <pc:sldMk cId="553696950" sldId="288"/>
        </pc:sldMkLst>
        <pc:spChg chg="mod">
          <ac:chgData name="Li, Yunyi [E CPE]" userId="7df35fcf-ab21-4780-aba3-023042ccffe1" providerId="ADAL" clId="{E6615C6E-0E38-48E7-84C9-1E3A2DF17DC2}" dt="2025-09-15T19:52:14.775" v="61" actId="20577"/>
          <ac:spMkLst>
            <pc:docMk/>
            <pc:sldMk cId="553696950" sldId="288"/>
            <ac:spMk id="2" creationId="{D0D71B54-6FEC-EED3-C431-57D213677E1D}"/>
          </ac:spMkLst>
        </pc:spChg>
        <pc:spChg chg="add del mod">
          <ac:chgData name="Li, Yunyi [E CPE]" userId="7df35fcf-ab21-4780-aba3-023042ccffe1" providerId="ADAL" clId="{E6615C6E-0E38-48E7-84C9-1E3A2DF17DC2}" dt="2025-09-15T19:51:34.274" v="42" actId="478"/>
          <ac:spMkLst>
            <pc:docMk/>
            <pc:sldMk cId="553696950" sldId="288"/>
            <ac:spMk id="6" creationId="{FCC53A82-96A1-C62B-A449-F5E6A6755B79}"/>
          </ac:spMkLst>
        </pc:spChg>
        <pc:spChg chg="del">
          <ac:chgData name="Li, Yunyi [E CPE]" userId="7df35fcf-ab21-4780-aba3-023042ccffe1" providerId="ADAL" clId="{E6615C6E-0E38-48E7-84C9-1E3A2DF17DC2}" dt="2025-09-15T19:51:31.817" v="40" actId="478"/>
          <ac:spMkLst>
            <pc:docMk/>
            <pc:sldMk cId="553696950" sldId="288"/>
            <ac:spMk id="7" creationId="{55AF2222-CF46-E239-3C0B-C2EDEA8F4103}"/>
          </ac:spMkLst>
        </pc:spChg>
        <pc:spChg chg="add mod">
          <ac:chgData name="Li, Yunyi [E CPE]" userId="7df35fcf-ab21-4780-aba3-023042ccffe1" providerId="ADAL" clId="{E6615C6E-0E38-48E7-84C9-1E3A2DF17DC2}" dt="2025-09-15T19:54:43.077" v="165" actId="20577"/>
          <ac:spMkLst>
            <pc:docMk/>
            <pc:sldMk cId="553696950" sldId="288"/>
            <ac:spMk id="8" creationId="{F399AF98-CE89-542B-3F18-53871ED3195C}"/>
          </ac:spMkLst>
        </pc:spChg>
        <pc:picChg chg="del">
          <ac:chgData name="Li, Yunyi [E CPE]" userId="7df35fcf-ab21-4780-aba3-023042ccffe1" providerId="ADAL" clId="{E6615C6E-0E38-48E7-84C9-1E3A2DF17DC2}" dt="2025-09-15T19:51:32.686" v="41" actId="478"/>
          <ac:picMkLst>
            <pc:docMk/>
            <pc:sldMk cId="553696950" sldId="288"/>
            <ac:picMk id="10" creationId="{D0D5A911-9DBD-57E3-33FC-D6DBE0CEC846}"/>
          </ac:picMkLst>
        </pc:picChg>
      </pc:sldChg>
      <pc:sldChg chg="add">
        <pc:chgData name="Li, Yunyi [E CPE]" userId="7df35fcf-ab21-4780-aba3-023042ccffe1" providerId="ADAL" clId="{E6615C6E-0E38-48E7-84C9-1E3A2DF17DC2}" dt="2025-09-15T19:55:05.895" v="166"/>
        <pc:sldMkLst>
          <pc:docMk/>
          <pc:sldMk cId="1878741195" sldId="289"/>
        </pc:sldMkLst>
      </pc:sldChg>
      <pc:sldChg chg="add">
        <pc:chgData name="Li, Yunyi [E CPE]" userId="7df35fcf-ab21-4780-aba3-023042ccffe1" providerId="ADAL" clId="{E6615C6E-0E38-48E7-84C9-1E3A2DF17DC2}" dt="2025-09-15T19:55:05.895" v="166"/>
        <pc:sldMkLst>
          <pc:docMk/>
          <pc:sldMk cId="4203472081" sldId="290"/>
        </pc:sldMkLst>
      </pc:sldChg>
      <pc:sldChg chg="add">
        <pc:chgData name="Li, Yunyi [E CPE]" userId="7df35fcf-ab21-4780-aba3-023042ccffe1" providerId="ADAL" clId="{E6615C6E-0E38-48E7-84C9-1E3A2DF17DC2}" dt="2025-09-15T19:55:05.895" v="166"/>
        <pc:sldMkLst>
          <pc:docMk/>
          <pc:sldMk cId="235981286" sldId="291"/>
        </pc:sldMkLst>
      </pc:sldChg>
      <pc:sldChg chg="add">
        <pc:chgData name="Li, Yunyi [E CPE]" userId="7df35fcf-ab21-4780-aba3-023042ccffe1" providerId="ADAL" clId="{E6615C6E-0E38-48E7-84C9-1E3A2DF17DC2}" dt="2025-09-15T19:55:05.895" v="166"/>
        <pc:sldMkLst>
          <pc:docMk/>
          <pc:sldMk cId="3180209302" sldId="292"/>
        </pc:sldMkLst>
      </pc:sldChg>
      <pc:sldChg chg="add">
        <pc:chgData name="Li, Yunyi [E CPE]" userId="7df35fcf-ab21-4780-aba3-023042ccffe1" providerId="ADAL" clId="{E6615C6E-0E38-48E7-84C9-1E3A2DF17DC2}" dt="2025-09-15T19:55:05.895" v="166"/>
        <pc:sldMkLst>
          <pc:docMk/>
          <pc:sldMk cId="2679342080" sldId="293"/>
        </pc:sldMkLst>
      </pc:sldChg>
      <pc:sldChg chg="add">
        <pc:chgData name="Li, Yunyi [E CPE]" userId="7df35fcf-ab21-4780-aba3-023042ccffe1" providerId="ADAL" clId="{E6615C6E-0E38-48E7-84C9-1E3A2DF17DC2}" dt="2025-09-15T19:55:05.895" v="166"/>
        <pc:sldMkLst>
          <pc:docMk/>
          <pc:sldMk cId="2519664489" sldId="294"/>
        </pc:sldMkLst>
      </pc:sldChg>
      <pc:sldChg chg="add">
        <pc:chgData name="Li, Yunyi [E CPE]" userId="7df35fcf-ab21-4780-aba3-023042ccffe1" providerId="ADAL" clId="{E6615C6E-0E38-48E7-84C9-1E3A2DF17DC2}" dt="2025-09-15T19:55:05.895" v="166"/>
        <pc:sldMkLst>
          <pc:docMk/>
          <pc:sldMk cId="3249909407" sldId="295"/>
        </pc:sldMkLst>
      </pc:sldChg>
      <pc:sldChg chg="add">
        <pc:chgData name="Li, Yunyi [E CPE]" userId="7df35fcf-ab21-4780-aba3-023042ccffe1" providerId="ADAL" clId="{E6615C6E-0E38-48E7-84C9-1E3A2DF17DC2}" dt="2025-09-15T19:55:05.895" v="166"/>
        <pc:sldMkLst>
          <pc:docMk/>
          <pc:sldMk cId="1893804013" sldId="296"/>
        </pc:sldMkLst>
      </pc:sldChg>
      <pc:sldChg chg="add">
        <pc:chgData name="Li, Yunyi [E CPE]" userId="7df35fcf-ab21-4780-aba3-023042ccffe1" providerId="ADAL" clId="{E6615C6E-0E38-48E7-84C9-1E3A2DF17DC2}" dt="2025-09-15T19:55:05.895" v="166"/>
        <pc:sldMkLst>
          <pc:docMk/>
          <pc:sldMk cId="2612516442" sldId="297"/>
        </pc:sldMkLst>
      </pc:sldChg>
      <pc:sldChg chg="add">
        <pc:chgData name="Li, Yunyi [E CPE]" userId="7df35fcf-ab21-4780-aba3-023042ccffe1" providerId="ADAL" clId="{E6615C6E-0E38-48E7-84C9-1E3A2DF17DC2}" dt="2025-09-15T19:55:05.895" v="166"/>
        <pc:sldMkLst>
          <pc:docMk/>
          <pc:sldMk cId="2073626326" sldId="298"/>
        </pc:sldMkLst>
      </pc:sldChg>
      <pc:sldChg chg="add">
        <pc:chgData name="Li, Yunyi [E CPE]" userId="7df35fcf-ab21-4780-aba3-023042ccffe1" providerId="ADAL" clId="{E6615C6E-0E38-48E7-84C9-1E3A2DF17DC2}" dt="2025-09-15T19:55:05.895" v="166"/>
        <pc:sldMkLst>
          <pc:docMk/>
          <pc:sldMk cId="613807157" sldId="299"/>
        </pc:sldMkLst>
      </pc:sldChg>
      <pc:sldChg chg="add">
        <pc:chgData name="Li, Yunyi [E CPE]" userId="7df35fcf-ab21-4780-aba3-023042ccffe1" providerId="ADAL" clId="{E6615C6E-0E38-48E7-84C9-1E3A2DF17DC2}" dt="2025-09-15T19:55:05.895" v="166"/>
        <pc:sldMkLst>
          <pc:docMk/>
          <pc:sldMk cId="1414451814" sldId="300"/>
        </pc:sldMkLst>
      </pc:sldChg>
      <pc:sldChg chg="modSp add mod">
        <pc:chgData name="Li, Yunyi [E CPE]" userId="7df35fcf-ab21-4780-aba3-023042ccffe1" providerId="ADAL" clId="{E6615C6E-0E38-48E7-84C9-1E3A2DF17DC2}" dt="2025-09-15T19:55:20.436" v="169" actId="108"/>
        <pc:sldMkLst>
          <pc:docMk/>
          <pc:sldMk cId="3270114081" sldId="301"/>
        </pc:sldMkLst>
        <pc:spChg chg="mod">
          <ac:chgData name="Li, Yunyi [E CPE]" userId="7df35fcf-ab21-4780-aba3-023042ccffe1" providerId="ADAL" clId="{E6615C6E-0E38-48E7-84C9-1E3A2DF17DC2}" dt="2025-09-15T19:55:20.436" v="169" actId="108"/>
          <ac:spMkLst>
            <pc:docMk/>
            <pc:sldMk cId="3270114081" sldId="301"/>
            <ac:spMk id="8" creationId="{A33AF52D-59E5-97A1-1493-381E3E3ADA5E}"/>
          </ac:spMkLst>
        </pc:spChg>
      </pc:sldChg>
      <pc:sldChg chg="add">
        <pc:chgData name="Li, Yunyi [E CPE]" userId="7df35fcf-ab21-4780-aba3-023042ccffe1" providerId="ADAL" clId="{E6615C6E-0E38-48E7-84C9-1E3A2DF17DC2}" dt="2025-09-15T19:55:36.965" v="170"/>
        <pc:sldMkLst>
          <pc:docMk/>
          <pc:sldMk cId="1203860885" sldId="302"/>
        </pc:sldMkLst>
      </pc:sldChg>
      <pc:sldChg chg="add">
        <pc:chgData name="Li, Yunyi [E CPE]" userId="7df35fcf-ab21-4780-aba3-023042ccffe1" providerId="ADAL" clId="{E6615C6E-0E38-48E7-84C9-1E3A2DF17DC2}" dt="2025-09-15T19:55:36.965" v="170"/>
        <pc:sldMkLst>
          <pc:docMk/>
          <pc:sldMk cId="1800881160" sldId="303"/>
        </pc:sldMkLst>
      </pc:sldChg>
      <pc:sldChg chg="add">
        <pc:chgData name="Li, Yunyi [E CPE]" userId="7df35fcf-ab21-4780-aba3-023042ccffe1" providerId="ADAL" clId="{E6615C6E-0E38-48E7-84C9-1E3A2DF17DC2}" dt="2025-09-15T19:55:36.965" v="170"/>
        <pc:sldMkLst>
          <pc:docMk/>
          <pc:sldMk cId="1616750291" sldId="304"/>
        </pc:sldMkLst>
      </pc:sldChg>
      <pc:sldChg chg="add">
        <pc:chgData name="Li, Yunyi [E CPE]" userId="7df35fcf-ab21-4780-aba3-023042ccffe1" providerId="ADAL" clId="{E6615C6E-0E38-48E7-84C9-1E3A2DF17DC2}" dt="2025-09-15T19:55:36.965" v="170"/>
        <pc:sldMkLst>
          <pc:docMk/>
          <pc:sldMk cId="1823309023" sldId="305"/>
        </pc:sldMkLst>
      </pc:sldChg>
      <pc:sldChg chg="add">
        <pc:chgData name="Li, Yunyi [E CPE]" userId="7df35fcf-ab21-4780-aba3-023042ccffe1" providerId="ADAL" clId="{E6615C6E-0E38-48E7-84C9-1E3A2DF17DC2}" dt="2025-09-15T19:55:36.965" v="170"/>
        <pc:sldMkLst>
          <pc:docMk/>
          <pc:sldMk cId="491890918" sldId="306"/>
        </pc:sldMkLst>
      </pc:sldChg>
      <pc:sldChg chg="add">
        <pc:chgData name="Li, Yunyi [E CPE]" userId="7df35fcf-ab21-4780-aba3-023042ccffe1" providerId="ADAL" clId="{E6615C6E-0E38-48E7-84C9-1E3A2DF17DC2}" dt="2025-09-15T19:55:36.965" v="170"/>
        <pc:sldMkLst>
          <pc:docMk/>
          <pc:sldMk cId="3417650714" sldId="307"/>
        </pc:sldMkLst>
      </pc:sldChg>
      <pc:sldChg chg="add">
        <pc:chgData name="Li, Yunyi [E CPE]" userId="7df35fcf-ab21-4780-aba3-023042ccffe1" providerId="ADAL" clId="{E6615C6E-0E38-48E7-84C9-1E3A2DF17DC2}" dt="2025-09-15T19:55:36.965" v="170"/>
        <pc:sldMkLst>
          <pc:docMk/>
          <pc:sldMk cId="1564600714" sldId="308"/>
        </pc:sldMkLst>
      </pc:sldChg>
      <pc:sldChg chg="add">
        <pc:chgData name="Li, Yunyi [E CPE]" userId="7df35fcf-ab21-4780-aba3-023042ccffe1" providerId="ADAL" clId="{E6615C6E-0E38-48E7-84C9-1E3A2DF17DC2}" dt="2025-09-15T19:55:36.965" v="170"/>
        <pc:sldMkLst>
          <pc:docMk/>
          <pc:sldMk cId="2725405523" sldId="309"/>
        </pc:sldMkLst>
      </pc:sldChg>
      <pc:sldChg chg="add">
        <pc:chgData name="Li, Yunyi [E CPE]" userId="7df35fcf-ab21-4780-aba3-023042ccffe1" providerId="ADAL" clId="{E6615C6E-0E38-48E7-84C9-1E3A2DF17DC2}" dt="2025-09-15T19:55:36.965" v="170"/>
        <pc:sldMkLst>
          <pc:docMk/>
          <pc:sldMk cId="1287048814" sldId="310"/>
        </pc:sldMkLst>
      </pc:sldChg>
      <pc:sldChg chg="add">
        <pc:chgData name="Li, Yunyi [E CPE]" userId="7df35fcf-ab21-4780-aba3-023042ccffe1" providerId="ADAL" clId="{E6615C6E-0E38-48E7-84C9-1E3A2DF17DC2}" dt="2025-09-15T19:55:36.965" v="170"/>
        <pc:sldMkLst>
          <pc:docMk/>
          <pc:sldMk cId="144302800" sldId="311"/>
        </pc:sldMkLst>
      </pc:sldChg>
      <pc:sldChg chg="add">
        <pc:chgData name="Li, Yunyi [E CPE]" userId="7df35fcf-ab21-4780-aba3-023042ccffe1" providerId="ADAL" clId="{E6615C6E-0E38-48E7-84C9-1E3A2DF17DC2}" dt="2025-09-15T19:55:36.965" v="170"/>
        <pc:sldMkLst>
          <pc:docMk/>
          <pc:sldMk cId="3170947460" sldId="312"/>
        </pc:sldMkLst>
      </pc:sldChg>
      <pc:sldChg chg="add">
        <pc:chgData name="Li, Yunyi [E CPE]" userId="7df35fcf-ab21-4780-aba3-023042ccffe1" providerId="ADAL" clId="{E6615C6E-0E38-48E7-84C9-1E3A2DF17DC2}" dt="2025-09-15T19:55:36.965" v="170"/>
        <pc:sldMkLst>
          <pc:docMk/>
          <pc:sldMk cId="150184311" sldId="313"/>
        </pc:sldMkLst>
      </pc:sldChg>
      <pc:sldChg chg="add">
        <pc:chgData name="Li, Yunyi [E CPE]" userId="7df35fcf-ab21-4780-aba3-023042ccffe1" providerId="ADAL" clId="{E6615C6E-0E38-48E7-84C9-1E3A2DF17DC2}" dt="2025-09-15T19:55:36.965" v="170"/>
        <pc:sldMkLst>
          <pc:docMk/>
          <pc:sldMk cId="2445020725" sldId="314"/>
        </pc:sldMkLst>
      </pc:sldChg>
      <pc:sldChg chg="add">
        <pc:chgData name="Li, Yunyi [E CPE]" userId="7df35fcf-ab21-4780-aba3-023042ccffe1" providerId="ADAL" clId="{E6615C6E-0E38-48E7-84C9-1E3A2DF17DC2}" dt="2025-09-15T19:55:36.965" v="170"/>
        <pc:sldMkLst>
          <pc:docMk/>
          <pc:sldMk cId="2338357714" sldId="315"/>
        </pc:sldMkLst>
      </pc:sldChg>
      <pc:sldChg chg="add">
        <pc:chgData name="Li, Yunyi [E CPE]" userId="7df35fcf-ab21-4780-aba3-023042ccffe1" providerId="ADAL" clId="{E6615C6E-0E38-48E7-84C9-1E3A2DF17DC2}" dt="2025-09-15T19:55:36.965" v="170"/>
        <pc:sldMkLst>
          <pc:docMk/>
          <pc:sldMk cId="699649676" sldId="316"/>
        </pc:sldMkLst>
      </pc:sldChg>
      <pc:sldChg chg="add">
        <pc:chgData name="Li, Yunyi [E CPE]" userId="7df35fcf-ab21-4780-aba3-023042ccffe1" providerId="ADAL" clId="{E6615C6E-0E38-48E7-84C9-1E3A2DF17DC2}" dt="2025-09-15T19:55:36.965" v="170"/>
        <pc:sldMkLst>
          <pc:docMk/>
          <pc:sldMk cId="2838384759" sldId="317"/>
        </pc:sldMkLst>
      </pc:sldChg>
      <pc:sldChg chg="add">
        <pc:chgData name="Li, Yunyi [E CPE]" userId="7df35fcf-ab21-4780-aba3-023042ccffe1" providerId="ADAL" clId="{E6615C6E-0E38-48E7-84C9-1E3A2DF17DC2}" dt="2025-09-15T19:55:36.965" v="170"/>
        <pc:sldMkLst>
          <pc:docMk/>
          <pc:sldMk cId="2466370472" sldId="318"/>
        </pc:sldMkLst>
      </pc:sldChg>
      <pc:sldChg chg="add">
        <pc:chgData name="Li, Yunyi [E CPE]" userId="7df35fcf-ab21-4780-aba3-023042ccffe1" providerId="ADAL" clId="{E6615C6E-0E38-48E7-84C9-1E3A2DF17DC2}" dt="2025-09-15T19:55:36.965" v="170"/>
        <pc:sldMkLst>
          <pc:docMk/>
          <pc:sldMk cId="203806581" sldId="319"/>
        </pc:sldMkLst>
      </pc:sldChg>
      <pc:sldChg chg="add">
        <pc:chgData name="Li, Yunyi [E CPE]" userId="7df35fcf-ab21-4780-aba3-023042ccffe1" providerId="ADAL" clId="{E6615C6E-0E38-48E7-84C9-1E3A2DF17DC2}" dt="2025-09-15T19:55:36.965" v="170"/>
        <pc:sldMkLst>
          <pc:docMk/>
          <pc:sldMk cId="3068748576" sldId="320"/>
        </pc:sldMkLst>
      </pc:sldChg>
      <pc:sldChg chg="add">
        <pc:chgData name="Li, Yunyi [E CPE]" userId="7df35fcf-ab21-4780-aba3-023042ccffe1" providerId="ADAL" clId="{E6615C6E-0E38-48E7-84C9-1E3A2DF17DC2}" dt="2025-09-15T19:55:36.965" v="170"/>
        <pc:sldMkLst>
          <pc:docMk/>
          <pc:sldMk cId="1099899346" sldId="321"/>
        </pc:sldMkLst>
      </pc:sldChg>
      <pc:sldChg chg="add">
        <pc:chgData name="Li, Yunyi [E CPE]" userId="7df35fcf-ab21-4780-aba3-023042ccffe1" providerId="ADAL" clId="{E6615C6E-0E38-48E7-84C9-1E3A2DF17DC2}" dt="2025-09-15T19:55:36.965" v="170"/>
        <pc:sldMkLst>
          <pc:docMk/>
          <pc:sldMk cId="3762830438" sldId="322"/>
        </pc:sldMkLst>
      </pc:sldChg>
      <pc:sldChg chg="add">
        <pc:chgData name="Li, Yunyi [E CPE]" userId="7df35fcf-ab21-4780-aba3-023042ccffe1" providerId="ADAL" clId="{E6615C6E-0E38-48E7-84C9-1E3A2DF17DC2}" dt="2025-09-15T19:55:36.965" v="170"/>
        <pc:sldMkLst>
          <pc:docMk/>
          <pc:sldMk cId="430707143" sldId="323"/>
        </pc:sldMkLst>
      </pc:sldChg>
      <pc:sldChg chg="add">
        <pc:chgData name="Li, Yunyi [E CPE]" userId="7df35fcf-ab21-4780-aba3-023042ccffe1" providerId="ADAL" clId="{E6615C6E-0E38-48E7-84C9-1E3A2DF17DC2}" dt="2025-09-15T19:56:08.040" v="171"/>
        <pc:sldMkLst>
          <pc:docMk/>
          <pc:sldMk cId="2208836331" sldId="324"/>
        </pc:sldMkLst>
      </pc:sldChg>
      <pc:sldChg chg="add">
        <pc:chgData name="Li, Yunyi [E CPE]" userId="7df35fcf-ab21-4780-aba3-023042ccffe1" providerId="ADAL" clId="{E6615C6E-0E38-48E7-84C9-1E3A2DF17DC2}" dt="2025-09-15T19:56:08.040" v="171"/>
        <pc:sldMkLst>
          <pc:docMk/>
          <pc:sldMk cId="1488129" sldId="325"/>
        </pc:sldMkLst>
      </pc:sldChg>
      <pc:sldChg chg="add">
        <pc:chgData name="Li, Yunyi [E CPE]" userId="7df35fcf-ab21-4780-aba3-023042ccffe1" providerId="ADAL" clId="{E6615C6E-0E38-48E7-84C9-1E3A2DF17DC2}" dt="2025-09-15T19:56:08.040" v="171"/>
        <pc:sldMkLst>
          <pc:docMk/>
          <pc:sldMk cId="3124090960" sldId="326"/>
        </pc:sldMkLst>
      </pc:sldChg>
      <pc:sldChg chg="add">
        <pc:chgData name="Li, Yunyi [E CPE]" userId="7df35fcf-ab21-4780-aba3-023042ccffe1" providerId="ADAL" clId="{E6615C6E-0E38-48E7-84C9-1E3A2DF17DC2}" dt="2025-09-15T19:56:08.040" v="171"/>
        <pc:sldMkLst>
          <pc:docMk/>
          <pc:sldMk cId="4066209355" sldId="327"/>
        </pc:sldMkLst>
      </pc:sldChg>
      <pc:sldChg chg="add">
        <pc:chgData name="Li, Yunyi [E CPE]" userId="7df35fcf-ab21-4780-aba3-023042ccffe1" providerId="ADAL" clId="{E6615C6E-0E38-48E7-84C9-1E3A2DF17DC2}" dt="2025-09-15T19:56:08.040" v="171"/>
        <pc:sldMkLst>
          <pc:docMk/>
          <pc:sldMk cId="978077186" sldId="328"/>
        </pc:sldMkLst>
      </pc:sldChg>
      <pc:sldChg chg="add">
        <pc:chgData name="Li, Yunyi [E CPE]" userId="7df35fcf-ab21-4780-aba3-023042ccffe1" providerId="ADAL" clId="{E6615C6E-0E38-48E7-84C9-1E3A2DF17DC2}" dt="2025-09-15T19:56:08.040" v="171"/>
        <pc:sldMkLst>
          <pc:docMk/>
          <pc:sldMk cId="1413872053" sldId="329"/>
        </pc:sldMkLst>
      </pc:sldChg>
      <pc:sldChg chg="add">
        <pc:chgData name="Li, Yunyi [E CPE]" userId="7df35fcf-ab21-4780-aba3-023042ccffe1" providerId="ADAL" clId="{E6615C6E-0E38-48E7-84C9-1E3A2DF17DC2}" dt="2025-09-15T19:56:08.040" v="171"/>
        <pc:sldMkLst>
          <pc:docMk/>
          <pc:sldMk cId="1573366788" sldId="330"/>
        </pc:sldMkLst>
      </pc:sldChg>
      <pc:sldChg chg="add">
        <pc:chgData name="Li, Yunyi [E CPE]" userId="7df35fcf-ab21-4780-aba3-023042ccffe1" providerId="ADAL" clId="{E6615C6E-0E38-48E7-84C9-1E3A2DF17DC2}" dt="2025-09-15T19:56:08.040" v="171"/>
        <pc:sldMkLst>
          <pc:docMk/>
          <pc:sldMk cId="1949669910" sldId="331"/>
        </pc:sldMkLst>
      </pc:sldChg>
      <pc:sldChg chg="modSp add mod">
        <pc:chgData name="Li, Yunyi [E CPE]" userId="7df35fcf-ab21-4780-aba3-023042ccffe1" providerId="ADAL" clId="{E6615C6E-0E38-48E7-84C9-1E3A2DF17DC2}" dt="2025-09-15T19:56:22.876" v="174" actId="108"/>
        <pc:sldMkLst>
          <pc:docMk/>
          <pc:sldMk cId="1375323303" sldId="332"/>
        </pc:sldMkLst>
        <pc:spChg chg="mod">
          <ac:chgData name="Li, Yunyi [E CPE]" userId="7df35fcf-ab21-4780-aba3-023042ccffe1" providerId="ADAL" clId="{E6615C6E-0E38-48E7-84C9-1E3A2DF17DC2}" dt="2025-09-15T19:56:22.876" v="174" actId="108"/>
          <ac:spMkLst>
            <pc:docMk/>
            <pc:sldMk cId="1375323303" sldId="332"/>
            <ac:spMk id="8" creationId="{C240B5DD-8627-1CBB-7495-EEF8529399A8}"/>
          </ac:spMkLst>
        </pc:spChg>
      </pc:sldChg>
      <pc:sldChg chg="modSp add mod">
        <pc:chgData name="Li, Yunyi [E CPE]" userId="7df35fcf-ab21-4780-aba3-023042ccffe1" providerId="ADAL" clId="{E6615C6E-0E38-48E7-84C9-1E3A2DF17DC2}" dt="2025-09-15T19:57:28.209" v="195" actId="20577"/>
        <pc:sldMkLst>
          <pc:docMk/>
          <pc:sldMk cId="2892449886" sldId="333"/>
        </pc:sldMkLst>
        <pc:spChg chg="mod">
          <ac:chgData name="Li, Yunyi [E CPE]" userId="7df35fcf-ab21-4780-aba3-023042ccffe1" providerId="ADAL" clId="{E6615C6E-0E38-48E7-84C9-1E3A2DF17DC2}" dt="2025-09-15T19:57:28.209" v="195" actId="20577"/>
          <ac:spMkLst>
            <pc:docMk/>
            <pc:sldMk cId="2892449886" sldId="333"/>
            <ac:spMk id="2" creationId="{00000000-0000-0000-0000-000000000000}"/>
          </ac:spMkLst>
        </pc:spChg>
      </pc:sldChg>
      <pc:sldChg chg="add">
        <pc:chgData name="Li, Yunyi [E CPE]" userId="7df35fcf-ab21-4780-aba3-023042ccffe1" providerId="ADAL" clId="{E6615C6E-0E38-48E7-84C9-1E3A2DF17DC2}" dt="2025-09-15T19:56:50.329" v="175"/>
        <pc:sldMkLst>
          <pc:docMk/>
          <pc:sldMk cId="2415670468" sldId="334"/>
        </pc:sldMkLst>
      </pc:sldChg>
      <pc:sldChg chg="add">
        <pc:chgData name="Li, Yunyi [E CPE]" userId="7df35fcf-ab21-4780-aba3-023042ccffe1" providerId="ADAL" clId="{E6615C6E-0E38-48E7-84C9-1E3A2DF17DC2}" dt="2025-09-15T19:56:50.329" v="175"/>
        <pc:sldMkLst>
          <pc:docMk/>
          <pc:sldMk cId="2034255997" sldId="335"/>
        </pc:sldMkLst>
      </pc:sldChg>
      <pc:sldChg chg="add">
        <pc:chgData name="Li, Yunyi [E CPE]" userId="7df35fcf-ab21-4780-aba3-023042ccffe1" providerId="ADAL" clId="{E6615C6E-0E38-48E7-84C9-1E3A2DF17DC2}" dt="2025-09-15T19:56:50.329" v="175"/>
        <pc:sldMkLst>
          <pc:docMk/>
          <pc:sldMk cId="1389922300" sldId="336"/>
        </pc:sldMkLst>
      </pc:sldChg>
      <pc:sldChg chg="add">
        <pc:chgData name="Li, Yunyi [E CPE]" userId="7df35fcf-ab21-4780-aba3-023042ccffe1" providerId="ADAL" clId="{E6615C6E-0E38-48E7-84C9-1E3A2DF17DC2}" dt="2025-09-15T19:56:50.329" v="175"/>
        <pc:sldMkLst>
          <pc:docMk/>
          <pc:sldMk cId="1278234781" sldId="337"/>
        </pc:sldMkLst>
      </pc:sldChg>
      <pc:sldChg chg="add">
        <pc:chgData name="Li, Yunyi [E CPE]" userId="7df35fcf-ab21-4780-aba3-023042ccffe1" providerId="ADAL" clId="{E6615C6E-0E38-48E7-84C9-1E3A2DF17DC2}" dt="2025-09-15T19:56:50.329" v="175"/>
        <pc:sldMkLst>
          <pc:docMk/>
          <pc:sldMk cId="3285422846" sldId="338"/>
        </pc:sldMkLst>
      </pc:sldChg>
      <pc:sldChg chg="add">
        <pc:chgData name="Li, Yunyi [E CPE]" userId="7df35fcf-ab21-4780-aba3-023042ccffe1" providerId="ADAL" clId="{E6615C6E-0E38-48E7-84C9-1E3A2DF17DC2}" dt="2025-09-15T19:56:50.329" v="175"/>
        <pc:sldMkLst>
          <pc:docMk/>
          <pc:sldMk cId="3027225281" sldId="339"/>
        </pc:sldMkLst>
      </pc:sldChg>
      <pc:sldChg chg="add">
        <pc:chgData name="Li, Yunyi [E CPE]" userId="7df35fcf-ab21-4780-aba3-023042ccffe1" providerId="ADAL" clId="{E6615C6E-0E38-48E7-84C9-1E3A2DF17DC2}" dt="2025-09-15T19:56:50.329" v="175"/>
        <pc:sldMkLst>
          <pc:docMk/>
          <pc:sldMk cId="65520140" sldId="340"/>
        </pc:sldMkLst>
      </pc:sldChg>
      <pc:sldChg chg="add">
        <pc:chgData name="Li, Yunyi [E CPE]" userId="7df35fcf-ab21-4780-aba3-023042ccffe1" providerId="ADAL" clId="{E6615C6E-0E38-48E7-84C9-1E3A2DF17DC2}" dt="2025-09-15T19:56:50.329" v="175"/>
        <pc:sldMkLst>
          <pc:docMk/>
          <pc:sldMk cId="1558778337" sldId="341"/>
        </pc:sldMkLst>
      </pc:sldChg>
      <pc:sldChg chg="add">
        <pc:chgData name="Li, Yunyi [E CPE]" userId="7df35fcf-ab21-4780-aba3-023042ccffe1" providerId="ADAL" clId="{E6615C6E-0E38-48E7-84C9-1E3A2DF17DC2}" dt="2025-09-15T19:56:50.329" v="175"/>
        <pc:sldMkLst>
          <pc:docMk/>
          <pc:sldMk cId="836370568" sldId="342"/>
        </pc:sldMkLst>
      </pc:sldChg>
      <pc:sldChg chg="add">
        <pc:chgData name="Li, Yunyi [E CPE]" userId="7df35fcf-ab21-4780-aba3-023042ccffe1" providerId="ADAL" clId="{E6615C6E-0E38-48E7-84C9-1E3A2DF17DC2}" dt="2025-09-15T19:56:50.329" v="175"/>
        <pc:sldMkLst>
          <pc:docMk/>
          <pc:sldMk cId="1452369378" sldId="343"/>
        </pc:sldMkLst>
      </pc:sldChg>
      <pc:sldChg chg="add">
        <pc:chgData name="Li, Yunyi [E CPE]" userId="7df35fcf-ab21-4780-aba3-023042ccffe1" providerId="ADAL" clId="{E6615C6E-0E38-48E7-84C9-1E3A2DF17DC2}" dt="2025-09-15T19:56:50.329" v="175"/>
        <pc:sldMkLst>
          <pc:docMk/>
          <pc:sldMk cId="2414084215" sldId="344"/>
        </pc:sldMkLst>
      </pc:sldChg>
      <pc:sldChg chg="add">
        <pc:chgData name="Li, Yunyi [E CPE]" userId="7df35fcf-ab21-4780-aba3-023042ccffe1" providerId="ADAL" clId="{E6615C6E-0E38-48E7-84C9-1E3A2DF17DC2}" dt="2025-09-15T19:56:50.329" v="175"/>
        <pc:sldMkLst>
          <pc:docMk/>
          <pc:sldMk cId="1724052971" sldId="345"/>
        </pc:sldMkLst>
      </pc:sldChg>
      <pc:sldChg chg="add">
        <pc:chgData name="Li, Yunyi [E CPE]" userId="7df35fcf-ab21-4780-aba3-023042ccffe1" providerId="ADAL" clId="{E6615C6E-0E38-48E7-84C9-1E3A2DF17DC2}" dt="2025-09-15T19:56:50.329" v="175"/>
        <pc:sldMkLst>
          <pc:docMk/>
          <pc:sldMk cId="2044153933" sldId="346"/>
        </pc:sldMkLst>
      </pc:sldChg>
      <pc:sldChg chg="add">
        <pc:chgData name="Li, Yunyi [E CPE]" userId="7df35fcf-ab21-4780-aba3-023042ccffe1" providerId="ADAL" clId="{E6615C6E-0E38-48E7-84C9-1E3A2DF17DC2}" dt="2025-09-15T19:56:50.329" v="175"/>
        <pc:sldMkLst>
          <pc:docMk/>
          <pc:sldMk cId="2415969548" sldId="347"/>
        </pc:sldMkLst>
      </pc:sldChg>
      <pc:sldChg chg="add">
        <pc:chgData name="Li, Yunyi [E CPE]" userId="7df35fcf-ab21-4780-aba3-023042ccffe1" providerId="ADAL" clId="{E6615C6E-0E38-48E7-84C9-1E3A2DF17DC2}" dt="2025-09-15T19:56:50.329" v="175"/>
        <pc:sldMkLst>
          <pc:docMk/>
          <pc:sldMk cId="1347458527" sldId="348"/>
        </pc:sldMkLst>
      </pc:sldChg>
      <pc:sldChg chg="add">
        <pc:chgData name="Li, Yunyi [E CPE]" userId="7df35fcf-ab21-4780-aba3-023042ccffe1" providerId="ADAL" clId="{E6615C6E-0E38-48E7-84C9-1E3A2DF17DC2}" dt="2025-09-15T19:56:50.329" v="175"/>
        <pc:sldMkLst>
          <pc:docMk/>
          <pc:sldMk cId="175313165" sldId="349"/>
        </pc:sldMkLst>
      </pc:sldChg>
      <pc:sldChg chg="add">
        <pc:chgData name="Li, Yunyi [E CPE]" userId="7df35fcf-ab21-4780-aba3-023042ccffe1" providerId="ADAL" clId="{E6615C6E-0E38-48E7-84C9-1E3A2DF17DC2}" dt="2025-09-15T19:56:50.329" v="175"/>
        <pc:sldMkLst>
          <pc:docMk/>
          <pc:sldMk cId="2658759749" sldId="350"/>
        </pc:sldMkLst>
      </pc:sldChg>
      <pc:sldChg chg="add">
        <pc:chgData name="Li, Yunyi [E CPE]" userId="7df35fcf-ab21-4780-aba3-023042ccffe1" providerId="ADAL" clId="{E6615C6E-0E38-48E7-84C9-1E3A2DF17DC2}" dt="2025-09-15T19:56:50.329" v="175"/>
        <pc:sldMkLst>
          <pc:docMk/>
          <pc:sldMk cId="3300166474" sldId="351"/>
        </pc:sldMkLst>
      </pc:sldChg>
      <pc:sldChg chg="add">
        <pc:chgData name="Li, Yunyi [E CPE]" userId="7df35fcf-ab21-4780-aba3-023042ccffe1" providerId="ADAL" clId="{E6615C6E-0E38-48E7-84C9-1E3A2DF17DC2}" dt="2025-09-15T19:56:50.329" v="175"/>
        <pc:sldMkLst>
          <pc:docMk/>
          <pc:sldMk cId="2614144698" sldId="352"/>
        </pc:sldMkLst>
      </pc:sldChg>
      <pc:sldChg chg="add">
        <pc:chgData name="Li, Yunyi [E CPE]" userId="7df35fcf-ab21-4780-aba3-023042ccffe1" providerId="ADAL" clId="{E6615C6E-0E38-48E7-84C9-1E3A2DF17DC2}" dt="2025-09-15T19:56:50.329" v="175"/>
        <pc:sldMkLst>
          <pc:docMk/>
          <pc:sldMk cId="673318775" sldId="353"/>
        </pc:sldMkLst>
      </pc:sldChg>
      <pc:sldChg chg="add">
        <pc:chgData name="Li, Yunyi [E CPE]" userId="7df35fcf-ab21-4780-aba3-023042ccffe1" providerId="ADAL" clId="{E6615C6E-0E38-48E7-84C9-1E3A2DF17DC2}" dt="2025-09-15T19:56:50.329" v="175"/>
        <pc:sldMkLst>
          <pc:docMk/>
          <pc:sldMk cId="1262965513" sldId="354"/>
        </pc:sldMkLst>
      </pc:sldChg>
      <pc:sldChg chg="add">
        <pc:chgData name="Li, Yunyi [E CPE]" userId="7df35fcf-ab21-4780-aba3-023042ccffe1" providerId="ADAL" clId="{E6615C6E-0E38-48E7-84C9-1E3A2DF17DC2}" dt="2025-09-15T19:56:50.329" v="175"/>
        <pc:sldMkLst>
          <pc:docMk/>
          <pc:sldMk cId="325989180" sldId="355"/>
        </pc:sldMkLst>
      </pc:sldChg>
      <pc:sldChg chg="add">
        <pc:chgData name="Li, Yunyi [E CPE]" userId="7df35fcf-ab21-4780-aba3-023042ccffe1" providerId="ADAL" clId="{E6615C6E-0E38-48E7-84C9-1E3A2DF17DC2}" dt="2025-09-15T19:56:50.329" v="175"/>
        <pc:sldMkLst>
          <pc:docMk/>
          <pc:sldMk cId="2759892790" sldId="356"/>
        </pc:sldMkLst>
      </pc:sldChg>
      <pc:sldChg chg="add">
        <pc:chgData name="Li, Yunyi [E CPE]" userId="7df35fcf-ab21-4780-aba3-023042ccffe1" providerId="ADAL" clId="{E6615C6E-0E38-48E7-84C9-1E3A2DF17DC2}" dt="2025-09-15T19:56:50.329" v="175"/>
        <pc:sldMkLst>
          <pc:docMk/>
          <pc:sldMk cId="3093621951" sldId="357"/>
        </pc:sldMkLst>
      </pc:sldChg>
      <pc:sldChg chg="add">
        <pc:chgData name="Li, Yunyi [E CPE]" userId="7df35fcf-ab21-4780-aba3-023042ccffe1" providerId="ADAL" clId="{E6615C6E-0E38-48E7-84C9-1E3A2DF17DC2}" dt="2025-09-15T19:56:50.329" v="175"/>
        <pc:sldMkLst>
          <pc:docMk/>
          <pc:sldMk cId="2740100152" sldId="358"/>
        </pc:sldMkLst>
      </pc:sldChg>
      <pc:sldChg chg="add">
        <pc:chgData name="Li, Yunyi [E CPE]" userId="7df35fcf-ab21-4780-aba3-023042ccffe1" providerId="ADAL" clId="{E6615C6E-0E38-48E7-84C9-1E3A2DF17DC2}" dt="2025-09-15T19:56:50.329" v="175"/>
        <pc:sldMkLst>
          <pc:docMk/>
          <pc:sldMk cId="3753892478" sldId="359"/>
        </pc:sldMkLst>
      </pc:sldChg>
      <pc:sldChg chg="modSp add mod">
        <pc:chgData name="Li, Yunyi [E CPE]" userId="7df35fcf-ab21-4780-aba3-023042ccffe1" providerId="ADAL" clId="{E6615C6E-0E38-48E7-84C9-1E3A2DF17DC2}" dt="2025-09-15T19:57:08.446" v="178" actId="108"/>
        <pc:sldMkLst>
          <pc:docMk/>
          <pc:sldMk cId="2161097819" sldId="360"/>
        </pc:sldMkLst>
        <pc:spChg chg="mod">
          <ac:chgData name="Li, Yunyi [E CPE]" userId="7df35fcf-ab21-4780-aba3-023042ccffe1" providerId="ADAL" clId="{E6615C6E-0E38-48E7-84C9-1E3A2DF17DC2}" dt="2025-09-15T19:57:08.446" v="178" actId="108"/>
          <ac:spMkLst>
            <pc:docMk/>
            <pc:sldMk cId="2161097819" sldId="360"/>
            <ac:spMk id="8" creationId="{2C2A07BD-AB60-490E-5217-F6EFDAFAE18C}"/>
          </ac:spMkLst>
        </pc:spChg>
      </pc:sldChg>
      <pc:sldChg chg="addSp delSp modSp add mod">
        <pc:chgData name="Li, Yunyi [E CPE]" userId="7df35fcf-ab21-4780-aba3-023042ccffe1" providerId="ADAL" clId="{E6615C6E-0E38-48E7-84C9-1E3A2DF17DC2}" dt="2025-09-15T19:59:33.325" v="226" actId="20577"/>
        <pc:sldMkLst>
          <pc:docMk/>
          <pc:sldMk cId="3043315387" sldId="361"/>
        </pc:sldMkLst>
        <pc:spChg chg="del">
          <ac:chgData name="Li, Yunyi [E CPE]" userId="7df35fcf-ab21-4780-aba3-023042ccffe1" providerId="ADAL" clId="{E6615C6E-0E38-48E7-84C9-1E3A2DF17DC2}" dt="2025-09-15T19:59:12.756" v="215" actId="478"/>
          <ac:spMkLst>
            <pc:docMk/>
            <pc:sldMk cId="3043315387" sldId="361"/>
            <ac:spMk id="2" creationId="{250C359E-4DD5-DE54-4360-F1DBF71B9374}"/>
          </ac:spMkLst>
        </pc:spChg>
        <pc:spChg chg="del">
          <ac:chgData name="Li, Yunyi [E CPE]" userId="7df35fcf-ab21-4780-aba3-023042ccffe1" providerId="ADAL" clId="{E6615C6E-0E38-48E7-84C9-1E3A2DF17DC2}" dt="2025-09-15T19:58:48.576" v="198" actId="478"/>
          <ac:spMkLst>
            <pc:docMk/>
            <pc:sldMk cId="3043315387" sldId="361"/>
            <ac:spMk id="4" creationId="{DC8D4C22-E424-1B03-62DC-3F8CA836F536}"/>
          </ac:spMkLst>
        </pc:spChg>
        <pc:spChg chg="add del mod">
          <ac:chgData name="Li, Yunyi [E CPE]" userId="7df35fcf-ab21-4780-aba3-023042ccffe1" providerId="ADAL" clId="{E6615C6E-0E38-48E7-84C9-1E3A2DF17DC2}" dt="2025-09-15T19:59:13.701" v="216" actId="478"/>
          <ac:spMkLst>
            <pc:docMk/>
            <pc:sldMk cId="3043315387" sldId="361"/>
            <ac:spMk id="7" creationId="{CA3CCC21-FBDD-A98B-2E8B-1DE49B791C97}"/>
          </ac:spMkLst>
        </pc:spChg>
        <pc:spChg chg="mod">
          <ac:chgData name="Li, Yunyi [E CPE]" userId="7df35fcf-ab21-4780-aba3-023042ccffe1" providerId="ADAL" clId="{E6615C6E-0E38-48E7-84C9-1E3A2DF17DC2}" dt="2025-09-15T19:59:33.325" v="226" actId="20577"/>
          <ac:spMkLst>
            <pc:docMk/>
            <pc:sldMk cId="3043315387" sldId="361"/>
            <ac:spMk id="8" creationId="{00F14A37-8F63-F703-7C33-C032FC9F577D}"/>
          </ac:spMkLst>
        </pc:spChg>
        <pc:picChg chg="del">
          <ac:chgData name="Li, Yunyi [E CPE]" userId="7df35fcf-ab21-4780-aba3-023042ccffe1" providerId="ADAL" clId="{E6615C6E-0E38-48E7-84C9-1E3A2DF17DC2}" dt="2025-09-15T19:58:47.231" v="197" actId="478"/>
          <ac:picMkLst>
            <pc:docMk/>
            <pc:sldMk cId="3043315387" sldId="361"/>
            <ac:picMk id="6" creationId="{D97A7B2F-E467-B930-9F33-E0E436FB4D4C}"/>
          </ac:picMkLst>
        </pc:picChg>
      </pc:sldChg>
      <pc:sldChg chg="add del">
        <pc:chgData name="Li, Yunyi [E CPE]" userId="7df35fcf-ab21-4780-aba3-023042ccffe1" providerId="ADAL" clId="{E6615C6E-0E38-48E7-84C9-1E3A2DF17DC2}" dt="2025-09-15T19:52:22.898" v="64" actId="47"/>
        <pc:sldMkLst>
          <pc:docMk/>
          <pc:sldMk cId="3071387529" sldId="1748"/>
        </pc:sldMkLst>
      </pc:sldChg>
      <pc:sldMasterChg chg="delSldLayout">
        <pc:chgData name="Li, Yunyi [E CPE]" userId="7df35fcf-ab21-4780-aba3-023042ccffe1" providerId="ADAL" clId="{E6615C6E-0E38-48E7-84C9-1E3A2DF17DC2}" dt="2025-09-15T19:52:22.898" v="64" actId="47"/>
        <pc:sldMasterMkLst>
          <pc:docMk/>
          <pc:sldMasterMk cId="0" sldId="2147483648"/>
        </pc:sldMasterMkLst>
        <pc:sldLayoutChg chg="del">
          <pc:chgData name="Li, Yunyi [E CPE]" userId="7df35fcf-ab21-4780-aba3-023042ccffe1" providerId="ADAL" clId="{E6615C6E-0E38-48E7-84C9-1E3A2DF17DC2}" dt="2025-09-15T19:52:22.898" v="64" actId="47"/>
          <pc:sldLayoutMkLst>
            <pc:docMk/>
            <pc:sldMasterMk cId="0" sldId="2147483648"/>
            <pc:sldLayoutMk cId="1649586141" sldId="2147483660"/>
          </pc:sldLayoutMkLst>
        </pc:sldLayoutChg>
      </pc:sldMasterChg>
    </pc:docChg>
  </pc:docChgLst>
  <pc:docChgLst>
    <pc:chgData name="Li, Yunyi [E CPE]" userId="7df35fcf-ab21-4780-aba3-023042ccffe1" providerId="ADAL" clId="{923B43EA-F1F7-4DE1-AA7F-087D69303030}"/>
    <pc:docChg chg="custSel addSld delSld modSld">
      <pc:chgData name="Li, Yunyi [E CPE]" userId="7df35fcf-ab21-4780-aba3-023042ccffe1" providerId="ADAL" clId="{923B43EA-F1F7-4DE1-AA7F-087D69303030}" dt="2025-09-16T15:49:15.804" v="35" actId="47"/>
      <pc:docMkLst>
        <pc:docMk/>
      </pc:docMkLst>
      <pc:sldChg chg="modSp mod">
        <pc:chgData name="Li, Yunyi [E CPE]" userId="7df35fcf-ab21-4780-aba3-023042ccffe1" providerId="ADAL" clId="{923B43EA-F1F7-4DE1-AA7F-087D69303030}" dt="2025-09-16T15:36:07.647" v="8" actId="1076"/>
        <pc:sldMkLst>
          <pc:docMk/>
          <pc:sldMk cId="553696950" sldId="288"/>
        </pc:sldMkLst>
        <pc:spChg chg="mod">
          <ac:chgData name="Li, Yunyi [E CPE]" userId="7df35fcf-ab21-4780-aba3-023042ccffe1" providerId="ADAL" clId="{923B43EA-F1F7-4DE1-AA7F-087D69303030}" dt="2025-09-16T15:36:07.647" v="8" actId="1076"/>
          <ac:spMkLst>
            <pc:docMk/>
            <pc:sldMk cId="553696950" sldId="288"/>
            <ac:spMk id="8" creationId="{F399AF98-CE89-542B-3F18-53871ED3195C}"/>
          </ac:spMkLst>
        </pc:spChg>
      </pc:sldChg>
      <pc:sldChg chg="del">
        <pc:chgData name="Li, Yunyi [E CPE]" userId="7df35fcf-ab21-4780-aba3-023042ccffe1" providerId="ADAL" clId="{923B43EA-F1F7-4DE1-AA7F-087D69303030}" dt="2025-09-16T15:36:16.032" v="10" actId="47"/>
        <pc:sldMkLst>
          <pc:docMk/>
          <pc:sldMk cId="3247141970" sldId="363"/>
        </pc:sldMkLst>
      </pc:sldChg>
      <pc:sldChg chg="del">
        <pc:chgData name="Li, Yunyi [E CPE]" userId="7df35fcf-ab21-4780-aba3-023042ccffe1" providerId="ADAL" clId="{923B43EA-F1F7-4DE1-AA7F-087D69303030}" dt="2025-09-16T15:47:19.474" v="21" actId="47"/>
        <pc:sldMkLst>
          <pc:docMk/>
          <pc:sldMk cId="211277405" sldId="364"/>
        </pc:sldMkLst>
      </pc:sldChg>
      <pc:sldChg chg="del">
        <pc:chgData name="Li, Yunyi [E CPE]" userId="7df35fcf-ab21-4780-aba3-023042ccffe1" providerId="ADAL" clId="{923B43EA-F1F7-4DE1-AA7F-087D69303030}" dt="2025-09-16T15:48:37.949" v="26" actId="47"/>
        <pc:sldMkLst>
          <pc:docMk/>
          <pc:sldMk cId="3888084782" sldId="365"/>
        </pc:sldMkLst>
      </pc:sldChg>
      <pc:sldChg chg="del">
        <pc:chgData name="Li, Yunyi [E CPE]" userId="7df35fcf-ab21-4780-aba3-023042ccffe1" providerId="ADAL" clId="{923B43EA-F1F7-4DE1-AA7F-087D69303030}" dt="2025-09-16T15:48:53.198" v="30" actId="47"/>
        <pc:sldMkLst>
          <pc:docMk/>
          <pc:sldMk cId="1546949896" sldId="366"/>
        </pc:sldMkLst>
      </pc:sldChg>
      <pc:sldChg chg="del">
        <pc:chgData name="Li, Yunyi [E CPE]" userId="7df35fcf-ab21-4780-aba3-023042ccffe1" providerId="ADAL" clId="{923B43EA-F1F7-4DE1-AA7F-087D69303030}" dt="2025-09-16T15:49:15.804" v="35" actId="47"/>
        <pc:sldMkLst>
          <pc:docMk/>
          <pc:sldMk cId="2472156526" sldId="367"/>
        </pc:sldMkLst>
      </pc:sldChg>
      <pc:sldChg chg="modSp add mod">
        <pc:chgData name="Li, Yunyi [E CPE]" userId="7df35fcf-ab21-4780-aba3-023042ccffe1" providerId="ADAL" clId="{923B43EA-F1F7-4DE1-AA7F-087D69303030}" dt="2025-09-16T15:36:24.632" v="12" actId="108"/>
        <pc:sldMkLst>
          <pc:docMk/>
          <pc:sldMk cId="3582662974" sldId="449"/>
        </pc:sldMkLst>
        <pc:spChg chg="mod">
          <ac:chgData name="Li, Yunyi [E CPE]" userId="7df35fcf-ab21-4780-aba3-023042ccffe1" providerId="ADAL" clId="{923B43EA-F1F7-4DE1-AA7F-087D69303030}" dt="2025-09-16T15:36:24.632" v="12" actId="108"/>
          <ac:spMkLst>
            <pc:docMk/>
            <pc:sldMk cId="3582662974" sldId="449"/>
            <ac:spMk id="8" creationId="{C17320D2-878C-5D4B-B1E8-4E95AA137E3B}"/>
          </ac:spMkLst>
        </pc:spChg>
      </pc:sldChg>
      <pc:sldChg chg="modSp add mod">
        <pc:chgData name="Li, Yunyi [E CPE]" userId="7df35fcf-ab21-4780-aba3-023042ccffe1" providerId="ADAL" clId="{923B43EA-F1F7-4DE1-AA7F-087D69303030}" dt="2025-09-16T15:36:49.287" v="16" actId="108"/>
        <pc:sldMkLst>
          <pc:docMk/>
          <pc:sldMk cId="3500059641" sldId="450"/>
        </pc:sldMkLst>
        <pc:spChg chg="mod">
          <ac:chgData name="Li, Yunyi [E CPE]" userId="7df35fcf-ab21-4780-aba3-023042ccffe1" providerId="ADAL" clId="{923B43EA-F1F7-4DE1-AA7F-087D69303030}" dt="2025-09-16T15:36:49.287" v="16" actId="108"/>
          <ac:spMkLst>
            <pc:docMk/>
            <pc:sldMk cId="3500059641" sldId="450"/>
            <ac:spMk id="8" creationId="{AEDCA09E-D38A-F89A-B5E6-6BD5756FB96C}"/>
          </ac:spMkLst>
        </pc:spChg>
      </pc:sldChg>
      <pc:sldChg chg="add">
        <pc:chgData name="Li, Yunyi [E CPE]" userId="7df35fcf-ab21-4780-aba3-023042ccffe1" providerId="ADAL" clId="{923B43EA-F1F7-4DE1-AA7F-087D69303030}" dt="2025-09-16T15:36:34.735" v="14"/>
        <pc:sldMkLst>
          <pc:docMk/>
          <pc:sldMk cId="1593304579" sldId="451"/>
        </pc:sldMkLst>
      </pc:sldChg>
      <pc:sldChg chg="add">
        <pc:chgData name="Li, Yunyi [E CPE]" userId="7df35fcf-ab21-4780-aba3-023042ccffe1" providerId="ADAL" clId="{923B43EA-F1F7-4DE1-AA7F-087D69303030}" dt="2025-09-16T15:36:34.735" v="14"/>
        <pc:sldMkLst>
          <pc:docMk/>
          <pc:sldMk cId="3004782846" sldId="452"/>
        </pc:sldMkLst>
      </pc:sldChg>
      <pc:sldChg chg="add">
        <pc:chgData name="Li, Yunyi [E CPE]" userId="7df35fcf-ab21-4780-aba3-023042ccffe1" providerId="ADAL" clId="{923B43EA-F1F7-4DE1-AA7F-087D69303030}" dt="2025-09-16T15:36:34.735" v="14"/>
        <pc:sldMkLst>
          <pc:docMk/>
          <pc:sldMk cId="4239439671" sldId="453"/>
        </pc:sldMkLst>
      </pc:sldChg>
      <pc:sldChg chg="add">
        <pc:chgData name="Li, Yunyi [E CPE]" userId="7df35fcf-ab21-4780-aba3-023042ccffe1" providerId="ADAL" clId="{923B43EA-F1F7-4DE1-AA7F-087D69303030}" dt="2025-09-16T15:36:34.735" v="14"/>
        <pc:sldMkLst>
          <pc:docMk/>
          <pc:sldMk cId="1014461482" sldId="454"/>
        </pc:sldMkLst>
      </pc:sldChg>
      <pc:sldChg chg="add">
        <pc:chgData name="Li, Yunyi [E CPE]" userId="7df35fcf-ab21-4780-aba3-023042ccffe1" providerId="ADAL" clId="{923B43EA-F1F7-4DE1-AA7F-087D69303030}" dt="2025-09-16T15:36:34.735" v="14"/>
        <pc:sldMkLst>
          <pc:docMk/>
          <pc:sldMk cId="2133057615" sldId="455"/>
        </pc:sldMkLst>
      </pc:sldChg>
      <pc:sldChg chg="add">
        <pc:chgData name="Li, Yunyi [E CPE]" userId="7df35fcf-ab21-4780-aba3-023042ccffe1" providerId="ADAL" clId="{923B43EA-F1F7-4DE1-AA7F-087D69303030}" dt="2025-09-16T15:36:34.735" v="14"/>
        <pc:sldMkLst>
          <pc:docMk/>
          <pc:sldMk cId="2510030639" sldId="456"/>
        </pc:sldMkLst>
      </pc:sldChg>
      <pc:sldChg chg="add">
        <pc:chgData name="Li, Yunyi [E CPE]" userId="7df35fcf-ab21-4780-aba3-023042ccffe1" providerId="ADAL" clId="{923B43EA-F1F7-4DE1-AA7F-087D69303030}" dt="2025-09-16T15:36:34.735" v="14"/>
        <pc:sldMkLst>
          <pc:docMk/>
          <pc:sldMk cId="3626187932" sldId="457"/>
        </pc:sldMkLst>
      </pc:sldChg>
      <pc:sldChg chg="add">
        <pc:chgData name="Li, Yunyi [E CPE]" userId="7df35fcf-ab21-4780-aba3-023042ccffe1" providerId="ADAL" clId="{923B43EA-F1F7-4DE1-AA7F-087D69303030}" dt="2025-09-16T15:36:34.735" v="14"/>
        <pc:sldMkLst>
          <pc:docMk/>
          <pc:sldMk cId="2535367274" sldId="458"/>
        </pc:sldMkLst>
      </pc:sldChg>
      <pc:sldChg chg="add">
        <pc:chgData name="Li, Yunyi [E CPE]" userId="7df35fcf-ab21-4780-aba3-023042ccffe1" providerId="ADAL" clId="{923B43EA-F1F7-4DE1-AA7F-087D69303030}" dt="2025-09-16T15:36:34.735" v="14"/>
        <pc:sldMkLst>
          <pc:docMk/>
          <pc:sldMk cId="1634911647" sldId="459"/>
        </pc:sldMkLst>
      </pc:sldChg>
      <pc:sldChg chg="add del">
        <pc:chgData name="Li, Yunyi [E CPE]" userId="7df35fcf-ab21-4780-aba3-023042ccffe1" providerId="ADAL" clId="{923B43EA-F1F7-4DE1-AA7F-087D69303030}" dt="2025-09-16T15:47:24.525" v="22" actId="47"/>
        <pc:sldMkLst>
          <pc:docMk/>
          <pc:sldMk cId="3085617345" sldId="460"/>
        </pc:sldMkLst>
      </pc:sldChg>
      <pc:sldChg chg="modSp add mod">
        <pc:chgData name="Li, Yunyi [E CPE]" userId="7df35fcf-ab21-4780-aba3-023042ccffe1" providerId="ADAL" clId="{923B43EA-F1F7-4DE1-AA7F-087D69303030}" dt="2025-09-16T15:47:17.264" v="20" actId="108"/>
        <pc:sldMkLst>
          <pc:docMk/>
          <pc:sldMk cId="2860736737" sldId="461"/>
        </pc:sldMkLst>
        <pc:spChg chg="mod">
          <ac:chgData name="Li, Yunyi [E CPE]" userId="7df35fcf-ab21-4780-aba3-023042ccffe1" providerId="ADAL" clId="{923B43EA-F1F7-4DE1-AA7F-087D69303030}" dt="2025-09-16T15:47:17.264" v="20" actId="108"/>
          <ac:spMkLst>
            <pc:docMk/>
            <pc:sldMk cId="2860736737" sldId="461"/>
            <ac:spMk id="8" creationId="{3D650CC4-CBA3-4D08-E97D-9B7915CB8710}"/>
          </ac:spMkLst>
        </pc:spChg>
      </pc:sldChg>
      <pc:sldChg chg="modSp add mod">
        <pc:chgData name="Li, Yunyi [E CPE]" userId="7df35fcf-ab21-4780-aba3-023042ccffe1" providerId="ADAL" clId="{923B43EA-F1F7-4DE1-AA7F-087D69303030}" dt="2025-09-16T15:48:36.257" v="25" actId="108"/>
        <pc:sldMkLst>
          <pc:docMk/>
          <pc:sldMk cId="801722872" sldId="462"/>
        </pc:sldMkLst>
        <pc:spChg chg="mod">
          <ac:chgData name="Li, Yunyi [E CPE]" userId="7df35fcf-ab21-4780-aba3-023042ccffe1" providerId="ADAL" clId="{923B43EA-F1F7-4DE1-AA7F-087D69303030}" dt="2025-09-16T15:48:36.257" v="25" actId="108"/>
          <ac:spMkLst>
            <pc:docMk/>
            <pc:sldMk cId="801722872" sldId="462"/>
            <ac:spMk id="8" creationId="{DB53D0DE-3B45-8338-2CA2-51F42AFCC779}"/>
          </ac:spMkLst>
        </pc:spChg>
      </pc:sldChg>
      <pc:sldChg chg="modSp add mod">
        <pc:chgData name="Li, Yunyi [E CPE]" userId="7df35fcf-ab21-4780-aba3-023042ccffe1" providerId="ADAL" clId="{923B43EA-F1F7-4DE1-AA7F-087D69303030}" dt="2025-09-16T15:48:51.471" v="29" actId="108"/>
        <pc:sldMkLst>
          <pc:docMk/>
          <pc:sldMk cId="1641064701" sldId="463"/>
        </pc:sldMkLst>
        <pc:spChg chg="mod">
          <ac:chgData name="Li, Yunyi [E CPE]" userId="7df35fcf-ab21-4780-aba3-023042ccffe1" providerId="ADAL" clId="{923B43EA-F1F7-4DE1-AA7F-087D69303030}" dt="2025-09-16T15:48:51.471" v="29" actId="108"/>
          <ac:spMkLst>
            <pc:docMk/>
            <pc:sldMk cId="1641064701" sldId="463"/>
            <ac:spMk id="8" creationId="{BF937E1E-03E1-7F15-B91D-E3BEA3E14349}"/>
          </ac:spMkLst>
        </pc:spChg>
      </pc:sldChg>
      <pc:sldChg chg="modSp add mod">
        <pc:chgData name="Li, Yunyi [E CPE]" userId="7df35fcf-ab21-4780-aba3-023042ccffe1" providerId="ADAL" clId="{923B43EA-F1F7-4DE1-AA7F-087D69303030}" dt="2025-09-16T15:49:14.186" v="34" actId="108"/>
        <pc:sldMkLst>
          <pc:docMk/>
          <pc:sldMk cId="134699681" sldId="464"/>
        </pc:sldMkLst>
        <pc:spChg chg="mod">
          <ac:chgData name="Li, Yunyi [E CPE]" userId="7df35fcf-ab21-4780-aba3-023042ccffe1" providerId="ADAL" clId="{923B43EA-F1F7-4DE1-AA7F-087D69303030}" dt="2025-09-16T15:49:14.186" v="34" actId="108"/>
          <ac:spMkLst>
            <pc:docMk/>
            <pc:sldMk cId="134699681" sldId="464"/>
            <ac:spMk id="8" creationId="{03C79271-EB6D-11AA-55F9-FFF1E80120D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9/16/2025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9/16/2025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E6088-5CD1-96BB-971D-2D737045B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47194-E14D-0B0A-C2C4-DCC61E38D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FDC72-44B0-5ABC-7873-D677FC78AB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BFC180-ED5C-FFCB-CE1C-B4EB4C5B884D}"/>
              </a:ext>
            </a:extLst>
          </p:cNvPr>
          <p:cNvSpPr>
            <a:spLocks noGrp="1"/>
          </p:cNvSpPr>
          <p:nvPr>
            <p:ph type="sldNum" sz="quarter" idx="10"/>
          </p:nvPr>
        </p:nvSpPr>
        <p:spPr/>
        <p:txBody>
          <a:bodyPr/>
          <a:lstStyle/>
          <a:p>
            <a:fld id="{24A6D18E-8B09-B24B-9169-4FC527B8D84F}" type="slidenum">
              <a:rPr lang="en-US" smtClean="0"/>
              <a:pPr/>
              <a:t>2</a:t>
            </a:fld>
            <a:endParaRPr lang="en-US"/>
          </a:p>
        </p:txBody>
      </p:sp>
    </p:spTree>
    <p:extLst>
      <p:ext uri="{BB962C8B-B14F-4D97-AF65-F5344CB8AC3E}">
        <p14:creationId xmlns:p14="http://schemas.microsoft.com/office/powerpoint/2010/main" val="119346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11</a:t>
            </a:fld>
            <a:endParaRPr lang="en-US"/>
          </a:p>
        </p:txBody>
      </p:sp>
    </p:spTree>
    <p:extLst>
      <p:ext uri="{BB962C8B-B14F-4D97-AF65-F5344CB8AC3E}">
        <p14:creationId xmlns:p14="http://schemas.microsoft.com/office/powerpoint/2010/main" val="13756535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101</a:t>
            </a:fld>
            <a:endParaRPr lang="en-US"/>
          </a:p>
        </p:txBody>
      </p:sp>
    </p:spTree>
    <p:extLst>
      <p:ext uri="{BB962C8B-B14F-4D97-AF65-F5344CB8AC3E}">
        <p14:creationId xmlns:p14="http://schemas.microsoft.com/office/powerpoint/2010/main" val="291350518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102</a:t>
            </a:fld>
            <a:endParaRPr lang="en-US"/>
          </a:p>
        </p:txBody>
      </p:sp>
    </p:spTree>
    <p:extLst>
      <p:ext uri="{BB962C8B-B14F-4D97-AF65-F5344CB8AC3E}">
        <p14:creationId xmlns:p14="http://schemas.microsoft.com/office/powerpoint/2010/main" val="132638124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103</a:t>
            </a:fld>
            <a:endParaRPr lang="en-US"/>
          </a:p>
        </p:txBody>
      </p:sp>
    </p:spTree>
    <p:extLst>
      <p:ext uri="{BB962C8B-B14F-4D97-AF65-F5344CB8AC3E}">
        <p14:creationId xmlns:p14="http://schemas.microsoft.com/office/powerpoint/2010/main" val="4936639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104</a:t>
            </a:fld>
            <a:endParaRPr lang="en-US"/>
          </a:p>
        </p:txBody>
      </p:sp>
    </p:spTree>
    <p:extLst>
      <p:ext uri="{BB962C8B-B14F-4D97-AF65-F5344CB8AC3E}">
        <p14:creationId xmlns:p14="http://schemas.microsoft.com/office/powerpoint/2010/main" val="359577595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105</a:t>
            </a:fld>
            <a:endParaRPr lang="en-US"/>
          </a:p>
        </p:txBody>
      </p:sp>
    </p:spTree>
    <p:extLst>
      <p:ext uri="{BB962C8B-B14F-4D97-AF65-F5344CB8AC3E}">
        <p14:creationId xmlns:p14="http://schemas.microsoft.com/office/powerpoint/2010/main" val="279272427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106</a:t>
            </a:fld>
            <a:endParaRPr lang="en-US"/>
          </a:p>
        </p:txBody>
      </p:sp>
    </p:spTree>
    <p:extLst>
      <p:ext uri="{BB962C8B-B14F-4D97-AF65-F5344CB8AC3E}">
        <p14:creationId xmlns:p14="http://schemas.microsoft.com/office/powerpoint/2010/main" val="3195539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107</a:t>
            </a:fld>
            <a:endParaRPr lang="en-US"/>
          </a:p>
        </p:txBody>
      </p:sp>
    </p:spTree>
    <p:extLst>
      <p:ext uri="{BB962C8B-B14F-4D97-AF65-F5344CB8AC3E}">
        <p14:creationId xmlns:p14="http://schemas.microsoft.com/office/powerpoint/2010/main" val="125597320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108</a:t>
            </a:fld>
            <a:endParaRPr lang="en-US"/>
          </a:p>
        </p:txBody>
      </p:sp>
    </p:spTree>
    <p:extLst>
      <p:ext uri="{BB962C8B-B14F-4D97-AF65-F5344CB8AC3E}">
        <p14:creationId xmlns:p14="http://schemas.microsoft.com/office/powerpoint/2010/main" val="47328093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109</a:t>
            </a:fld>
            <a:endParaRPr lang="en-US"/>
          </a:p>
        </p:txBody>
      </p:sp>
    </p:spTree>
    <p:extLst>
      <p:ext uri="{BB962C8B-B14F-4D97-AF65-F5344CB8AC3E}">
        <p14:creationId xmlns:p14="http://schemas.microsoft.com/office/powerpoint/2010/main" val="43834469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110</a:t>
            </a:fld>
            <a:endParaRPr lang="en-US"/>
          </a:p>
        </p:txBody>
      </p:sp>
    </p:spTree>
    <p:extLst>
      <p:ext uri="{BB962C8B-B14F-4D97-AF65-F5344CB8AC3E}">
        <p14:creationId xmlns:p14="http://schemas.microsoft.com/office/powerpoint/2010/main" val="3950916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12</a:t>
            </a:fld>
            <a:endParaRPr lang="en-US"/>
          </a:p>
        </p:txBody>
      </p:sp>
    </p:spTree>
    <p:extLst>
      <p:ext uri="{BB962C8B-B14F-4D97-AF65-F5344CB8AC3E}">
        <p14:creationId xmlns:p14="http://schemas.microsoft.com/office/powerpoint/2010/main" val="210663548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111</a:t>
            </a:fld>
            <a:endParaRPr lang="en-US"/>
          </a:p>
        </p:txBody>
      </p:sp>
    </p:spTree>
    <p:extLst>
      <p:ext uri="{BB962C8B-B14F-4D97-AF65-F5344CB8AC3E}">
        <p14:creationId xmlns:p14="http://schemas.microsoft.com/office/powerpoint/2010/main" val="49287117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112</a:t>
            </a:fld>
            <a:endParaRPr lang="en-US"/>
          </a:p>
        </p:txBody>
      </p:sp>
    </p:spTree>
    <p:extLst>
      <p:ext uri="{BB962C8B-B14F-4D97-AF65-F5344CB8AC3E}">
        <p14:creationId xmlns:p14="http://schemas.microsoft.com/office/powerpoint/2010/main" val="154564612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113</a:t>
            </a:fld>
            <a:endParaRPr lang="en-US"/>
          </a:p>
        </p:txBody>
      </p:sp>
    </p:spTree>
    <p:extLst>
      <p:ext uri="{BB962C8B-B14F-4D97-AF65-F5344CB8AC3E}">
        <p14:creationId xmlns:p14="http://schemas.microsoft.com/office/powerpoint/2010/main" val="139823466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114</a:t>
            </a:fld>
            <a:endParaRPr lang="en-US"/>
          </a:p>
        </p:txBody>
      </p:sp>
    </p:spTree>
    <p:extLst>
      <p:ext uri="{BB962C8B-B14F-4D97-AF65-F5344CB8AC3E}">
        <p14:creationId xmlns:p14="http://schemas.microsoft.com/office/powerpoint/2010/main" val="161244111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115</a:t>
            </a:fld>
            <a:endParaRPr lang="en-US"/>
          </a:p>
        </p:txBody>
      </p:sp>
    </p:spTree>
    <p:extLst>
      <p:ext uri="{BB962C8B-B14F-4D97-AF65-F5344CB8AC3E}">
        <p14:creationId xmlns:p14="http://schemas.microsoft.com/office/powerpoint/2010/main" val="146905671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116</a:t>
            </a:fld>
            <a:endParaRPr lang="en-US"/>
          </a:p>
        </p:txBody>
      </p:sp>
    </p:spTree>
    <p:extLst>
      <p:ext uri="{BB962C8B-B14F-4D97-AF65-F5344CB8AC3E}">
        <p14:creationId xmlns:p14="http://schemas.microsoft.com/office/powerpoint/2010/main" val="58062858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117</a:t>
            </a:fld>
            <a:endParaRPr lang="en-US"/>
          </a:p>
        </p:txBody>
      </p:sp>
    </p:spTree>
    <p:extLst>
      <p:ext uri="{BB962C8B-B14F-4D97-AF65-F5344CB8AC3E}">
        <p14:creationId xmlns:p14="http://schemas.microsoft.com/office/powerpoint/2010/main" val="5239843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118</a:t>
            </a:fld>
            <a:endParaRPr lang="en-US"/>
          </a:p>
        </p:txBody>
      </p:sp>
    </p:spTree>
    <p:extLst>
      <p:ext uri="{BB962C8B-B14F-4D97-AF65-F5344CB8AC3E}">
        <p14:creationId xmlns:p14="http://schemas.microsoft.com/office/powerpoint/2010/main" val="40384214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119</a:t>
            </a:fld>
            <a:endParaRPr lang="en-US"/>
          </a:p>
        </p:txBody>
      </p:sp>
    </p:spTree>
    <p:extLst>
      <p:ext uri="{BB962C8B-B14F-4D97-AF65-F5344CB8AC3E}">
        <p14:creationId xmlns:p14="http://schemas.microsoft.com/office/powerpoint/2010/main" val="201236883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120</a:t>
            </a:fld>
            <a:endParaRPr lang="en-US"/>
          </a:p>
        </p:txBody>
      </p:sp>
    </p:spTree>
    <p:extLst>
      <p:ext uri="{BB962C8B-B14F-4D97-AF65-F5344CB8AC3E}">
        <p14:creationId xmlns:p14="http://schemas.microsoft.com/office/powerpoint/2010/main" val="877303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13</a:t>
            </a:fld>
            <a:endParaRPr lang="en-US"/>
          </a:p>
        </p:txBody>
      </p:sp>
    </p:spTree>
    <p:extLst>
      <p:ext uri="{BB962C8B-B14F-4D97-AF65-F5344CB8AC3E}">
        <p14:creationId xmlns:p14="http://schemas.microsoft.com/office/powerpoint/2010/main" val="115955966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121</a:t>
            </a:fld>
            <a:endParaRPr lang="en-US"/>
          </a:p>
        </p:txBody>
      </p:sp>
    </p:spTree>
    <p:extLst>
      <p:ext uri="{BB962C8B-B14F-4D97-AF65-F5344CB8AC3E}">
        <p14:creationId xmlns:p14="http://schemas.microsoft.com/office/powerpoint/2010/main" val="33312538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B2AC8-8ABA-7EF0-9E51-E41CE0469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0E37D-D0E3-7F27-1B58-1240DF0E1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14B44-6C5F-C726-5230-7FBC7ED829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209790-8C8E-3282-4BFE-04093F4EA0B8}"/>
              </a:ext>
            </a:extLst>
          </p:cNvPr>
          <p:cNvSpPr>
            <a:spLocks noGrp="1"/>
          </p:cNvSpPr>
          <p:nvPr>
            <p:ph type="sldNum" sz="quarter" idx="10"/>
          </p:nvPr>
        </p:nvSpPr>
        <p:spPr/>
        <p:txBody>
          <a:bodyPr/>
          <a:lstStyle/>
          <a:p>
            <a:fld id="{24A6D18E-8B09-B24B-9169-4FC527B8D84F}" type="slidenum">
              <a:rPr lang="en-US" smtClean="0"/>
              <a:pPr/>
              <a:t>122</a:t>
            </a:fld>
            <a:endParaRPr lang="en-US"/>
          </a:p>
        </p:txBody>
      </p:sp>
    </p:spTree>
    <p:extLst>
      <p:ext uri="{BB962C8B-B14F-4D97-AF65-F5344CB8AC3E}">
        <p14:creationId xmlns:p14="http://schemas.microsoft.com/office/powerpoint/2010/main" val="1971029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14</a:t>
            </a:fld>
            <a:endParaRPr lang="en-US"/>
          </a:p>
        </p:txBody>
      </p:sp>
    </p:spTree>
    <p:extLst>
      <p:ext uri="{BB962C8B-B14F-4D97-AF65-F5344CB8AC3E}">
        <p14:creationId xmlns:p14="http://schemas.microsoft.com/office/powerpoint/2010/main" val="56003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15</a:t>
            </a:fld>
            <a:endParaRPr lang="en-US"/>
          </a:p>
        </p:txBody>
      </p:sp>
    </p:spTree>
    <p:extLst>
      <p:ext uri="{BB962C8B-B14F-4D97-AF65-F5344CB8AC3E}">
        <p14:creationId xmlns:p14="http://schemas.microsoft.com/office/powerpoint/2010/main" val="327101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16</a:t>
            </a:fld>
            <a:endParaRPr lang="en-US"/>
          </a:p>
        </p:txBody>
      </p:sp>
    </p:spTree>
    <p:extLst>
      <p:ext uri="{BB962C8B-B14F-4D97-AF65-F5344CB8AC3E}">
        <p14:creationId xmlns:p14="http://schemas.microsoft.com/office/powerpoint/2010/main" val="1361635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17</a:t>
            </a:fld>
            <a:endParaRPr lang="en-US"/>
          </a:p>
        </p:txBody>
      </p:sp>
    </p:spTree>
    <p:extLst>
      <p:ext uri="{BB962C8B-B14F-4D97-AF65-F5344CB8AC3E}">
        <p14:creationId xmlns:p14="http://schemas.microsoft.com/office/powerpoint/2010/main" val="3719992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18</a:t>
            </a:fld>
            <a:endParaRPr lang="en-US"/>
          </a:p>
        </p:txBody>
      </p:sp>
    </p:spTree>
    <p:extLst>
      <p:ext uri="{BB962C8B-B14F-4D97-AF65-F5344CB8AC3E}">
        <p14:creationId xmlns:p14="http://schemas.microsoft.com/office/powerpoint/2010/main" val="302422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19</a:t>
            </a:fld>
            <a:endParaRPr lang="en-US"/>
          </a:p>
        </p:txBody>
      </p:sp>
    </p:spTree>
    <p:extLst>
      <p:ext uri="{BB962C8B-B14F-4D97-AF65-F5344CB8AC3E}">
        <p14:creationId xmlns:p14="http://schemas.microsoft.com/office/powerpoint/2010/main" val="272642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20</a:t>
            </a:fld>
            <a:endParaRPr lang="en-US"/>
          </a:p>
        </p:txBody>
      </p:sp>
    </p:spTree>
    <p:extLst>
      <p:ext uri="{BB962C8B-B14F-4D97-AF65-F5344CB8AC3E}">
        <p14:creationId xmlns:p14="http://schemas.microsoft.com/office/powerpoint/2010/main" val="306665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a:t>
            </a:fld>
            <a:endParaRPr lang="en-US"/>
          </a:p>
        </p:txBody>
      </p:sp>
    </p:spTree>
    <p:extLst>
      <p:ext uri="{BB962C8B-B14F-4D97-AF65-F5344CB8AC3E}">
        <p14:creationId xmlns:p14="http://schemas.microsoft.com/office/powerpoint/2010/main" val="4191793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21</a:t>
            </a:fld>
            <a:endParaRPr lang="en-US"/>
          </a:p>
        </p:txBody>
      </p:sp>
    </p:spTree>
    <p:extLst>
      <p:ext uri="{BB962C8B-B14F-4D97-AF65-F5344CB8AC3E}">
        <p14:creationId xmlns:p14="http://schemas.microsoft.com/office/powerpoint/2010/main" val="3738617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C758A-5143-920D-A3A3-713D73561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8FB942-7101-CC56-9DA2-DA32223465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55B13E-AE22-1A45-2740-8C76359F6B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0C5ADD-A742-0F7E-F59C-F3B95BAD82FA}"/>
              </a:ext>
            </a:extLst>
          </p:cNvPr>
          <p:cNvSpPr>
            <a:spLocks noGrp="1"/>
          </p:cNvSpPr>
          <p:nvPr>
            <p:ph type="sldNum" sz="quarter" idx="10"/>
          </p:nvPr>
        </p:nvSpPr>
        <p:spPr/>
        <p:txBody>
          <a:bodyPr/>
          <a:lstStyle/>
          <a:p>
            <a:fld id="{24A6D18E-8B09-B24B-9169-4FC527B8D84F}" type="slidenum">
              <a:rPr lang="en-US" smtClean="0"/>
              <a:pPr/>
              <a:t>22</a:t>
            </a:fld>
            <a:endParaRPr lang="en-US"/>
          </a:p>
        </p:txBody>
      </p:sp>
    </p:spTree>
    <p:extLst>
      <p:ext uri="{BB962C8B-B14F-4D97-AF65-F5344CB8AC3E}">
        <p14:creationId xmlns:p14="http://schemas.microsoft.com/office/powerpoint/2010/main" val="1440101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4231827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720080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842946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312549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553205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66667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749816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508450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a:t>
            </a:fld>
            <a:endParaRPr lang="en-US"/>
          </a:p>
        </p:txBody>
      </p:sp>
    </p:spTree>
    <p:extLst>
      <p:ext uri="{BB962C8B-B14F-4D97-AF65-F5344CB8AC3E}">
        <p14:creationId xmlns:p14="http://schemas.microsoft.com/office/powerpoint/2010/main" val="1910157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385146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3E69C-B93B-B694-0752-5C659271F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76D31-81A1-D714-D890-F94A70AAB4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FEB6C-2641-7B0B-E84D-E6066942EA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50C7BC-6A6D-E434-2649-76753C8FF9CC}"/>
              </a:ext>
            </a:extLst>
          </p:cNvPr>
          <p:cNvSpPr>
            <a:spLocks noGrp="1"/>
          </p:cNvSpPr>
          <p:nvPr>
            <p:ph type="sldNum" sz="quarter" idx="10"/>
          </p:nvPr>
        </p:nvSpPr>
        <p:spPr/>
        <p:txBody>
          <a:bodyPr/>
          <a:lstStyle/>
          <a:p>
            <a:fld id="{24A6D18E-8B09-B24B-9169-4FC527B8D84F}" type="slidenum">
              <a:rPr lang="en-US" smtClean="0"/>
              <a:pPr/>
              <a:t>32</a:t>
            </a:fld>
            <a:endParaRPr lang="en-US"/>
          </a:p>
        </p:txBody>
      </p:sp>
    </p:spTree>
    <p:extLst>
      <p:ext uri="{BB962C8B-B14F-4D97-AF65-F5344CB8AC3E}">
        <p14:creationId xmlns:p14="http://schemas.microsoft.com/office/powerpoint/2010/main" val="1936186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33</a:t>
            </a:fld>
            <a:endParaRPr lang="en-US"/>
          </a:p>
        </p:txBody>
      </p:sp>
    </p:spTree>
    <p:extLst>
      <p:ext uri="{BB962C8B-B14F-4D97-AF65-F5344CB8AC3E}">
        <p14:creationId xmlns:p14="http://schemas.microsoft.com/office/powerpoint/2010/main" val="4191793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34</a:t>
            </a:fld>
            <a:endParaRPr lang="en-US"/>
          </a:p>
        </p:txBody>
      </p:sp>
    </p:spTree>
    <p:extLst>
      <p:ext uri="{BB962C8B-B14F-4D97-AF65-F5344CB8AC3E}">
        <p14:creationId xmlns:p14="http://schemas.microsoft.com/office/powerpoint/2010/main" val="3083660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35</a:t>
            </a:fld>
            <a:endParaRPr lang="en-US"/>
          </a:p>
        </p:txBody>
      </p:sp>
    </p:spTree>
    <p:extLst>
      <p:ext uri="{BB962C8B-B14F-4D97-AF65-F5344CB8AC3E}">
        <p14:creationId xmlns:p14="http://schemas.microsoft.com/office/powerpoint/2010/main" val="1369587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36</a:t>
            </a:fld>
            <a:endParaRPr lang="en-US"/>
          </a:p>
        </p:txBody>
      </p:sp>
    </p:spTree>
    <p:extLst>
      <p:ext uri="{BB962C8B-B14F-4D97-AF65-F5344CB8AC3E}">
        <p14:creationId xmlns:p14="http://schemas.microsoft.com/office/powerpoint/2010/main" val="2075632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37</a:t>
            </a:fld>
            <a:endParaRPr lang="en-US"/>
          </a:p>
        </p:txBody>
      </p:sp>
    </p:spTree>
    <p:extLst>
      <p:ext uri="{BB962C8B-B14F-4D97-AF65-F5344CB8AC3E}">
        <p14:creationId xmlns:p14="http://schemas.microsoft.com/office/powerpoint/2010/main" val="4137858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38</a:t>
            </a:fld>
            <a:endParaRPr lang="en-US"/>
          </a:p>
        </p:txBody>
      </p:sp>
    </p:spTree>
    <p:extLst>
      <p:ext uri="{BB962C8B-B14F-4D97-AF65-F5344CB8AC3E}">
        <p14:creationId xmlns:p14="http://schemas.microsoft.com/office/powerpoint/2010/main" val="2598053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39</a:t>
            </a:fld>
            <a:endParaRPr lang="en-US"/>
          </a:p>
        </p:txBody>
      </p:sp>
    </p:spTree>
    <p:extLst>
      <p:ext uri="{BB962C8B-B14F-4D97-AF65-F5344CB8AC3E}">
        <p14:creationId xmlns:p14="http://schemas.microsoft.com/office/powerpoint/2010/main" val="4077799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40</a:t>
            </a:fld>
            <a:endParaRPr lang="en-US"/>
          </a:p>
        </p:txBody>
      </p:sp>
    </p:spTree>
    <p:extLst>
      <p:ext uri="{BB962C8B-B14F-4D97-AF65-F5344CB8AC3E}">
        <p14:creationId xmlns:p14="http://schemas.microsoft.com/office/powerpoint/2010/main" val="3264775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a:t>
            </a:fld>
            <a:endParaRPr lang="en-US"/>
          </a:p>
        </p:txBody>
      </p:sp>
    </p:spTree>
    <p:extLst>
      <p:ext uri="{BB962C8B-B14F-4D97-AF65-F5344CB8AC3E}">
        <p14:creationId xmlns:p14="http://schemas.microsoft.com/office/powerpoint/2010/main" val="1678929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41</a:t>
            </a:fld>
            <a:endParaRPr lang="en-US"/>
          </a:p>
        </p:txBody>
      </p:sp>
    </p:spTree>
    <p:extLst>
      <p:ext uri="{BB962C8B-B14F-4D97-AF65-F5344CB8AC3E}">
        <p14:creationId xmlns:p14="http://schemas.microsoft.com/office/powerpoint/2010/main" val="2194355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C5B81-B846-0080-5248-73A04EC08F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865417-FEEE-2E14-ACC3-595E32788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AFDD8A-1F84-8DD9-FEB1-1F7BF417A0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C71CBC-D685-1411-ED12-4C5D0B5AB66B}"/>
              </a:ext>
            </a:extLst>
          </p:cNvPr>
          <p:cNvSpPr>
            <a:spLocks noGrp="1"/>
          </p:cNvSpPr>
          <p:nvPr>
            <p:ph type="sldNum" sz="quarter" idx="10"/>
          </p:nvPr>
        </p:nvSpPr>
        <p:spPr/>
        <p:txBody>
          <a:bodyPr/>
          <a:lstStyle/>
          <a:p>
            <a:fld id="{24A6D18E-8B09-B24B-9169-4FC527B8D84F}" type="slidenum">
              <a:rPr lang="en-US" smtClean="0"/>
              <a:pPr/>
              <a:t>42</a:t>
            </a:fld>
            <a:endParaRPr lang="en-US"/>
          </a:p>
        </p:txBody>
      </p:sp>
    </p:spTree>
    <p:extLst>
      <p:ext uri="{BB962C8B-B14F-4D97-AF65-F5344CB8AC3E}">
        <p14:creationId xmlns:p14="http://schemas.microsoft.com/office/powerpoint/2010/main" val="1344809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43</a:t>
            </a:fld>
            <a:endParaRPr lang="en-US"/>
          </a:p>
        </p:txBody>
      </p:sp>
    </p:spTree>
    <p:extLst>
      <p:ext uri="{BB962C8B-B14F-4D97-AF65-F5344CB8AC3E}">
        <p14:creationId xmlns:p14="http://schemas.microsoft.com/office/powerpoint/2010/main" val="41917936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44</a:t>
            </a:fld>
            <a:endParaRPr lang="en-US"/>
          </a:p>
        </p:txBody>
      </p:sp>
    </p:spTree>
    <p:extLst>
      <p:ext uri="{BB962C8B-B14F-4D97-AF65-F5344CB8AC3E}">
        <p14:creationId xmlns:p14="http://schemas.microsoft.com/office/powerpoint/2010/main" val="3454240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45</a:t>
            </a:fld>
            <a:endParaRPr lang="en-US"/>
          </a:p>
        </p:txBody>
      </p:sp>
    </p:spTree>
    <p:extLst>
      <p:ext uri="{BB962C8B-B14F-4D97-AF65-F5344CB8AC3E}">
        <p14:creationId xmlns:p14="http://schemas.microsoft.com/office/powerpoint/2010/main" val="729971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46</a:t>
            </a:fld>
            <a:endParaRPr lang="en-US"/>
          </a:p>
        </p:txBody>
      </p:sp>
    </p:spTree>
    <p:extLst>
      <p:ext uri="{BB962C8B-B14F-4D97-AF65-F5344CB8AC3E}">
        <p14:creationId xmlns:p14="http://schemas.microsoft.com/office/powerpoint/2010/main" val="10529240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47</a:t>
            </a:fld>
            <a:endParaRPr lang="en-US"/>
          </a:p>
        </p:txBody>
      </p:sp>
    </p:spTree>
    <p:extLst>
      <p:ext uri="{BB962C8B-B14F-4D97-AF65-F5344CB8AC3E}">
        <p14:creationId xmlns:p14="http://schemas.microsoft.com/office/powerpoint/2010/main" val="15971978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48</a:t>
            </a:fld>
            <a:endParaRPr lang="en-US"/>
          </a:p>
        </p:txBody>
      </p:sp>
    </p:spTree>
    <p:extLst>
      <p:ext uri="{BB962C8B-B14F-4D97-AF65-F5344CB8AC3E}">
        <p14:creationId xmlns:p14="http://schemas.microsoft.com/office/powerpoint/2010/main" val="145831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49</a:t>
            </a:fld>
            <a:endParaRPr lang="en-US"/>
          </a:p>
        </p:txBody>
      </p:sp>
    </p:spTree>
    <p:extLst>
      <p:ext uri="{BB962C8B-B14F-4D97-AF65-F5344CB8AC3E}">
        <p14:creationId xmlns:p14="http://schemas.microsoft.com/office/powerpoint/2010/main" val="14349199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50</a:t>
            </a:fld>
            <a:endParaRPr lang="en-US"/>
          </a:p>
        </p:txBody>
      </p:sp>
    </p:spTree>
    <p:extLst>
      <p:ext uri="{BB962C8B-B14F-4D97-AF65-F5344CB8AC3E}">
        <p14:creationId xmlns:p14="http://schemas.microsoft.com/office/powerpoint/2010/main" val="167884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a:t>
            </a:fld>
            <a:endParaRPr lang="en-US"/>
          </a:p>
        </p:txBody>
      </p:sp>
    </p:spTree>
    <p:extLst>
      <p:ext uri="{BB962C8B-B14F-4D97-AF65-F5344CB8AC3E}">
        <p14:creationId xmlns:p14="http://schemas.microsoft.com/office/powerpoint/2010/main" val="1695760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51</a:t>
            </a:fld>
            <a:endParaRPr lang="en-US"/>
          </a:p>
        </p:txBody>
      </p:sp>
    </p:spTree>
    <p:extLst>
      <p:ext uri="{BB962C8B-B14F-4D97-AF65-F5344CB8AC3E}">
        <p14:creationId xmlns:p14="http://schemas.microsoft.com/office/powerpoint/2010/main" val="671835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52</a:t>
            </a:fld>
            <a:endParaRPr lang="en-US"/>
          </a:p>
        </p:txBody>
      </p:sp>
    </p:spTree>
    <p:extLst>
      <p:ext uri="{BB962C8B-B14F-4D97-AF65-F5344CB8AC3E}">
        <p14:creationId xmlns:p14="http://schemas.microsoft.com/office/powerpoint/2010/main" val="6680686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53</a:t>
            </a:fld>
            <a:endParaRPr lang="en-US"/>
          </a:p>
        </p:txBody>
      </p:sp>
    </p:spTree>
    <p:extLst>
      <p:ext uri="{BB962C8B-B14F-4D97-AF65-F5344CB8AC3E}">
        <p14:creationId xmlns:p14="http://schemas.microsoft.com/office/powerpoint/2010/main" val="21669271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54</a:t>
            </a:fld>
            <a:endParaRPr lang="en-US"/>
          </a:p>
        </p:txBody>
      </p:sp>
    </p:spTree>
    <p:extLst>
      <p:ext uri="{BB962C8B-B14F-4D97-AF65-F5344CB8AC3E}">
        <p14:creationId xmlns:p14="http://schemas.microsoft.com/office/powerpoint/2010/main" val="14472232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55</a:t>
            </a:fld>
            <a:endParaRPr lang="en-US"/>
          </a:p>
        </p:txBody>
      </p:sp>
    </p:spTree>
    <p:extLst>
      <p:ext uri="{BB962C8B-B14F-4D97-AF65-F5344CB8AC3E}">
        <p14:creationId xmlns:p14="http://schemas.microsoft.com/office/powerpoint/2010/main" val="42371300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56</a:t>
            </a:fld>
            <a:endParaRPr lang="en-US"/>
          </a:p>
        </p:txBody>
      </p:sp>
    </p:spTree>
    <p:extLst>
      <p:ext uri="{BB962C8B-B14F-4D97-AF65-F5344CB8AC3E}">
        <p14:creationId xmlns:p14="http://schemas.microsoft.com/office/powerpoint/2010/main" val="10871291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57</a:t>
            </a:fld>
            <a:endParaRPr lang="en-US"/>
          </a:p>
        </p:txBody>
      </p:sp>
    </p:spTree>
    <p:extLst>
      <p:ext uri="{BB962C8B-B14F-4D97-AF65-F5344CB8AC3E}">
        <p14:creationId xmlns:p14="http://schemas.microsoft.com/office/powerpoint/2010/main" val="19392442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58</a:t>
            </a:fld>
            <a:endParaRPr lang="en-US"/>
          </a:p>
        </p:txBody>
      </p:sp>
    </p:spTree>
    <p:extLst>
      <p:ext uri="{BB962C8B-B14F-4D97-AF65-F5344CB8AC3E}">
        <p14:creationId xmlns:p14="http://schemas.microsoft.com/office/powerpoint/2010/main" val="12443904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59</a:t>
            </a:fld>
            <a:endParaRPr lang="en-US"/>
          </a:p>
        </p:txBody>
      </p:sp>
    </p:spTree>
    <p:extLst>
      <p:ext uri="{BB962C8B-B14F-4D97-AF65-F5344CB8AC3E}">
        <p14:creationId xmlns:p14="http://schemas.microsoft.com/office/powerpoint/2010/main" val="25728068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60</a:t>
            </a:fld>
            <a:endParaRPr lang="en-US"/>
          </a:p>
        </p:txBody>
      </p:sp>
    </p:spTree>
    <p:extLst>
      <p:ext uri="{BB962C8B-B14F-4D97-AF65-F5344CB8AC3E}">
        <p14:creationId xmlns:p14="http://schemas.microsoft.com/office/powerpoint/2010/main" val="3078818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a:t>
            </a:fld>
            <a:endParaRPr lang="en-US"/>
          </a:p>
        </p:txBody>
      </p:sp>
    </p:spTree>
    <p:extLst>
      <p:ext uri="{BB962C8B-B14F-4D97-AF65-F5344CB8AC3E}">
        <p14:creationId xmlns:p14="http://schemas.microsoft.com/office/powerpoint/2010/main" val="19523817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61</a:t>
            </a:fld>
            <a:endParaRPr lang="en-US"/>
          </a:p>
        </p:txBody>
      </p:sp>
    </p:spTree>
    <p:extLst>
      <p:ext uri="{BB962C8B-B14F-4D97-AF65-F5344CB8AC3E}">
        <p14:creationId xmlns:p14="http://schemas.microsoft.com/office/powerpoint/2010/main" val="9302783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62</a:t>
            </a:fld>
            <a:endParaRPr lang="en-US"/>
          </a:p>
        </p:txBody>
      </p:sp>
    </p:spTree>
    <p:extLst>
      <p:ext uri="{BB962C8B-B14F-4D97-AF65-F5344CB8AC3E}">
        <p14:creationId xmlns:p14="http://schemas.microsoft.com/office/powerpoint/2010/main" val="14198967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8158A-35A3-259B-1DAB-45C1D23979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EA9649-BA8F-FD86-26A3-89465AB1E8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1D1D86-8928-2548-D8F9-19DDE9A3F5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447F16-36C4-D852-B88B-8EB5CB0DC404}"/>
              </a:ext>
            </a:extLst>
          </p:cNvPr>
          <p:cNvSpPr>
            <a:spLocks noGrp="1"/>
          </p:cNvSpPr>
          <p:nvPr>
            <p:ph type="sldNum" sz="quarter" idx="10"/>
          </p:nvPr>
        </p:nvSpPr>
        <p:spPr/>
        <p:txBody>
          <a:bodyPr/>
          <a:lstStyle/>
          <a:p>
            <a:fld id="{24A6D18E-8B09-B24B-9169-4FC527B8D84F}" type="slidenum">
              <a:rPr lang="en-US" smtClean="0"/>
              <a:pPr/>
              <a:t>63</a:t>
            </a:fld>
            <a:endParaRPr lang="en-US"/>
          </a:p>
        </p:txBody>
      </p:sp>
    </p:spTree>
    <p:extLst>
      <p:ext uri="{BB962C8B-B14F-4D97-AF65-F5344CB8AC3E}">
        <p14:creationId xmlns:p14="http://schemas.microsoft.com/office/powerpoint/2010/main" val="15037377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64</a:t>
            </a:fld>
            <a:endParaRPr lang="en-US"/>
          </a:p>
        </p:txBody>
      </p:sp>
    </p:spTree>
    <p:extLst>
      <p:ext uri="{BB962C8B-B14F-4D97-AF65-F5344CB8AC3E}">
        <p14:creationId xmlns:p14="http://schemas.microsoft.com/office/powerpoint/2010/main" val="41917936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65</a:t>
            </a:fld>
            <a:endParaRPr lang="en-US"/>
          </a:p>
        </p:txBody>
      </p:sp>
    </p:spTree>
    <p:extLst>
      <p:ext uri="{BB962C8B-B14F-4D97-AF65-F5344CB8AC3E}">
        <p14:creationId xmlns:p14="http://schemas.microsoft.com/office/powerpoint/2010/main" val="25603090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66</a:t>
            </a:fld>
            <a:endParaRPr lang="en-US"/>
          </a:p>
        </p:txBody>
      </p:sp>
    </p:spTree>
    <p:extLst>
      <p:ext uri="{BB962C8B-B14F-4D97-AF65-F5344CB8AC3E}">
        <p14:creationId xmlns:p14="http://schemas.microsoft.com/office/powerpoint/2010/main" val="23077303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67</a:t>
            </a:fld>
            <a:endParaRPr lang="en-US"/>
          </a:p>
        </p:txBody>
      </p:sp>
    </p:spTree>
    <p:extLst>
      <p:ext uri="{BB962C8B-B14F-4D97-AF65-F5344CB8AC3E}">
        <p14:creationId xmlns:p14="http://schemas.microsoft.com/office/powerpoint/2010/main" val="25293493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68</a:t>
            </a:fld>
            <a:endParaRPr lang="en-US"/>
          </a:p>
        </p:txBody>
      </p:sp>
    </p:spTree>
    <p:extLst>
      <p:ext uri="{BB962C8B-B14F-4D97-AF65-F5344CB8AC3E}">
        <p14:creationId xmlns:p14="http://schemas.microsoft.com/office/powerpoint/2010/main" val="11024162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69</a:t>
            </a:fld>
            <a:endParaRPr lang="en-US"/>
          </a:p>
        </p:txBody>
      </p:sp>
    </p:spTree>
    <p:extLst>
      <p:ext uri="{BB962C8B-B14F-4D97-AF65-F5344CB8AC3E}">
        <p14:creationId xmlns:p14="http://schemas.microsoft.com/office/powerpoint/2010/main" val="14303454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70</a:t>
            </a:fld>
            <a:endParaRPr lang="en-US"/>
          </a:p>
        </p:txBody>
      </p:sp>
    </p:spTree>
    <p:extLst>
      <p:ext uri="{BB962C8B-B14F-4D97-AF65-F5344CB8AC3E}">
        <p14:creationId xmlns:p14="http://schemas.microsoft.com/office/powerpoint/2010/main" val="3792626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a:t>
            </a:fld>
            <a:endParaRPr lang="en-US"/>
          </a:p>
        </p:txBody>
      </p:sp>
    </p:spTree>
    <p:extLst>
      <p:ext uri="{BB962C8B-B14F-4D97-AF65-F5344CB8AC3E}">
        <p14:creationId xmlns:p14="http://schemas.microsoft.com/office/powerpoint/2010/main" val="30801687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71</a:t>
            </a:fld>
            <a:endParaRPr lang="en-US"/>
          </a:p>
        </p:txBody>
      </p:sp>
    </p:spTree>
    <p:extLst>
      <p:ext uri="{BB962C8B-B14F-4D97-AF65-F5344CB8AC3E}">
        <p14:creationId xmlns:p14="http://schemas.microsoft.com/office/powerpoint/2010/main" val="18288910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72</a:t>
            </a:fld>
            <a:endParaRPr lang="en-US"/>
          </a:p>
        </p:txBody>
      </p:sp>
    </p:spTree>
    <p:extLst>
      <p:ext uri="{BB962C8B-B14F-4D97-AF65-F5344CB8AC3E}">
        <p14:creationId xmlns:p14="http://schemas.microsoft.com/office/powerpoint/2010/main" val="9796829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73</a:t>
            </a:fld>
            <a:endParaRPr lang="en-US"/>
          </a:p>
        </p:txBody>
      </p:sp>
    </p:spTree>
    <p:extLst>
      <p:ext uri="{BB962C8B-B14F-4D97-AF65-F5344CB8AC3E}">
        <p14:creationId xmlns:p14="http://schemas.microsoft.com/office/powerpoint/2010/main" val="17543744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74</a:t>
            </a:fld>
            <a:endParaRPr lang="en-US"/>
          </a:p>
        </p:txBody>
      </p:sp>
    </p:spTree>
    <p:extLst>
      <p:ext uri="{BB962C8B-B14F-4D97-AF65-F5344CB8AC3E}">
        <p14:creationId xmlns:p14="http://schemas.microsoft.com/office/powerpoint/2010/main" val="30747386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75</a:t>
            </a:fld>
            <a:endParaRPr lang="en-US"/>
          </a:p>
        </p:txBody>
      </p:sp>
    </p:spTree>
    <p:extLst>
      <p:ext uri="{BB962C8B-B14F-4D97-AF65-F5344CB8AC3E}">
        <p14:creationId xmlns:p14="http://schemas.microsoft.com/office/powerpoint/2010/main" val="4904930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76</a:t>
            </a:fld>
            <a:endParaRPr lang="en-US"/>
          </a:p>
        </p:txBody>
      </p:sp>
    </p:spTree>
    <p:extLst>
      <p:ext uri="{BB962C8B-B14F-4D97-AF65-F5344CB8AC3E}">
        <p14:creationId xmlns:p14="http://schemas.microsoft.com/office/powerpoint/2010/main" val="5498779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77</a:t>
            </a:fld>
            <a:endParaRPr lang="en-US"/>
          </a:p>
        </p:txBody>
      </p:sp>
    </p:spTree>
    <p:extLst>
      <p:ext uri="{BB962C8B-B14F-4D97-AF65-F5344CB8AC3E}">
        <p14:creationId xmlns:p14="http://schemas.microsoft.com/office/powerpoint/2010/main" val="34915087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78</a:t>
            </a:fld>
            <a:endParaRPr lang="en-US"/>
          </a:p>
        </p:txBody>
      </p:sp>
    </p:spTree>
    <p:extLst>
      <p:ext uri="{BB962C8B-B14F-4D97-AF65-F5344CB8AC3E}">
        <p14:creationId xmlns:p14="http://schemas.microsoft.com/office/powerpoint/2010/main" val="16692219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79</a:t>
            </a:fld>
            <a:endParaRPr lang="en-US"/>
          </a:p>
        </p:txBody>
      </p:sp>
    </p:spTree>
    <p:extLst>
      <p:ext uri="{BB962C8B-B14F-4D97-AF65-F5344CB8AC3E}">
        <p14:creationId xmlns:p14="http://schemas.microsoft.com/office/powerpoint/2010/main" val="31535988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80</a:t>
            </a:fld>
            <a:endParaRPr lang="en-US"/>
          </a:p>
        </p:txBody>
      </p:sp>
    </p:spTree>
    <p:extLst>
      <p:ext uri="{BB962C8B-B14F-4D97-AF65-F5344CB8AC3E}">
        <p14:creationId xmlns:p14="http://schemas.microsoft.com/office/powerpoint/2010/main" val="117580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9</a:t>
            </a:fld>
            <a:endParaRPr lang="en-US"/>
          </a:p>
        </p:txBody>
      </p:sp>
    </p:spTree>
    <p:extLst>
      <p:ext uri="{BB962C8B-B14F-4D97-AF65-F5344CB8AC3E}">
        <p14:creationId xmlns:p14="http://schemas.microsoft.com/office/powerpoint/2010/main" val="24387220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81</a:t>
            </a:fld>
            <a:endParaRPr lang="en-US"/>
          </a:p>
        </p:txBody>
      </p:sp>
    </p:spTree>
    <p:extLst>
      <p:ext uri="{BB962C8B-B14F-4D97-AF65-F5344CB8AC3E}">
        <p14:creationId xmlns:p14="http://schemas.microsoft.com/office/powerpoint/2010/main" val="18354738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82</a:t>
            </a:fld>
            <a:endParaRPr lang="en-US"/>
          </a:p>
        </p:txBody>
      </p:sp>
    </p:spTree>
    <p:extLst>
      <p:ext uri="{BB962C8B-B14F-4D97-AF65-F5344CB8AC3E}">
        <p14:creationId xmlns:p14="http://schemas.microsoft.com/office/powerpoint/2010/main" val="1612179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57C19-D31C-8C50-14C2-A4C9808686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3F0D10-0D6D-CF28-98A6-92110FB7B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09699-8303-EF3E-B3DF-7206A83563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48D0D4-2C27-0DE4-282B-96E27C98E4BB}"/>
              </a:ext>
            </a:extLst>
          </p:cNvPr>
          <p:cNvSpPr>
            <a:spLocks noGrp="1"/>
          </p:cNvSpPr>
          <p:nvPr>
            <p:ph type="sldNum" sz="quarter" idx="10"/>
          </p:nvPr>
        </p:nvSpPr>
        <p:spPr/>
        <p:txBody>
          <a:bodyPr/>
          <a:lstStyle/>
          <a:p>
            <a:fld id="{24A6D18E-8B09-B24B-9169-4FC527B8D84F}" type="slidenum">
              <a:rPr lang="en-US" smtClean="0"/>
              <a:pPr/>
              <a:t>83</a:t>
            </a:fld>
            <a:endParaRPr lang="en-US"/>
          </a:p>
        </p:txBody>
      </p:sp>
    </p:spTree>
    <p:extLst>
      <p:ext uri="{BB962C8B-B14F-4D97-AF65-F5344CB8AC3E}">
        <p14:creationId xmlns:p14="http://schemas.microsoft.com/office/powerpoint/2010/main" val="9817235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84</a:t>
            </a:fld>
            <a:endParaRPr lang="en-US"/>
          </a:p>
        </p:txBody>
      </p:sp>
    </p:spTree>
    <p:extLst>
      <p:ext uri="{BB962C8B-B14F-4D97-AF65-F5344CB8AC3E}">
        <p14:creationId xmlns:p14="http://schemas.microsoft.com/office/powerpoint/2010/main" val="41917936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85</a:t>
            </a:fld>
            <a:endParaRPr lang="en-US"/>
          </a:p>
        </p:txBody>
      </p:sp>
    </p:spTree>
    <p:extLst>
      <p:ext uri="{BB962C8B-B14F-4D97-AF65-F5344CB8AC3E}">
        <p14:creationId xmlns:p14="http://schemas.microsoft.com/office/powerpoint/2010/main" val="226497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86</a:t>
            </a:fld>
            <a:endParaRPr lang="en-US"/>
          </a:p>
        </p:txBody>
      </p:sp>
    </p:spTree>
    <p:extLst>
      <p:ext uri="{BB962C8B-B14F-4D97-AF65-F5344CB8AC3E}">
        <p14:creationId xmlns:p14="http://schemas.microsoft.com/office/powerpoint/2010/main" val="41474506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87</a:t>
            </a:fld>
            <a:endParaRPr lang="en-US"/>
          </a:p>
        </p:txBody>
      </p:sp>
    </p:spTree>
    <p:extLst>
      <p:ext uri="{BB962C8B-B14F-4D97-AF65-F5344CB8AC3E}">
        <p14:creationId xmlns:p14="http://schemas.microsoft.com/office/powerpoint/2010/main" val="5227932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88</a:t>
            </a:fld>
            <a:endParaRPr lang="en-US"/>
          </a:p>
        </p:txBody>
      </p:sp>
    </p:spTree>
    <p:extLst>
      <p:ext uri="{BB962C8B-B14F-4D97-AF65-F5344CB8AC3E}">
        <p14:creationId xmlns:p14="http://schemas.microsoft.com/office/powerpoint/2010/main" val="170813998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89</a:t>
            </a:fld>
            <a:endParaRPr lang="en-US"/>
          </a:p>
        </p:txBody>
      </p:sp>
    </p:spTree>
    <p:extLst>
      <p:ext uri="{BB962C8B-B14F-4D97-AF65-F5344CB8AC3E}">
        <p14:creationId xmlns:p14="http://schemas.microsoft.com/office/powerpoint/2010/main" val="34876739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90</a:t>
            </a:fld>
            <a:endParaRPr lang="en-US"/>
          </a:p>
        </p:txBody>
      </p:sp>
    </p:spTree>
    <p:extLst>
      <p:ext uri="{BB962C8B-B14F-4D97-AF65-F5344CB8AC3E}">
        <p14:creationId xmlns:p14="http://schemas.microsoft.com/office/powerpoint/2010/main" val="628696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10</a:t>
            </a:fld>
            <a:endParaRPr lang="en-US"/>
          </a:p>
        </p:txBody>
      </p:sp>
    </p:spTree>
    <p:extLst>
      <p:ext uri="{BB962C8B-B14F-4D97-AF65-F5344CB8AC3E}">
        <p14:creationId xmlns:p14="http://schemas.microsoft.com/office/powerpoint/2010/main" val="213195723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91</a:t>
            </a:fld>
            <a:endParaRPr lang="en-US"/>
          </a:p>
        </p:txBody>
      </p:sp>
    </p:spTree>
    <p:extLst>
      <p:ext uri="{BB962C8B-B14F-4D97-AF65-F5344CB8AC3E}">
        <p14:creationId xmlns:p14="http://schemas.microsoft.com/office/powerpoint/2010/main" val="3959153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92</a:t>
            </a:fld>
            <a:endParaRPr lang="en-US"/>
          </a:p>
        </p:txBody>
      </p:sp>
    </p:spTree>
    <p:extLst>
      <p:ext uri="{BB962C8B-B14F-4D97-AF65-F5344CB8AC3E}">
        <p14:creationId xmlns:p14="http://schemas.microsoft.com/office/powerpoint/2010/main" val="13388670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93</a:t>
            </a:fld>
            <a:endParaRPr lang="en-US"/>
          </a:p>
        </p:txBody>
      </p:sp>
    </p:spTree>
    <p:extLst>
      <p:ext uri="{BB962C8B-B14F-4D97-AF65-F5344CB8AC3E}">
        <p14:creationId xmlns:p14="http://schemas.microsoft.com/office/powerpoint/2010/main" val="28470167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94</a:t>
            </a:fld>
            <a:endParaRPr lang="en-US"/>
          </a:p>
        </p:txBody>
      </p:sp>
    </p:spTree>
    <p:extLst>
      <p:ext uri="{BB962C8B-B14F-4D97-AF65-F5344CB8AC3E}">
        <p14:creationId xmlns:p14="http://schemas.microsoft.com/office/powerpoint/2010/main" val="14684122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95</a:t>
            </a:fld>
            <a:endParaRPr lang="en-US"/>
          </a:p>
        </p:txBody>
      </p:sp>
    </p:spTree>
    <p:extLst>
      <p:ext uri="{BB962C8B-B14F-4D97-AF65-F5344CB8AC3E}">
        <p14:creationId xmlns:p14="http://schemas.microsoft.com/office/powerpoint/2010/main" val="104722980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96</a:t>
            </a:fld>
            <a:endParaRPr lang="en-US"/>
          </a:p>
        </p:txBody>
      </p:sp>
    </p:spTree>
    <p:extLst>
      <p:ext uri="{BB962C8B-B14F-4D97-AF65-F5344CB8AC3E}">
        <p14:creationId xmlns:p14="http://schemas.microsoft.com/office/powerpoint/2010/main" val="153588326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97</a:t>
            </a:fld>
            <a:endParaRPr lang="en-US"/>
          </a:p>
        </p:txBody>
      </p:sp>
    </p:spTree>
    <p:extLst>
      <p:ext uri="{BB962C8B-B14F-4D97-AF65-F5344CB8AC3E}">
        <p14:creationId xmlns:p14="http://schemas.microsoft.com/office/powerpoint/2010/main" val="406176858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3E688-173F-854E-4650-BF21CC25D5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AF47D-A88F-C09B-7FC5-870E19A661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FB981-8C4E-3F43-504E-74279F165C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0FFCE7-5DAD-CCDE-CC59-DDDE6339D321}"/>
              </a:ext>
            </a:extLst>
          </p:cNvPr>
          <p:cNvSpPr>
            <a:spLocks noGrp="1"/>
          </p:cNvSpPr>
          <p:nvPr>
            <p:ph type="sldNum" sz="quarter" idx="10"/>
          </p:nvPr>
        </p:nvSpPr>
        <p:spPr/>
        <p:txBody>
          <a:bodyPr/>
          <a:lstStyle/>
          <a:p>
            <a:fld id="{24A6D18E-8B09-B24B-9169-4FC527B8D84F}" type="slidenum">
              <a:rPr lang="en-US" smtClean="0"/>
              <a:pPr/>
              <a:t>98</a:t>
            </a:fld>
            <a:endParaRPr lang="en-US"/>
          </a:p>
        </p:txBody>
      </p:sp>
    </p:spTree>
    <p:extLst>
      <p:ext uri="{BB962C8B-B14F-4D97-AF65-F5344CB8AC3E}">
        <p14:creationId xmlns:p14="http://schemas.microsoft.com/office/powerpoint/2010/main" val="33017853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99</a:t>
            </a:fld>
            <a:endParaRPr lang="en-US"/>
          </a:p>
        </p:txBody>
      </p:sp>
    </p:spTree>
    <p:extLst>
      <p:ext uri="{BB962C8B-B14F-4D97-AF65-F5344CB8AC3E}">
        <p14:creationId xmlns:p14="http://schemas.microsoft.com/office/powerpoint/2010/main" val="41917936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100</a:t>
            </a:fld>
            <a:endParaRPr lang="en-US"/>
          </a:p>
        </p:txBody>
      </p:sp>
    </p:spTree>
    <p:extLst>
      <p:ext uri="{BB962C8B-B14F-4D97-AF65-F5344CB8AC3E}">
        <p14:creationId xmlns:p14="http://schemas.microsoft.com/office/powerpoint/2010/main" val="3569575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10.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3.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10.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24.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80.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5" Type="http://schemas.openxmlformats.org/officeDocument/2006/relationships/image" Target="../media/image69.png"/><Relationship Id="rId2" Type="http://schemas.openxmlformats.org/officeDocument/2006/relationships/notesSlide" Target="../notesSlides/notesSlide28.xml"/><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24" Type="http://schemas.openxmlformats.org/officeDocument/2006/relationships/image" Target="../media/image68.png"/><Relationship Id="rId5" Type="http://schemas.openxmlformats.org/officeDocument/2006/relationships/image" Target="../media/image490.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22.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9956" y="2740707"/>
            <a:ext cx="7304087" cy="1066800"/>
          </a:xfrm>
        </p:spPr>
        <p:txBody>
          <a:bodyPr/>
          <a:lstStyle/>
          <a:p>
            <a:pPr algn="ctr"/>
            <a:r>
              <a:rPr lang="en-US" altLang="zh-CN" dirty="0" err="1"/>
              <a:t>OpenDSS</a:t>
            </a:r>
            <a:r>
              <a:rPr lang="en-US" altLang="zh-CN" dirty="0"/>
              <a:t> – Define A Circuit</a:t>
            </a:r>
            <a:endParaRPr lang="en-US" dirty="0"/>
          </a:p>
        </p:txBody>
      </p:sp>
      <p:sp>
        <p:nvSpPr>
          <p:cNvPr id="3" name="Subtitle 2"/>
          <p:cNvSpPr>
            <a:spLocks noGrp="1"/>
          </p:cNvSpPr>
          <p:nvPr>
            <p:ph type="subTitle" idx="1"/>
          </p:nvPr>
        </p:nvSpPr>
        <p:spPr>
          <a:xfrm>
            <a:off x="1447800" y="4724400"/>
            <a:ext cx="6248400" cy="1371600"/>
          </a:xfrm>
        </p:spPr>
        <p:txBody>
          <a:bodyPr/>
          <a:lstStyle/>
          <a:p>
            <a:pPr algn="ctr">
              <a:buNone/>
            </a:pP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Dr. </a:t>
            </a:r>
            <a:r>
              <a:rPr lang="en-US"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Zhaoyu</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Wang</a:t>
            </a:r>
            <a:b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1113 Coover Hall, Ames, IA</a:t>
            </a:r>
            <a:b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wzy@iastate.edu</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87335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General Object Property Description</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LineGeometry</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87482"/>
            <a:ext cx="8009238" cy="4678204"/>
          </a:xfrm>
          <a:prstGeom prst="rect">
            <a:avLst/>
          </a:prstGeom>
          <a:noFill/>
        </p:spPr>
        <p:txBody>
          <a:bodyPr wrap="square" rtlCol="0">
            <a:spAutoFit/>
          </a:bodyPr>
          <a:lstStyle/>
          <a:p>
            <a:pPr lvl="0" algn="just"/>
            <a:r>
              <a:rPr lang="en-US" sz="1800" dirty="0">
                <a:latin typeface="Times New Roman" panose="02020603050405020304" pitchFamily="18" charset="0"/>
                <a:cs typeface="Times New Roman" panose="02020603050405020304" pitchFamily="18" charset="0"/>
              </a:rPr>
              <a:t>This class of data is used to define the positions of the conductors.</a:t>
            </a:r>
          </a:p>
          <a:p>
            <a:pPr marL="914400" lvl="0" algn="just"/>
            <a:r>
              <a:rPr lang="en-US" sz="1400" b="1" dirty="0">
                <a:latin typeface="Courier New" panose="02070309020205020404" pitchFamily="49" charset="0"/>
                <a:cs typeface="Courier New" panose="02070309020205020404" pitchFamily="49" charset="0"/>
              </a:rPr>
              <a:t>Nconds</a:t>
            </a:r>
            <a:r>
              <a:rPr lang="en-US" sz="1400" dirty="0">
                <a:latin typeface="Courier New" panose="02070309020205020404" pitchFamily="49" charset="0"/>
                <a:cs typeface="Courier New" panose="02070309020205020404" pitchFamily="49" charset="0"/>
              </a:rPr>
              <a:t> = Number of conductors in this geometry. Default is 3. Triggers memory allocations. Define first!</a:t>
            </a:r>
          </a:p>
          <a:p>
            <a:pPr marL="914400" lvl="0" algn="just"/>
            <a:r>
              <a:rPr lang="en-US" sz="1400" b="1" dirty="0">
                <a:latin typeface="Courier New" panose="02070309020205020404" pitchFamily="49" charset="0"/>
                <a:cs typeface="Courier New" panose="02070309020205020404" pitchFamily="49" charset="0"/>
              </a:rPr>
              <a:t>Nphases</a:t>
            </a:r>
            <a:r>
              <a:rPr lang="en-US" sz="1400" dirty="0">
                <a:latin typeface="Courier New" panose="02070309020205020404" pitchFamily="49" charset="0"/>
                <a:cs typeface="Courier New" panose="02070309020205020404" pitchFamily="49" charset="0"/>
              </a:rPr>
              <a:t> = Number of phases. Default =3; All other conductors are considered neutrals and might be reduced out.</a:t>
            </a:r>
          </a:p>
          <a:p>
            <a:pPr marL="914400" lvl="0" algn="just"/>
            <a:r>
              <a:rPr lang="en-US" sz="1400" b="1" dirty="0">
                <a:latin typeface="Courier New" panose="02070309020205020404" pitchFamily="49" charset="0"/>
                <a:cs typeface="Courier New" panose="02070309020205020404" pitchFamily="49" charset="0"/>
              </a:rPr>
              <a:t>Cond</a:t>
            </a:r>
            <a:r>
              <a:rPr lang="en-US" sz="1400" dirty="0">
                <a:latin typeface="Courier New" panose="02070309020205020404" pitchFamily="49" charset="0"/>
                <a:cs typeface="Courier New" panose="02070309020205020404" pitchFamily="49" charset="0"/>
              </a:rPr>
              <a:t> = Set this to number of the conductor you wish to define. Default is 1.</a:t>
            </a:r>
          </a:p>
          <a:p>
            <a:pPr marL="914400" lvl="0" algn="just"/>
            <a:r>
              <a:rPr lang="en-US" sz="1400" b="1" dirty="0">
                <a:latin typeface="Courier New" panose="02070309020205020404" pitchFamily="49" charset="0"/>
                <a:cs typeface="Courier New" panose="02070309020205020404" pitchFamily="49" charset="0"/>
              </a:rPr>
              <a:t>Wire</a:t>
            </a:r>
            <a:r>
              <a:rPr lang="en-US" sz="1400" dirty="0">
                <a:latin typeface="Courier New" panose="02070309020205020404" pitchFamily="49" charset="0"/>
                <a:cs typeface="Courier New" panose="02070309020205020404" pitchFamily="49" charset="0"/>
              </a:rPr>
              <a:t> = Code from </a:t>
            </a:r>
            <a:r>
              <a:rPr lang="en-US" sz="1400" dirty="0" err="1">
                <a:latin typeface="Courier New" panose="02070309020205020404" pitchFamily="49" charset="0"/>
                <a:cs typeface="Courier New" panose="02070309020205020404" pitchFamily="49" charset="0"/>
              </a:rPr>
              <a:t>WireData</a:t>
            </a:r>
            <a:r>
              <a:rPr lang="en-US" sz="1400" dirty="0">
                <a:latin typeface="Courier New" panose="02070309020205020404" pitchFamily="49" charset="0"/>
                <a:cs typeface="Courier New" panose="02070309020205020404" pitchFamily="49" charset="0"/>
              </a:rPr>
              <a:t>. MUST BE PREVIOUSLY DEFINED. no default.</a:t>
            </a:r>
          </a:p>
          <a:p>
            <a:pPr marL="914400" lvl="0" algn="just"/>
            <a:r>
              <a:rPr lang="en-US" sz="1400" b="1" dirty="0">
                <a:latin typeface="Courier New" panose="02070309020205020404" pitchFamily="49" charset="0"/>
                <a:cs typeface="Courier New" panose="02070309020205020404" pitchFamily="49" charset="0"/>
              </a:rPr>
              <a:t>X</a:t>
            </a:r>
            <a:r>
              <a:rPr lang="en-US" sz="1400" dirty="0">
                <a:latin typeface="Courier New" panose="02070309020205020404" pitchFamily="49" charset="0"/>
                <a:cs typeface="Courier New" panose="02070309020205020404" pitchFamily="49" charset="0"/>
              </a:rPr>
              <a:t> = x coordinate.</a:t>
            </a:r>
          </a:p>
          <a:p>
            <a:pPr marL="914400" lvl="0" algn="just"/>
            <a:r>
              <a:rPr lang="en-US" sz="1400" b="1" dirty="0">
                <a:latin typeface="Courier New" panose="02070309020205020404" pitchFamily="49" charset="0"/>
                <a:cs typeface="Courier New" panose="02070309020205020404" pitchFamily="49" charset="0"/>
              </a:rPr>
              <a:t>H</a:t>
            </a:r>
            <a:r>
              <a:rPr lang="en-US" sz="1400" dirty="0">
                <a:latin typeface="Courier New" panose="02070309020205020404" pitchFamily="49" charset="0"/>
                <a:cs typeface="Courier New" panose="02070309020205020404" pitchFamily="49" charset="0"/>
              </a:rPr>
              <a:t> = Height of conductor.</a:t>
            </a:r>
          </a:p>
          <a:p>
            <a:pPr marL="914400" lvl="0" algn="just"/>
            <a:r>
              <a:rPr lang="en-US" sz="1400" b="1" dirty="0">
                <a:latin typeface="Courier New" panose="02070309020205020404" pitchFamily="49" charset="0"/>
                <a:cs typeface="Courier New" panose="02070309020205020404" pitchFamily="49" charset="0"/>
              </a:rPr>
              <a:t>Units</a:t>
            </a:r>
            <a:r>
              <a:rPr lang="en-US" sz="1400" dirty="0">
                <a:latin typeface="Courier New" panose="02070309020205020404" pitchFamily="49" charset="0"/>
                <a:cs typeface="Courier New" panose="02070309020205020404" pitchFamily="49" charset="0"/>
              </a:rPr>
              <a:t> = Units for x and h: {</a:t>
            </a:r>
            <a:r>
              <a:rPr lang="en-US" sz="1400" dirty="0" err="1">
                <a:latin typeface="Courier New" panose="02070309020205020404" pitchFamily="49" charset="0"/>
                <a:cs typeface="Courier New" panose="02070309020205020404" pitchFamily="49" charset="0"/>
              </a:rPr>
              <a:t>mi|kft|km|m|Ft|in|cm</a:t>
            </a:r>
            <a:r>
              <a:rPr lang="en-US" sz="1400" dirty="0">
                <a:latin typeface="Courier New" panose="02070309020205020404" pitchFamily="49" charset="0"/>
                <a:cs typeface="Courier New" panose="02070309020205020404" pitchFamily="49" charset="0"/>
              </a:rPr>
              <a:t> } Initial default is "</a:t>
            </a:r>
            <a:r>
              <a:rPr lang="en-US" sz="1400" dirty="0" err="1">
                <a:latin typeface="Courier New" panose="02070309020205020404" pitchFamily="49" charset="0"/>
                <a:cs typeface="Courier New" panose="02070309020205020404" pitchFamily="49" charset="0"/>
              </a:rPr>
              <a:t>ft</a:t>
            </a:r>
            <a:r>
              <a:rPr lang="en-US" sz="1400" dirty="0">
                <a:latin typeface="Courier New" panose="02070309020205020404" pitchFamily="49" charset="0"/>
                <a:cs typeface="Courier New" panose="02070309020205020404" pitchFamily="49" charset="0"/>
              </a:rPr>
              <a:t>", but defaults to last unit defined.</a:t>
            </a:r>
          </a:p>
          <a:p>
            <a:pPr marL="914400" lvl="0" algn="just"/>
            <a:r>
              <a:rPr lang="en-US" sz="1400" b="1" dirty="0" err="1">
                <a:latin typeface="Courier New" panose="02070309020205020404" pitchFamily="49" charset="0"/>
                <a:cs typeface="Courier New" panose="02070309020205020404" pitchFamily="49" charset="0"/>
              </a:rPr>
              <a:t>Normamps</a:t>
            </a:r>
            <a:r>
              <a:rPr lang="en-US" sz="1400" dirty="0">
                <a:latin typeface="Courier New" panose="02070309020205020404" pitchFamily="49" charset="0"/>
                <a:cs typeface="Courier New" panose="02070309020205020404" pitchFamily="49" charset="0"/>
              </a:rPr>
              <a:t> = Normal ampacity, amperes for the line. Defaults to first conductor if not specified.</a:t>
            </a:r>
          </a:p>
          <a:p>
            <a:pPr marL="914400" lvl="0" algn="just"/>
            <a:r>
              <a:rPr lang="en-US" sz="1400" b="1" dirty="0" err="1">
                <a:latin typeface="Courier New" panose="02070309020205020404" pitchFamily="49" charset="0"/>
                <a:cs typeface="Courier New" panose="02070309020205020404" pitchFamily="49" charset="0"/>
              </a:rPr>
              <a:t>Emergamps</a:t>
            </a:r>
            <a:r>
              <a:rPr lang="en-US" sz="1400" dirty="0">
                <a:latin typeface="Courier New" panose="02070309020205020404" pitchFamily="49" charset="0"/>
                <a:cs typeface="Courier New" panose="02070309020205020404" pitchFamily="49" charset="0"/>
              </a:rPr>
              <a:t> = Emergency ampacity, amperes. Defaults to first conductor if not specified.</a:t>
            </a:r>
          </a:p>
          <a:p>
            <a:pPr marL="914400" lvl="0" algn="just"/>
            <a:r>
              <a:rPr lang="en-US" sz="1400" b="1" dirty="0">
                <a:latin typeface="Courier New" panose="02070309020205020404" pitchFamily="49" charset="0"/>
                <a:cs typeface="Courier New" panose="02070309020205020404" pitchFamily="49" charset="0"/>
              </a:rPr>
              <a:t>Reduce</a:t>
            </a:r>
            <a:r>
              <a:rPr lang="en-US" sz="1400" dirty="0">
                <a:latin typeface="Courier New" panose="02070309020205020404" pitchFamily="49" charset="0"/>
                <a:cs typeface="Courier New" panose="02070309020205020404" pitchFamily="49" charset="0"/>
              </a:rPr>
              <a:t> = { Yes | No} Default = no. Reduce to Nphases (</a:t>
            </a:r>
            <a:r>
              <a:rPr lang="en-US" sz="1400" dirty="0" err="1">
                <a:latin typeface="Courier New" panose="02070309020205020404" pitchFamily="49" charset="0"/>
                <a:cs typeface="Courier New" panose="02070309020205020404" pitchFamily="49" charset="0"/>
              </a:rPr>
              <a:t>Kron</a:t>
            </a:r>
            <a:r>
              <a:rPr lang="en-US" sz="1400" dirty="0">
                <a:latin typeface="Courier New" panose="02070309020205020404" pitchFamily="49" charset="0"/>
                <a:cs typeface="Courier New" panose="02070309020205020404" pitchFamily="49" charset="0"/>
              </a:rPr>
              <a:t> Reduction). Reduce out neutrals.</a:t>
            </a:r>
          </a:p>
          <a:p>
            <a:pPr marL="914400" lvl="0" algn="just"/>
            <a:r>
              <a:rPr lang="en-US" sz="1400" b="1" dirty="0">
                <a:latin typeface="Courier New" panose="02070309020205020404" pitchFamily="49" charset="0"/>
                <a:cs typeface="Courier New" panose="02070309020205020404" pitchFamily="49" charset="0"/>
              </a:rPr>
              <a:t>Like</a:t>
            </a:r>
            <a:r>
              <a:rPr lang="en-US" sz="1400" dirty="0">
                <a:latin typeface="Courier New" panose="02070309020205020404" pitchFamily="49" charset="0"/>
                <a:cs typeface="Courier New" panose="02070309020205020404" pitchFamily="49" charset="0"/>
              </a:rPr>
              <a:t> = Make like another object, e.g.:</a:t>
            </a:r>
          </a:p>
          <a:p>
            <a:pPr marL="914400" lvl="0" algn="just"/>
            <a:r>
              <a:rPr lang="en-US" sz="1400" b="1" dirty="0">
                <a:latin typeface="Courier New" panose="02070309020205020404" pitchFamily="49" charset="0"/>
                <a:cs typeface="Courier New" panose="02070309020205020404" pitchFamily="49" charset="0"/>
              </a:rPr>
              <a:t>New Capacitor.C2 like=c1 ...</a:t>
            </a:r>
          </a:p>
        </p:txBody>
      </p:sp>
    </p:spTree>
    <p:extLst>
      <p:ext uri="{BB962C8B-B14F-4D97-AF65-F5344CB8AC3E}">
        <p14:creationId xmlns:p14="http://schemas.microsoft.com/office/powerpoint/2010/main" val="19636001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Registers</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100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893647"/>
          </a:xfrm>
          <a:prstGeom prst="rect">
            <a:avLst/>
          </a:prstGeom>
          <a:noFill/>
        </p:spPr>
        <p:txBody>
          <a:bodyPr wrap="square" rtlCol="0">
            <a:spAutoFit/>
          </a:bodyPr>
          <a:lstStyle/>
          <a:p>
            <a:pPr lvl="0" algn="just"/>
            <a:r>
              <a:rPr lang="en-US" sz="1800" dirty="0"/>
              <a:t>There are two types of registers:</a:t>
            </a:r>
          </a:p>
          <a:p>
            <a:pPr marL="914400" lvl="0" algn="just"/>
            <a:r>
              <a:rPr lang="en-US" sz="1800" dirty="0"/>
              <a:t>1. Energy Accumulators (for energy values)</a:t>
            </a:r>
          </a:p>
          <a:p>
            <a:pPr marL="914400" lvl="0" algn="just"/>
            <a:r>
              <a:rPr lang="en-US" sz="1800" dirty="0"/>
              <a:t>2. Maximum power values ("drag hand" registers).</a:t>
            </a:r>
          </a:p>
          <a:p>
            <a:pPr lvl="0" algn="just"/>
            <a:r>
              <a:rPr lang="en-US" sz="1800" dirty="0"/>
              <a:t>The energy registers may use trapezoidal integration (system option), which allows for somewhat arbitrary time step sizes between solutions with less integration error. This is important for using load duration curves approximated with straight lines, for example.</a:t>
            </a:r>
          </a:p>
          <a:p>
            <a:pPr lvl="0" algn="just"/>
            <a:r>
              <a:rPr lang="en-US" sz="1800" dirty="0"/>
              <a:t>The present definitions of the registers are, for example for a 22 kV system:</a:t>
            </a:r>
          </a:p>
          <a:p>
            <a:pPr marL="914400" lvl="0" algn="just"/>
            <a:r>
              <a:rPr lang="en-US" sz="1400" b="1" dirty="0">
                <a:latin typeface="Courier New" panose="02070309020205020404" pitchFamily="49" charset="0"/>
                <a:cs typeface="Courier New" panose="02070309020205020404" pitchFamily="49" charset="0"/>
              </a:rPr>
              <a:t>Hour</a:t>
            </a:r>
          </a:p>
          <a:p>
            <a:pPr marL="914400" lvl="0" algn="just"/>
            <a:r>
              <a:rPr lang="en-US" sz="1400" b="1" dirty="0">
                <a:latin typeface="Courier New" panose="02070309020205020404" pitchFamily="49" charset="0"/>
                <a:cs typeface="Courier New" panose="02070309020205020404" pitchFamily="49" charset="0"/>
              </a:rPr>
              <a:t>"kWh"</a:t>
            </a:r>
          </a:p>
          <a:p>
            <a:pPr marL="914400" lvl="0" algn="just"/>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kvarh</a:t>
            </a:r>
            <a:r>
              <a:rPr lang="en-US" sz="1400" b="1" dirty="0">
                <a:latin typeface="Courier New" panose="02070309020205020404" pitchFamily="49" charset="0"/>
                <a:cs typeface="Courier New" panose="02070309020205020404" pitchFamily="49" charset="0"/>
              </a:rPr>
              <a:t>"</a:t>
            </a:r>
          </a:p>
          <a:p>
            <a:pPr marL="914400" lvl="0" algn="just"/>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MaxkW</a:t>
            </a:r>
            <a:r>
              <a:rPr lang="en-US" sz="1400" b="1" dirty="0">
                <a:latin typeface="Courier New" panose="02070309020205020404" pitchFamily="49" charset="0"/>
                <a:cs typeface="Courier New" panose="02070309020205020404" pitchFamily="49" charset="0"/>
              </a:rPr>
              <a:t>"</a:t>
            </a:r>
          </a:p>
          <a:p>
            <a:pPr marL="914400" lvl="0" algn="just"/>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MaxkVA</a:t>
            </a:r>
            <a:r>
              <a:rPr lang="en-US" sz="1400" b="1" dirty="0">
                <a:latin typeface="Courier New" panose="02070309020205020404" pitchFamily="49" charset="0"/>
                <a:cs typeface="Courier New" panose="02070309020205020404" pitchFamily="49" charset="0"/>
              </a:rPr>
              <a:t>"</a:t>
            </a:r>
          </a:p>
          <a:p>
            <a:pPr marL="914400" lvl="0" algn="just"/>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ZonekWh</a:t>
            </a:r>
            <a:r>
              <a:rPr lang="en-US" sz="1400" b="1" dirty="0">
                <a:latin typeface="Courier New" panose="02070309020205020404" pitchFamily="49" charset="0"/>
                <a:cs typeface="Courier New" panose="02070309020205020404" pitchFamily="49" charset="0"/>
              </a:rPr>
              <a:t>"</a:t>
            </a:r>
          </a:p>
          <a:p>
            <a:pPr marL="914400" lvl="0" algn="just"/>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Zonekvarh</a:t>
            </a:r>
            <a:r>
              <a:rPr lang="en-US" sz="1400" b="1" dirty="0">
                <a:latin typeface="Courier New" panose="02070309020205020404" pitchFamily="49" charset="0"/>
                <a:cs typeface="Courier New" panose="02070309020205020404" pitchFamily="49" charset="0"/>
              </a:rPr>
              <a:t>"</a:t>
            </a:r>
          </a:p>
          <a:p>
            <a:pPr marL="914400" lvl="0" algn="just"/>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ZoneMaxkW</a:t>
            </a:r>
            <a:r>
              <a:rPr lang="en-US" sz="1400" b="1" dirty="0">
                <a:latin typeface="Courier New" panose="02070309020205020404" pitchFamily="49" charset="0"/>
                <a:cs typeface="Courier New" panose="02070309020205020404" pitchFamily="49" charset="0"/>
              </a:rPr>
              <a:t>"</a:t>
            </a:r>
          </a:p>
          <a:p>
            <a:pPr marL="914400" lvl="0" algn="just"/>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ZoneMaxkVA</a:t>
            </a:r>
            <a:r>
              <a:rPr lang="en-US" sz="1400" b="1" dirty="0">
                <a:latin typeface="Courier New" panose="02070309020205020404" pitchFamily="49" charset="0"/>
                <a:cs typeface="Courier New" panose="02070309020205020404" pitchFamily="49" charset="0"/>
              </a:rPr>
              <a:t>"</a:t>
            </a:r>
          </a:p>
          <a:p>
            <a:pPr marL="914400" lvl="0" algn="just"/>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OverloadkWhNormal</a:t>
            </a:r>
            <a:r>
              <a:rPr lang="en-US" sz="1400" b="1" dirty="0">
                <a:latin typeface="Courier New" panose="02070309020205020404" pitchFamily="49" charset="0"/>
                <a:cs typeface="Courier New" panose="02070309020205020404" pitchFamily="49" charset="0"/>
              </a:rPr>
              <a:t>"</a:t>
            </a:r>
          </a:p>
          <a:p>
            <a:pPr marL="914400" lvl="0" algn="just"/>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OverloadkWhEmerg</a:t>
            </a:r>
            <a:r>
              <a:rPr lang="en-US" sz="1400" b="1" dirty="0">
                <a:latin typeface="Courier New" panose="02070309020205020404" pitchFamily="49" charset="0"/>
                <a:cs typeface="Courier New" panose="02070309020205020404" pitchFamily="49" charset="0"/>
              </a:rPr>
              <a:t>"</a:t>
            </a:r>
          </a:p>
          <a:p>
            <a:pPr marL="914400" lvl="0" algn="just"/>
            <a:r>
              <a:rPr lang="en-US" sz="14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890759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Registers</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101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1200329"/>
          </a:xfrm>
          <a:prstGeom prst="rect">
            <a:avLst/>
          </a:prstGeom>
          <a:noFill/>
        </p:spPr>
        <p:txBody>
          <a:bodyPr wrap="square" rtlCol="0">
            <a:spAutoFit/>
          </a:bodyPr>
          <a:lstStyle/>
          <a:p>
            <a:pPr lvl="0" algn="just"/>
            <a:r>
              <a:rPr lang="en-US" sz="1800" dirty="0"/>
              <a:t>Registers are frequently added for various purposes. You can view the present meters simply by solving and taking a sample. Then execute a Show Meters command. The Aux registers listed in the example above are used for keep track of losses at up to 7 different voltage levels in the meter zone.</a:t>
            </a:r>
          </a:p>
        </p:txBody>
      </p:sp>
    </p:spTree>
    <p:extLst>
      <p:ext uri="{BB962C8B-B14F-4D97-AF65-F5344CB8AC3E}">
        <p14:creationId xmlns:p14="http://schemas.microsoft.com/office/powerpoint/2010/main" val="13676452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Meter Zones</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102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3693319"/>
          </a:xfrm>
          <a:prstGeom prst="rect">
            <a:avLst/>
          </a:prstGeom>
          <a:noFill/>
        </p:spPr>
        <p:txBody>
          <a:bodyPr wrap="square" rtlCol="0">
            <a:spAutoFit/>
          </a:bodyPr>
          <a:lstStyle/>
          <a:p>
            <a:pPr lvl="0" algn="just"/>
            <a:r>
              <a:rPr lang="en-US" sz="1800" dirty="0"/>
              <a:t>The EnergyMeter object uses the concept of a zone. This is an area of the circuit for which the meter is responsible. It can compute energies, losses, </a:t>
            </a:r>
            <a:r>
              <a:rPr lang="en-US" sz="1800" dirty="0" err="1"/>
              <a:t>etc</a:t>
            </a:r>
            <a:r>
              <a:rPr lang="en-US" sz="1800" dirty="0"/>
              <a:t> for any power delivery object and Load object in its zone (Generator objects have their own intrinsic meters).</a:t>
            </a:r>
          </a:p>
          <a:p>
            <a:pPr lvl="0" algn="just"/>
            <a:endParaRPr lang="en-US" sz="1800" dirty="0"/>
          </a:p>
          <a:p>
            <a:pPr lvl="0" algn="just"/>
            <a:r>
              <a:rPr lang="en-US" sz="1800" dirty="0"/>
              <a:t>A zone is a collection of circuit elements "downline" from the meter. This concept is nominally applicable to radial circuits, but also has some applicability to meshed circuits. The zones are automatically determined according to the following rules:</a:t>
            </a:r>
          </a:p>
          <a:p>
            <a:pPr lvl="0" algn="just"/>
            <a:endParaRPr lang="en-US" sz="1800" dirty="0"/>
          </a:p>
          <a:p>
            <a:pPr lvl="0" algn="just"/>
            <a:r>
              <a:rPr lang="en-US" sz="1800" dirty="0"/>
              <a:t>Start with the circuit element in which the meter is located. Ignore the terminal on which meter is connected. This terminal is the start of the zone. Begin tracing with the other terminal(s). (Note: These rules imply that the meter should usually be placed at the source end of the circuit element it is monitoring.)</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670400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Meter Zones</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103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524315"/>
          </a:xfrm>
          <a:prstGeom prst="rect">
            <a:avLst/>
          </a:prstGeom>
          <a:noFill/>
        </p:spPr>
        <p:txBody>
          <a:bodyPr wrap="square" rtlCol="0">
            <a:spAutoFit/>
          </a:bodyPr>
          <a:lstStyle/>
          <a:p>
            <a:pPr lvl="0" algn="just"/>
            <a:r>
              <a:rPr lang="en-US" sz="1800" dirty="0"/>
              <a:t>Trace out the circuit, finding all other circuit elements (loads and power delivery elements) connected to the zone. Continue tracing out every branch of the circuit. Stop tracing a branch when:</a:t>
            </a:r>
          </a:p>
          <a:p>
            <a:pPr marL="914400" lvl="0" algn="just"/>
            <a:r>
              <a:rPr lang="en-US" sz="1800" dirty="0"/>
              <a:t> The end of the circuit branch is reached</a:t>
            </a:r>
          </a:p>
          <a:p>
            <a:pPr marL="914400" lvl="0" algn="just"/>
            <a:r>
              <a:rPr lang="en-US" sz="1800" dirty="0"/>
              <a:t> A circuit element containing another EnergyMeter object is encountered</a:t>
            </a:r>
          </a:p>
          <a:p>
            <a:pPr marL="914400" lvl="0" algn="just"/>
            <a:r>
              <a:rPr lang="en-US" sz="1800" dirty="0"/>
              <a:t> An OPEN terminal is encountered. (all phases in the terminal are open.)</a:t>
            </a:r>
          </a:p>
          <a:p>
            <a:pPr marL="914400" lvl="0" algn="just"/>
            <a:r>
              <a:rPr lang="en-US" sz="1800" dirty="0"/>
              <a:t> A disabled device is encountered.</a:t>
            </a:r>
          </a:p>
          <a:p>
            <a:pPr marL="914400" lvl="0" algn="just"/>
            <a:r>
              <a:rPr lang="en-US" sz="1800" dirty="0"/>
              <a:t> A circuit element already included in another zone is encountered.</a:t>
            </a:r>
          </a:p>
          <a:p>
            <a:pPr marL="914400" lvl="0" algn="just"/>
            <a:r>
              <a:rPr lang="en-US" sz="1800" dirty="0"/>
              <a:t> There are no more circuit elements to consider.</a:t>
            </a:r>
          </a:p>
          <a:p>
            <a:pPr lvl="0" algn="just"/>
            <a:r>
              <a:rPr lang="en-US" sz="1800" dirty="0"/>
              <a:t>Zones are automatically updated after a change in the circuit unless the ZONELOCK option (Set command) is set to true (Yes). Then zones remain fixed after initial determination.</a:t>
            </a:r>
          </a:p>
          <a:p>
            <a:pPr lvl="0" algn="just"/>
            <a:endParaRPr lang="en-US" sz="1800" b="1" dirty="0">
              <a:latin typeface="Courier New" panose="02070309020205020404" pitchFamily="49" charset="0"/>
              <a:cs typeface="Courier New" panose="02070309020205020404" pitchFamily="49" charset="0"/>
            </a:endParaRPr>
          </a:p>
          <a:p>
            <a:pPr lvl="0" algn="just"/>
            <a:r>
              <a:rPr lang="en-US" sz="1800" dirty="0"/>
              <a:t>In order to apply the </a:t>
            </a:r>
            <a:r>
              <a:rPr lang="en-US" sz="1800" dirty="0" err="1"/>
              <a:t>Reconductor</a:t>
            </a:r>
            <a:r>
              <a:rPr lang="en-US" sz="1800" dirty="0"/>
              <a:t> command, both lines must be in the same meter zone. The </a:t>
            </a:r>
            <a:r>
              <a:rPr lang="en-US" sz="1800" dirty="0" err="1"/>
              <a:t>upline</a:t>
            </a:r>
            <a:r>
              <a:rPr lang="en-US" sz="1800" dirty="0"/>
              <a:t>/downline orientation of the line segments is established when the zones are built. Otherwise, the DSS has no concept of </a:t>
            </a:r>
            <a:r>
              <a:rPr lang="en-US" sz="1800" dirty="0" err="1"/>
              <a:t>radiality</a:t>
            </a:r>
            <a:r>
              <a:rPr lang="en-US" sz="1800" dirty="0"/>
              <a:t>.</a:t>
            </a:r>
          </a:p>
        </p:txBody>
      </p:sp>
    </p:spTree>
    <p:extLst>
      <p:ext uri="{BB962C8B-B14F-4D97-AF65-F5344CB8AC3E}">
        <p14:creationId xmlns:p14="http://schemas.microsoft.com/office/powerpoint/2010/main" val="13966402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Meter Zones</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104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1200329"/>
          </a:xfrm>
          <a:prstGeom prst="rect">
            <a:avLst/>
          </a:prstGeom>
          <a:noFill/>
        </p:spPr>
        <p:txBody>
          <a:bodyPr wrap="square" rtlCol="0">
            <a:spAutoFit/>
          </a:bodyPr>
          <a:lstStyle/>
          <a:p>
            <a:pPr lvl="0" algn="just"/>
            <a:r>
              <a:rPr lang="en-US" sz="1800" dirty="0"/>
              <a:t>The Parent property available in the Lines interface in the COM interface is set when the zone is established. This allows users to programmatically trace back up the circuit toward the </a:t>
            </a:r>
            <a:r>
              <a:rPr lang="en-US" sz="1800" dirty="0" err="1"/>
              <a:t>Energymeter</a:t>
            </a:r>
            <a:r>
              <a:rPr lang="en-US" sz="1800" dirty="0"/>
              <a:t>. The total number of customers served downline is determined during the establishment of the meter zone.</a:t>
            </a:r>
          </a:p>
        </p:txBody>
      </p:sp>
    </p:spTree>
    <p:extLst>
      <p:ext uri="{BB962C8B-B14F-4D97-AF65-F5344CB8AC3E}">
        <p14:creationId xmlns:p14="http://schemas.microsoft.com/office/powerpoint/2010/main" val="40063910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Zones on Meshed Networks</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105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3139321"/>
          </a:xfrm>
          <a:prstGeom prst="rect">
            <a:avLst/>
          </a:prstGeom>
          <a:noFill/>
        </p:spPr>
        <p:txBody>
          <a:bodyPr wrap="square" rtlCol="0">
            <a:spAutoFit/>
          </a:bodyPr>
          <a:lstStyle/>
          <a:p>
            <a:pPr lvl="0" algn="just"/>
            <a:r>
              <a:rPr lang="en-US" sz="1800" dirty="0"/>
              <a:t>While the concept of zones nominally applies to radial circuits, judicious placement of energy meters can make the concept useful for meshed networks as well. Keep in mind that there can be many EnergyMeter objects defined in the circuit. Their placement does not necessarily have to represent reality; they are for the reporting of power and energy quantities throughout the system.</a:t>
            </a:r>
          </a:p>
          <a:p>
            <a:pPr lvl="0" algn="just"/>
            <a:endParaRPr lang="en-US" sz="1800" dirty="0"/>
          </a:p>
          <a:p>
            <a:pPr lvl="0" algn="just"/>
            <a:r>
              <a:rPr lang="en-US" sz="1800" dirty="0"/>
              <a:t>The automatic algorithm for determining zones will determine zones consistently for meshed networks, although the zones themselves may not be radial. If there are several meters on the network that could be monitoring the same zone, the first one defined will have access to all the elements except the ones containing the other meters. The others will have only one element in their zone, as in the Figure below.</a:t>
            </a:r>
          </a:p>
        </p:txBody>
      </p:sp>
      <p:pic>
        <p:nvPicPr>
          <p:cNvPr id="3" name="Picture 2"/>
          <p:cNvPicPr>
            <a:picLocks noChangeAspect="1"/>
          </p:cNvPicPr>
          <p:nvPr/>
        </p:nvPicPr>
        <p:blipFill>
          <a:blip r:embed="rId3"/>
          <a:stretch>
            <a:fillRect/>
          </a:stretch>
        </p:blipFill>
        <p:spPr>
          <a:xfrm>
            <a:off x="2633019" y="4356795"/>
            <a:ext cx="3810000" cy="1709186"/>
          </a:xfrm>
          <a:prstGeom prst="rect">
            <a:avLst/>
          </a:prstGeom>
        </p:spPr>
      </p:pic>
    </p:spTree>
    <p:extLst>
      <p:ext uri="{BB962C8B-B14F-4D97-AF65-F5344CB8AC3E}">
        <p14:creationId xmlns:p14="http://schemas.microsoft.com/office/powerpoint/2010/main" val="36762075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Zones on Meshed Networks</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106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923330"/>
          </a:xfrm>
          <a:prstGeom prst="rect">
            <a:avLst/>
          </a:prstGeom>
          <a:noFill/>
        </p:spPr>
        <p:txBody>
          <a:bodyPr wrap="square" rtlCol="0">
            <a:spAutoFit/>
          </a:bodyPr>
          <a:lstStyle/>
          <a:p>
            <a:pPr lvl="0" algn="just"/>
            <a:r>
              <a:rPr lang="en-US" sz="1800" dirty="0"/>
              <a:t>Don't put any load at tie point or take care in processing meter information so that it isn't counted more than once. All three of the meters added would see the center‐most bus in Figure below.</a:t>
            </a:r>
          </a:p>
        </p:txBody>
      </p:sp>
      <p:pic>
        <p:nvPicPr>
          <p:cNvPr id="6" name="Picture 5"/>
          <p:cNvPicPr>
            <a:picLocks noChangeAspect="1"/>
          </p:cNvPicPr>
          <p:nvPr/>
        </p:nvPicPr>
        <p:blipFill>
          <a:blip r:embed="rId3"/>
          <a:stretch>
            <a:fillRect/>
          </a:stretch>
        </p:blipFill>
        <p:spPr>
          <a:xfrm>
            <a:off x="2514600" y="2920426"/>
            <a:ext cx="3657600" cy="2620433"/>
          </a:xfrm>
          <a:prstGeom prst="rect">
            <a:avLst/>
          </a:prstGeom>
        </p:spPr>
      </p:pic>
    </p:spTree>
    <p:extLst>
      <p:ext uri="{BB962C8B-B14F-4D97-AF65-F5344CB8AC3E}">
        <p14:creationId xmlns:p14="http://schemas.microsoft.com/office/powerpoint/2010/main" val="4254553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Sampling</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107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247317"/>
          </a:xfrm>
          <a:prstGeom prst="rect">
            <a:avLst/>
          </a:prstGeom>
          <a:noFill/>
        </p:spPr>
        <p:txBody>
          <a:bodyPr wrap="square" rtlCol="0">
            <a:spAutoFit/>
          </a:bodyPr>
          <a:lstStyle/>
          <a:p>
            <a:pPr lvl="0" algn="just"/>
            <a:r>
              <a:rPr lang="en-US" sz="1800" dirty="0"/>
              <a:t>The sampling algorithms are as follows:</a:t>
            </a:r>
          </a:p>
          <a:p>
            <a:pPr lvl="0" algn="just"/>
            <a:endParaRPr lang="en-US" sz="1800" dirty="0"/>
          </a:p>
          <a:p>
            <a:pPr lvl="0" algn="just"/>
            <a:r>
              <a:rPr lang="en-US" sz="1800" u="sng" dirty="0"/>
              <a:t>Local Energy and Power Values: </a:t>
            </a:r>
            <a:r>
              <a:rPr lang="en-US" sz="1800" dirty="0"/>
              <a:t>Simply compute the power into the terminal on which the meter is installed and integrate using the interval between the present solution and the previous solution. This operation uses the voltage and current computed from the present solution. </a:t>
            </a:r>
          </a:p>
          <a:p>
            <a:pPr lvl="0" algn="just"/>
            <a:r>
              <a:rPr lang="en-US" sz="1800" u="sng" dirty="0"/>
              <a:t>Losses in Zone: </a:t>
            </a:r>
            <a:r>
              <a:rPr lang="en-US" sz="1800" dirty="0"/>
              <a:t>Accumulate the kW losses in each power delivery element in the zone.</a:t>
            </a:r>
          </a:p>
          <a:p>
            <a:pPr lvl="0" algn="just"/>
            <a:r>
              <a:rPr lang="en-US" sz="1800" u="sng" dirty="0"/>
              <a:t>Load in Zone: </a:t>
            </a:r>
            <a:r>
              <a:rPr lang="en-US" sz="1800" dirty="0"/>
              <a:t>While sampling the losses in each power delivery element, accumulate the power in all loads connected to the downline bus(</a:t>
            </a:r>
            <a:r>
              <a:rPr lang="en-US" sz="1800" dirty="0" err="1"/>
              <a:t>es</a:t>
            </a:r>
            <a:r>
              <a:rPr lang="en-US" sz="1800" dirty="0"/>
              <a:t>) of the element.</a:t>
            </a:r>
          </a:p>
          <a:p>
            <a:pPr lvl="0" algn="just"/>
            <a:r>
              <a:rPr lang="en-US" sz="1800" u="sng" dirty="0"/>
              <a:t>Overload Energy in Zone: </a:t>
            </a:r>
            <a:r>
              <a:rPr lang="en-US" sz="1800" dirty="0"/>
              <a:t>For each power delivery element in the zone, compute the amount of power exceeding the rating of the element compared to both normal and emergency ratings.</a:t>
            </a:r>
          </a:p>
          <a:p>
            <a:pPr lvl="0" algn="just"/>
            <a:r>
              <a:rPr lang="en-US" sz="1800" u="sng" dirty="0"/>
              <a:t>EEN and UE in Zone: </a:t>
            </a:r>
            <a:r>
              <a:rPr lang="en-US" sz="1800" dirty="0"/>
              <a:t>For each load in the zone marked as exceeding normal or unserved, compute the present power. Integrate to get energies.</a:t>
            </a:r>
          </a:p>
        </p:txBody>
      </p:sp>
    </p:spTree>
    <p:extLst>
      <p:ext uri="{BB962C8B-B14F-4D97-AF65-F5344CB8AC3E}">
        <p14:creationId xmlns:p14="http://schemas.microsoft.com/office/powerpoint/2010/main" val="21828152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EEN and UE Definitions</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108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3416320"/>
          </a:xfrm>
          <a:prstGeom prst="rect">
            <a:avLst/>
          </a:prstGeom>
          <a:noFill/>
        </p:spPr>
        <p:txBody>
          <a:bodyPr wrap="square" rtlCol="0">
            <a:spAutoFit/>
          </a:bodyPr>
          <a:lstStyle/>
          <a:p>
            <a:pPr lvl="0" algn="just"/>
            <a:r>
              <a:rPr lang="en-US" sz="1800" dirty="0"/>
              <a:t>EEN refers to load energy considered unserved because the current or voltage exceeds Normal ratings. UE refers to load energy considered unserved because the power (actually the current) exceeds Emergency, or maximum, ratings.</a:t>
            </a:r>
          </a:p>
          <a:p>
            <a:pPr lvl="0" algn="just"/>
            <a:endParaRPr lang="en-US" sz="1800" dirty="0"/>
          </a:p>
          <a:p>
            <a:pPr lvl="0" algn="just"/>
            <a:r>
              <a:rPr lang="en-US" sz="1800" dirty="0"/>
              <a:t>On radial systems (default), a load is marked as unserved with respect to either normal or emergency ratings if either:</a:t>
            </a:r>
          </a:p>
          <a:p>
            <a:pPr lvl="0" algn="just"/>
            <a:r>
              <a:rPr lang="en-US" sz="1800" dirty="0"/>
              <a:t>The voltage at the load bus is below minimum ratings; the current in any power delivery element supplying the load exceeds the current ratings.</a:t>
            </a:r>
          </a:p>
          <a:p>
            <a:pPr lvl="0" algn="just"/>
            <a:endParaRPr lang="en-US" sz="1800" dirty="0"/>
          </a:p>
          <a:p>
            <a:pPr lvl="0" algn="just"/>
            <a:r>
              <a:rPr lang="en-US" sz="1800" dirty="0"/>
              <a:t>Either the entire load or just the portion above rating at the bus that is considered unserved is counted as unserved, depending on whether the Excess option or the Total option have been specified.</a:t>
            </a:r>
          </a:p>
        </p:txBody>
      </p:sp>
    </p:spTree>
    <p:extLst>
      <p:ext uri="{BB962C8B-B14F-4D97-AF65-F5344CB8AC3E}">
        <p14:creationId xmlns:p14="http://schemas.microsoft.com/office/powerpoint/2010/main" val="4938662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EnergyMeter EEN and UE Registers</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109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3970318"/>
          </a:xfrm>
          <a:prstGeom prst="rect">
            <a:avLst/>
          </a:prstGeom>
          <a:noFill/>
        </p:spPr>
        <p:txBody>
          <a:bodyPr wrap="square" rtlCol="0">
            <a:spAutoFit/>
          </a:bodyPr>
          <a:lstStyle/>
          <a:p>
            <a:pPr lvl="0" algn="just"/>
            <a:r>
              <a:rPr lang="en-US" sz="1800" dirty="0"/>
              <a:t>Register 9 through 12 on the EnergyMeter are confusing to both new and experienced </a:t>
            </a:r>
            <a:r>
              <a:rPr lang="en-US" sz="1800" dirty="0" err="1"/>
              <a:t>OpenDSS</a:t>
            </a:r>
            <a:r>
              <a:rPr lang="en-US" sz="1800" dirty="0"/>
              <a:t> users. Hopefully, this explanation will help shed some light on the contents of these registers.</a:t>
            </a:r>
          </a:p>
          <a:p>
            <a:pPr lvl="0" algn="just"/>
            <a:endParaRPr lang="en-US" sz="1800" dirty="0"/>
          </a:p>
          <a:p>
            <a:pPr lvl="0" algn="just"/>
            <a:r>
              <a:rPr lang="en-US" sz="1800" dirty="0"/>
              <a:t>EEN = Energy Exceeding Normal: The energy served over a selected period of time above the “Normal” rating of power delivery devices (lines, transformers, switches, etc.). It is assumed that there is sufficient engineering margin in the power system to continue to operate, but that a failure (1st contingency) will require curtailment of load. This is the primary quantity used for measure of risk.</a:t>
            </a:r>
          </a:p>
          <a:p>
            <a:pPr lvl="0" algn="just"/>
            <a:endParaRPr lang="en-US" sz="1800" dirty="0"/>
          </a:p>
          <a:p>
            <a:pPr lvl="0" algn="just"/>
            <a:r>
              <a:rPr lang="en-US" sz="1800" dirty="0"/>
              <a:t>UE = Unserved Energy: The energy over a selected period of time projected to be above the Emergency, or Maximum, rating of power delivery equipment. It is assumed that some load will have to be curtailed to bring the power down to a manageable level.</a:t>
            </a:r>
          </a:p>
        </p:txBody>
      </p:sp>
    </p:spTree>
    <p:extLst>
      <p:ext uri="{BB962C8B-B14F-4D97-AF65-F5344CB8AC3E}">
        <p14:creationId xmlns:p14="http://schemas.microsoft.com/office/powerpoint/2010/main" val="117459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General Object Property Description</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Line Constants Examples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11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87482"/>
            <a:ext cx="8009238" cy="3939540"/>
          </a:xfrm>
          <a:prstGeom prst="rect">
            <a:avLst/>
          </a:prstGeom>
          <a:noFill/>
        </p:spPr>
        <p:txBody>
          <a:bodyPr wrap="square" rtlCol="0">
            <a:spAutoFit/>
          </a:bodyPr>
          <a:lstStyle/>
          <a:p>
            <a:pPr algn="just"/>
            <a:r>
              <a:rPr lang="en-US" sz="1800" dirty="0">
                <a:latin typeface="Times New Roman" panose="02020603050405020304" pitchFamily="18" charset="0"/>
                <a:cs typeface="Times New Roman" panose="02020603050405020304" pitchFamily="18" charset="0"/>
              </a:rPr>
              <a:t>Define the wire data:</a:t>
            </a:r>
          </a:p>
          <a:p>
            <a:pPr marL="914400" lvl="0" algn="just"/>
            <a:r>
              <a:rPr lang="en-US" sz="1400" b="1" dirty="0">
                <a:latin typeface="Courier New" panose="02070309020205020404" pitchFamily="49" charset="0"/>
                <a:cs typeface="Courier New" panose="02070309020205020404" pitchFamily="49" charset="0"/>
              </a:rPr>
              <a:t>New Wiredata.ACSR336 GMR=0.0255000 DIAM=0.7410000 RAC=0.3060000</a:t>
            </a:r>
          </a:p>
          <a:p>
            <a:pPr marL="914400" lvl="0" algn="just"/>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NormAmps</a:t>
            </a:r>
            <a:r>
              <a:rPr lang="en-US" sz="1400" b="1" dirty="0">
                <a:latin typeface="Courier New" panose="02070309020205020404" pitchFamily="49" charset="0"/>
                <a:cs typeface="Courier New" panose="02070309020205020404" pitchFamily="49" charset="0"/>
              </a:rPr>
              <a:t>=530.0000</a:t>
            </a:r>
          </a:p>
          <a:p>
            <a:pPr marL="914400" lvl="0" algn="just"/>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Runits</a:t>
            </a:r>
            <a:r>
              <a:rPr lang="en-US" sz="1400" b="1" dirty="0">
                <a:latin typeface="Courier New" panose="02070309020205020404" pitchFamily="49" charset="0"/>
                <a:cs typeface="Courier New" panose="02070309020205020404" pitchFamily="49" charset="0"/>
              </a:rPr>
              <a:t>=mi </a:t>
            </a:r>
            <a:r>
              <a:rPr lang="en-US" sz="1400" b="1" dirty="0" err="1">
                <a:latin typeface="Courier New" panose="02070309020205020404" pitchFamily="49" charset="0"/>
                <a:cs typeface="Courier New" panose="02070309020205020404" pitchFamily="49" charset="0"/>
              </a:rPr>
              <a:t>radunits</a:t>
            </a:r>
            <a:r>
              <a:rPr lang="en-US" sz="1400" b="1" dirty="0">
                <a:latin typeface="Courier New" panose="02070309020205020404" pitchFamily="49" charset="0"/>
                <a:cs typeface="Courier New" panose="02070309020205020404" pitchFamily="49" charset="0"/>
              </a:rPr>
              <a:t>=in </a:t>
            </a:r>
            <a:r>
              <a:rPr lang="en-US" sz="1400" b="1" dirty="0" err="1">
                <a:latin typeface="Courier New" panose="02070309020205020404" pitchFamily="49" charset="0"/>
                <a:cs typeface="Courier New" panose="02070309020205020404" pitchFamily="49" charset="0"/>
              </a:rPr>
              <a:t>gmrunits</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ft</a:t>
            </a:r>
            <a:endParaRPr lang="en-US" sz="1400" b="1" dirty="0">
              <a:latin typeface="Courier New" panose="02070309020205020404" pitchFamily="49" charset="0"/>
              <a:cs typeface="Courier New" panose="02070309020205020404" pitchFamily="49" charset="0"/>
            </a:endParaRPr>
          </a:p>
          <a:p>
            <a:pPr marL="914400" lvl="0" algn="just"/>
            <a:r>
              <a:rPr lang="en-US" sz="1400" b="1" dirty="0">
                <a:latin typeface="Courier New" panose="02070309020205020404" pitchFamily="49" charset="0"/>
                <a:cs typeface="Courier New" panose="02070309020205020404" pitchFamily="49" charset="0"/>
              </a:rPr>
              <a:t>New Wiredata.ACSR1/0 GMR=0.0044600 DIAM=0.3980000 RAC=1.120000</a:t>
            </a:r>
          </a:p>
          <a:p>
            <a:pPr marL="914400" lvl="0" algn="just"/>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NormAmps</a:t>
            </a:r>
            <a:r>
              <a:rPr lang="en-US" sz="1400" b="1" dirty="0">
                <a:latin typeface="Courier New" panose="02070309020205020404" pitchFamily="49" charset="0"/>
                <a:cs typeface="Courier New" panose="02070309020205020404" pitchFamily="49" charset="0"/>
              </a:rPr>
              <a:t>=230.0000</a:t>
            </a:r>
          </a:p>
          <a:p>
            <a:pPr marL="914400" lvl="0" algn="just"/>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Runits</a:t>
            </a:r>
            <a:r>
              <a:rPr lang="en-US" sz="1400" b="1" dirty="0">
                <a:latin typeface="Courier New" panose="02070309020205020404" pitchFamily="49" charset="0"/>
                <a:cs typeface="Courier New" panose="02070309020205020404" pitchFamily="49" charset="0"/>
              </a:rPr>
              <a:t>=mi </a:t>
            </a:r>
            <a:r>
              <a:rPr lang="en-US" sz="1400" b="1" dirty="0" err="1">
                <a:latin typeface="Courier New" panose="02070309020205020404" pitchFamily="49" charset="0"/>
                <a:cs typeface="Courier New" panose="02070309020205020404" pitchFamily="49" charset="0"/>
              </a:rPr>
              <a:t>radunits</a:t>
            </a:r>
            <a:r>
              <a:rPr lang="en-US" sz="1400" b="1" dirty="0">
                <a:latin typeface="Courier New" panose="02070309020205020404" pitchFamily="49" charset="0"/>
                <a:cs typeface="Courier New" panose="02070309020205020404" pitchFamily="49" charset="0"/>
              </a:rPr>
              <a:t>=in </a:t>
            </a:r>
            <a:r>
              <a:rPr lang="en-US" sz="1400" b="1" dirty="0" err="1">
                <a:latin typeface="Courier New" panose="02070309020205020404" pitchFamily="49" charset="0"/>
                <a:cs typeface="Courier New" panose="02070309020205020404" pitchFamily="49" charset="0"/>
              </a:rPr>
              <a:t>gmrunits</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ft</a:t>
            </a:r>
            <a:endParaRPr lang="en-US" sz="1400" b="1" dirty="0">
              <a:latin typeface="Courier New" panose="02070309020205020404" pitchFamily="49" charset="0"/>
              <a:cs typeface="Courier New" panose="02070309020205020404" pitchFamily="49" charset="0"/>
            </a:endParaRPr>
          </a:p>
          <a:p>
            <a:pPr lvl="0" algn="just"/>
            <a:r>
              <a:rPr lang="en-US" sz="1800" dirty="0">
                <a:latin typeface="Times New Roman" panose="02020603050405020304" pitchFamily="18" charset="0"/>
                <a:cs typeface="Times New Roman" panose="02020603050405020304" pitchFamily="18" charset="0"/>
              </a:rPr>
              <a:t>Define the Geometry data:</a:t>
            </a:r>
          </a:p>
          <a:p>
            <a:pPr marL="914400" lvl="0" algn="just"/>
            <a:r>
              <a:rPr lang="en-US" sz="1400" b="1" dirty="0">
                <a:latin typeface="Courier New" panose="02070309020205020404" pitchFamily="49" charset="0"/>
                <a:cs typeface="Courier New" panose="02070309020205020404" pitchFamily="49" charset="0"/>
              </a:rPr>
              <a:t>New Linegeometry.HC2_336_1neut_0Mess </a:t>
            </a:r>
            <a:r>
              <a:rPr lang="en-US" sz="1400" b="1" dirty="0" err="1">
                <a:latin typeface="Courier New" panose="02070309020205020404" pitchFamily="49" charset="0"/>
                <a:cs typeface="Courier New" panose="02070309020205020404" pitchFamily="49" charset="0"/>
              </a:rPr>
              <a:t>nconds</a:t>
            </a:r>
            <a:r>
              <a:rPr lang="en-US" sz="1400" b="1" dirty="0">
                <a:latin typeface="Courier New" panose="02070309020205020404" pitchFamily="49" charset="0"/>
                <a:cs typeface="Courier New" panose="02070309020205020404" pitchFamily="49" charset="0"/>
              </a:rPr>
              <a:t>=4 </a:t>
            </a:r>
            <a:r>
              <a:rPr lang="en-US" sz="1400" b="1" dirty="0" err="1">
                <a:latin typeface="Courier New" panose="02070309020205020404" pitchFamily="49" charset="0"/>
                <a:cs typeface="Courier New" panose="02070309020205020404" pitchFamily="49" charset="0"/>
              </a:rPr>
              <a:t>nphases</a:t>
            </a:r>
            <a:r>
              <a:rPr lang="en-US" sz="1400" b="1" dirty="0">
                <a:latin typeface="Courier New" panose="02070309020205020404" pitchFamily="49" charset="0"/>
                <a:cs typeface="Courier New" panose="02070309020205020404" pitchFamily="49" charset="0"/>
              </a:rPr>
              <a:t>=3</a:t>
            </a:r>
          </a:p>
          <a:p>
            <a:pPr marL="914400" lvl="0" algn="just"/>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cond</a:t>
            </a:r>
            <a:r>
              <a:rPr lang="en-US" sz="1400" b="1" dirty="0">
                <a:latin typeface="Courier New" panose="02070309020205020404" pitchFamily="49" charset="0"/>
                <a:cs typeface="Courier New" panose="02070309020205020404" pitchFamily="49" charset="0"/>
              </a:rPr>
              <a:t>=1 Wire=acsr336 x=-1.2909 h=13.716 units=m</a:t>
            </a:r>
          </a:p>
          <a:p>
            <a:pPr marL="914400" lvl="0" algn="just"/>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cond</a:t>
            </a:r>
            <a:r>
              <a:rPr lang="en-US" sz="1400" b="1" dirty="0">
                <a:latin typeface="Courier New" panose="02070309020205020404" pitchFamily="49" charset="0"/>
                <a:cs typeface="Courier New" panose="02070309020205020404" pitchFamily="49" charset="0"/>
              </a:rPr>
              <a:t>=2 Wire=acsr336 x=-0.502 h=13.716 !units=m</a:t>
            </a:r>
          </a:p>
          <a:p>
            <a:pPr marL="914400" lvl="0" algn="just"/>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cond</a:t>
            </a:r>
            <a:r>
              <a:rPr lang="en-US" sz="1400" b="1" dirty="0">
                <a:latin typeface="Courier New" panose="02070309020205020404" pitchFamily="49" charset="0"/>
                <a:cs typeface="Courier New" panose="02070309020205020404" pitchFamily="49" charset="0"/>
              </a:rPr>
              <a:t>=3 Wire=acsr336 x=0.5737 h=13.716 !units=m</a:t>
            </a:r>
          </a:p>
          <a:p>
            <a:pPr marL="914400" lvl="0" algn="just"/>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cond</a:t>
            </a:r>
            <a:r>
              <a:rPr lang="en-US" sz="1400" b="1" dirty="0">
                <a:latin typeface="Courier New" panose="02070309020205020404" pitchFamily="49" charset="0"/>
                <a:cs typeface="Courier New" panose="02070309020205020404" pitchFamily="49" charset="0"/>
              </a:rPr>
              <a:t>=4 Wire= ACSR1/0 x=0 h=14.648 ! units=m ! neutral</a:t>
            </a:r>
          </a:p>
          <a:p>
            <a:pPr algn="just"/>
            <a:r>
              <a:rPr lang="en-US" sz="1800" dirty="0">
                <a:latin typeface="Times New Roman" panose="02020603050405020304" pitchFamily="18" charset="0"/>
                <a:cs typeface="Times New Roman" panose="02020603050405020304" pitchFamily="18" charset="0"/>
              </a:rPr>
              <a:t>Define a 300‐ft line section:</a:t>
            </a:r>
          </a:p>
          <a:p>
            <a:pPr marL="914400" lvl="0" algn="just"/>
            <a:r>
              <a:rPr lang="en-US" sz="1400" b="1" dirty="0">
                <a:latin typeface="Courier New" panose="02070309020205020404" pitchFamily="49" charset="0"/>
                <a:cs typeface="Courier New" panose="02070309020205020404" pitchFamily="49" charset="0"/>
              </a:rPr>
              <a:t>New Line.Line1 Bus1=xxx Bus2=</a:t>
            </a:r>
            <a:r>
              <a:rPr lang="en-US" sz="1400" b="1" dirty="0" err="1">
                <a:latin typeface="Courier New" panose="02070309020205020404" pitchFamily="49" charset="0"/>
                <a:cs typeface="Courier New" panose="02070309020205020404" pitchFamily="49" charset="0"/>
              </a:rPr>
              <a:t>yyy</a:t>
            </a:r>
            <a:endParaRPr lang="en-US" sz="1400" b="1" dirty="0">
              <a:latin typeface="Courier New" panose="02070309020205020404" pitchFamily="49" charset="0"/>
              <a:cs typeface="Courier New" panose="02070309020205020404" pitchFamily="49" charset="0"/>
            </a:endParaRPr>
          </a:p>
          <a:p>
            <a:pPr marL="914400" lvl="0" algn="just"/>
            <a:r>
              <a:rPr lang="en-US" sz="1400" b="1" dirty="0">
                <a:latin typeface="Courier New" panose="02070309020205020404" pitchFamily="49" charset="0"/>
                <a:cs typeface="Courier New" panose="02070309020205020404" pitchFamily="49" charset="0"/>
              </a:rPr>
              <a:t>~ Geometry= HC2_336_1neut_0Mess</a:t>
            </a:r>
          </a:p>
          <a:p>
            <a:pPr marL="914400" lvl="0" algn="just"/>
            <a:r>
              <a:rPr lang="en-US" sz="1400" b="1" dirty="0">
                <a:latin typeface="Courier New" panose="02070309020205020404" pitchFamily="49" charset="0"/>
                <a:cs typeface="Courier New" panose="02070309020205020404" pitchFamily="49" charset="0"/>
              </a:rPr>
              <a:t>~ Length=300 units=</a:t>
            </a:r>
            <a:r>
              <a:rPr lang="en-US" sz="1400" b="1" dirty="0" err="1">
                <a:latin typeface="Courier New" panose="02070309020205020404" pitchFamily="49" charset="0"/>
                <a:cs typeface="Courier New" panose="02070309020205020404" pitchFamily="49" charset="0"/>
              </a:rPr>
              <a:t>ft</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824509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EnergyMeter EEN and UE Registers</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110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524315"/>
          </a:xfrm>
          <a:prstGeom prst="rect">
            <a:avLst/>
          </a:prstGeom>
          <a:noFill/>
        </p:spPr>
        <p:txBody>
          <a:bodyPr wrap="square" rtlCol="0">
            <a:spAutoFit/>
          </a:bodyPr>
          <a:lstStyle/>
          <a:p>
            <a:pPr lvl="0" algn="just"/>
            <a:r>
              <a:rPr lang="en-US" sz="1800" dirty="0"/>
              <a:t>These concepts have evolved since 1994 as we began to look for some means to measure risk in planning, particularly as it applies to distributed generation. We quickly learned that distribution planners were not comfortable with pure probabilistic planning. They prefer methods based on concrete limits. Therefore, we adapted some traditional planning concepts to achieve a measure of risk. Many traditional methods used two limits for power delivery equipment: Normal and Emergency. Planning studies are triggered when the peak demand exceeds the Normal limits. Exceeding the Emergency limit requires immediate curtailment. The usual intent was to get something built before the Emergency limit was projected to be exceeded. By using power demand alone, new construction is frequently very conservative. Distributed generation muddies the waters for planning with demand alone because it is often unclear how much capacity is actually achieved by DG.</a:t>
            </a:r>
          </a:p>
          <a:p>
            <a:pPr lvl="0" algn="just"/>
            <a:endParaRPr lang="en-US" sz="1800" dirty="0"/>
          </a:p>
          <a:p>
            <a:pPr lvl="0" algn="just"/>
            <a:r>
              <a:rPr lang="en-US" sz="1800" dirty="0"/>
              <a:t>Our extension of the concept was to use energy in addition to simply power to determine the risk. One would defer investing in new infrastructure until the energy exceeding the limits was sufficient to justify it.</a:t>
            </a:r>
          </a:p>
        </p:txBody>
      </p:sp>
    </p:spTree>
    <p:extLst>
      <p:ext uri="{BB962C8B-B14F-4D97-AF65-F5344CB8AC3E}">
        <p14:creationId xmlns:p14="http://schemas.microsoft.com/office/powerpoint/2010/main" val="41837630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Registers 9 and 10: Overload EEN and UE</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111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3693319"/>
          </a:xfrm>
          <a:prstGeom prst="rect">
            <a:avLst/>
          </a:prstGeom>
          <a:noFill/>
        </p:spPr>
        <p:txBody>
          <a:bodyPr wrap="square" rtlCol="0">
            <a:spAutoFit/>
          </a:bodyPr>
          <a:lstStyle/>
          <a:p>
            <a:pPr lvl="0" algn="just"/>
            <a:r>
              <a:rPr lang="en-US" sz="1800" dirty="0"/>
              <a:t>As the </a:t>
            </a:r>
            <a:r>
              <a:rPr lang="en-US" sz="1800" dirty="0" err="1"/>
              <a:t>Energymeter</a:t>
            </a:r>
            <a:r>
              <a:rPr lang="en-US" sz="1800" dirty="0"/>
              <a:t> element sweeps through its zone, it queries each series power delivery element encountered for the kW above Normal and Emergency limits. The value recorded in these two registers is the largest kW amount encountered. In other words, the value is the maximum overload in terms of actual kW.</a:t>
            </a:r>
          </a:p>
          <a:p>
            <a:pPr lvl="0" algn="just"/>
            <a:endParaRPr lang="en-US" sz="1800" dirty="0"/>
          </a:p>
          <a:p>
            <a:pPr lvl="0" algn="just"/>
            <a:r>
              <a:rPr lang="en-US" sz="1800" dirty="0"/>
              <a:t>Most of the time, this is what you want. However, there are cases where data errors can skew the results. For example, if the data show a 15 kVA transformer serving an apartment building with over 150 kVA load, this will consistently show up as a 135 kVA overload, which might be the largest overload in the problem. However, you would not build a new feeder because a small transformer is overloaded. You would change out the transformer (or correct the data error). Such errors are common in distribution data where it may take a while for transformer </a:t>
            </a:r>
            <a:r>
              <a:rPr lang="en-US" sz="1800" dirty="0" err="1"/>
              <a:t>changeouts</a:t>
            </a:r>
            <a:r>
              <a:rPr lang="en-US" sz="1800" dirty="0"/>
              <a:t> to get properly entered.</a:t>
            </a:r>
          </a:p>
        </p:txBody>
      </p:sp>
    </p:spTree>
    <p:extLst>
      <p:ext uri="{BB962C8B-B14F-4D97-AF65-F5344CB8AC3E}">
        <p14:creationId xmlns:p14="http://schemas.microsoft.com/office/powerpoint/2010/main" val="19654934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Registers 9 and 10: Overload EEN and UE</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112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801314"/>
          </a:xfrm>
          <a:prstGeom prst="rect">
            <a:avLst/>
          </a:prstGeom>
          <a:noFill/>
        </p:spPr>
        <p:txBody>
          <a:bodyPr wrap="square" rtlCol="0">
            <a:spAutoFit/>
          </a:bodyPr>
          <a:lstStyle/>
          <a:p>
            <a:pPr lvl="0" algn="just"/>
            <a:r>
              <a:rPr lang="en-US" sz="1800" dirty="0"/>
              <a:t>Excess or Total: There are two ways these registers can record the results. They can simply record the excess kW over the limits. This is the default behavior. However, they can also record the total kW flowing through the element. The latter method is for cases where it is assumed that the feeder branch in question must be switched off completely if an overload occurs. This reflects a more conservative planning approach.</a:t>
            </a:r>
          </a:p>
          <a:p>
            <a:pPr lvl="0" algn="just"/>
            <a:endParaRPr lang="en-US" sz="1800" dirty="0"/>
          </a:p>
          <a:p>
            <a:pPr lvl="0" algn="just"/>
            <a:r>
              <a:rPr lang="en-US" sz="1800" dirty="0"/>
              <a:t>Registers 11 and 12: Load EEN and UE</a:t>
            </a:r>
          </a:p>
          <a:p>
            <a:pPr lvl="0" algn="just"/>
            <a:endParaRPr lang="en-US" sz="1800" dirty="0"/>
          </a:p>
          <a:p>
            <a:pPr lvl="0" algn="just"/>
            <a:r>
              <a:rPr lang="en-US" sz="1800" dirty="0"/>
              <a:t>These two registers record a different approach to compute EEN and UE values: They ask each Load element in the zone if it is “unserved.” The nominal criterion is </a:t>
            </a:r>
            <a:r>
              <a:rPr lang="en-US" sz="1800" dirty="0" err="1"/>
              <a:t>undervoltage</a:t>
            </a:r>
            <a:r>
              <a:rPr lang="en-US" sz="1800" dirty="0"/>
              <a:t>.</a:t>
            </a:r>
          </a:p>
          <a:p>
            <a:pPr lvl="0" algn="just"/>
            <a:endParaRPr lang="en-US" sz="1800" dirty="0"/>
          </a:p>
          <a:p>
            <a:pPr lvl="0" algn="just"/>
            <a:r>
              <a:rPr lang="en-US" sz="1800" dirty="0"/>
              <a:t>(1) If you set Option=Voltage for an </a:t>
            </a:r>
            <a:r>
              <a:rPr lang="en-US" sz="1800" dirty="0" err="1"/>
              <a:t>Energymeter</a:t>
            </a:r>
            <a:r>
              <a:rPr lang="en-US" sz="1800" dirty="0"/>
              <a:t> object, only the voltage is used. The global options </a:t>
            </a:r>
            <a:r>
              <a:rPr lang="en-US" sz="1800" dirty="0" err="1"/>
              <a:t>NormVminpu</a:t>
            </a:r>
            <a:r>
              <a:rPr lang="en-US" sz="1800" dirty="0"/>
              <a:t> and </a:t>
            </a:r>
            <a:r>
              <a:rPr lang="en-US" sz="1800" dirty="0" err="1"/>
              <a:t>EmergVminpu</a:t>
            </a:r>
            <a:r>
              <a:rPr lang="en-US" sz="1800" dirty="0"/>
              <a:t> are used for this value. (2) If the voltage is between </a:t>
            </a:r>
            <a:r>
              <a:rPr lang="en-US" sz="1800" dirty="0" err="1"/>
              <a:t>NormVminpu</a:t>
            </a:r>
            <a:r>
              <a:rPr lang="en-US" sz="1800" dirty="0"/>
              <a:t> and </a:t>
            </a:r>
            <a:r>
              <a:rPr lang="en-US" sz="1800" dirty="0" err="1"/>
              <a:t>EmergVminpu</a:t>
            </a:r>
            <a:r>
              <a:rPr lang="en-US" sz="1800" dirty="0"/>
              <a:t>, the EEN is proportioned to how far below the </a:t>
            </a:r>
            <a:r>
              <a:rPr lang="en-US" sz="1800" dirty="0" err="1"/>
              <a:t>NormVminpu</a:t>
            </a:r>
            <a:r>
              <a:rPr lang="en-US" sz="1800" dirty="0"/>
              <a:t> it is. </a:t>
            </a:r>
          </a:p>
        </p:txBody>
      </p:sp>
    </p:spTree>
    <p:extLst>
      <p:ext uri="{BB962C8B-B14F-4D97-AF65-F5344CB8AC3E}">
        <p14:creationId xmlns:p14="http://schemas.microsoft.com/office/powerpoint/2010/main" val="38528448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Registers 9 and 10: Overload EEN and UE</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113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3139321"/>
          </a:xfrm>
          <a:prstGeom prst="rect">
            <a:avLst/>
          </a:prstGeom>
          <a:noFill/>
        </p:spPr>
        <p:txBody>
          <a:bodyPr wrap="square" rtlCol="0">
            <a:spAutoFit/>
          </a:bodyPr>
          <a:lstStyle/>
          <a:p>
            <a:pPr lvl="0" algn="just"/>
            <a:r>
              <a:rPr lang="en-US" sz="1800" dirty="0"/>
              <a:t>(3) If the voltage is less than </a:t>
            </a:r>
            <a:r>
              <a:rPr lang="en-US" sz="1800" dirty="0" err="1"/>
              <a:t>EmergVminpu</a:t>
            </a:r>
            <a:r>
              <a:rPr lang="en-US" sz="1800" dirty="0"/>
              <a:t>, the UE value for the load is computed in proportion to the </a:t>
            </a:r>
            <a:r>
              <a:rPr lang="en-US" sz="1800" dirty="0" err="1"/>
              <a:t>degee</a:t>
            </a:r>
            <a:r>
              <a:rPr lang="en-US" sz="1800" dirty="0"/>
              <a:t> it is below </a:t>
            </a:r>
            <a:r>
              <a:rPr lang="en-US" sz="1800" dirty="0" err="1"/>
              <a:t>EmergVminpu</a:t>
            </a:r>
            <a:r>
              <a:rPr lang="en-US" sz="1800" dirty="0"/>
              <a:t>, continuing on the same slope as the EEN calculation. In multiphase elements, the lowest phase voltage is used.</a:t>
            </a:r>
          </a:p>
          <a:p>
            <a:pPr lvl="0" algn="just"/>
            <a:endParaRPr lang="en-US" sz="1800" dirty="0"/>
          </a:p>
          <a:p>
            <a:pPr lvl="0" algn="just"/>
            <a:r>
              <a:rPr lang="en-US" sz="1800" dirty="0"/>
              <a:t>The default behavior (Option=Combined) is to consider both line overload and </a:t>
            </a:r>
            <a:r>
              <a:rPr lang="en-US" sz="1800" dirty="0" err="1"/>
              <a:t>undervoltage</a:t>
            </a:r>
            <a:r>
              <a:rPr lang="en-US" sz="1800" dirty="0"/>
              <a:t>. If a line, or other power delivery element, serving the load is overloaded, the load is considered unserved in the same percentage that the line is overloaded. This actually takes precedence over the voltage criteria, which assumes that any </a:t>
            </a:r>
            <a:r>
              <a:rPr lang="en-US" sz="1800" dirty="0" err="1"/>
              <a:t>undervoltage</a:t>
            </a:r>
            <a:r>
              <a:rPr lang="en-US" sz="1800" dirty="0"/>
              <a:t> is due to the line overload. A line is considered to serve the load if it is between the EnergyMeter and the load. Note that some inaccuracies can occur if the meter zone is not properly defined, such as if loops exist.</a:t>
            </a:r>
          </a:p>
        </p:txBody>
      </p:sp>
    </p:spTree>
    <p:extLst>
      <p:ext uri="{BB962C8B-B14F-4D97-AF65-F5344CB8AC3E}">
        <p14:creationId xmlns:p14="http://schemas.microsoft.com/office/powerpoint/2010/main" val="2875772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Properties</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114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678204"/>
          </a:xfrm>
          <a:prstGeom prst="rect">
            <a:avLst/>
          </a:prstGeom>
          <a:noFill/>
        </p:spPr>
        <p:txBody>
          <a:bodyPr wrap="square" rtlCol="0">
            <a:spAutoFit/>
          </a:bodyPr>
          <a:lstStyle/>
          <a:p>
            <a:pPr lvl="0" algn="just"/>
            <a:r>
              <a:rPr lang="en-US" sz="1800" dirty="0"/>
              <a:t>The properties are:</a:t>
            </a:r>
          </a:p>
          <a:p>
            <a:pPr marL="914400" lvl="0" algn="just"/>
            <a:r>
              <a:rPr lang="en-US" sz="1400" b="1" dirty="0">
                <a:latin typeface="Courier New" panose="02070309020205020404" pitchFamily="49" charset="0"/>
                <a:cs typeface="Courier New" panose="02070309020205020404" pitchFamily="49" charset="0"/>
              </a:rPr>
              <a:t>Element</a:t>
            </a:r>
            <a:r>
              <a:rPr lang="en-US" sz="1400" dirty="0">
                <a:latin typeface="Courier New" panose="02070309020205020404" pitchFamily="49" charset="0"/>
                <a:cs typeface="Courier New" panose="02070309020205020404" pitchFamily="49" charset="0"/>
              </a:rPr>
              <a:t> = Name of an existing circuit element to which the monitor is to be connected. Note that there may be more than one circuit element with the same name (not wise, but it is allowed). The monitor will be placed at the first one found in the list.</a:t>
            </a:r>
          </a:p>
          <a:p>
            <a:pPr marL="914400" lvl="0" algn="just"/>
            <a:r>
              <a:rPr lang="en-US" sz="1400" b="1" dirty="0">
                <a:latin typeface="Courier New" panose="02070309020205020404" pitchFamily="49" charset="0"/>
                <a:cs typeface="Courier New" panose="02070309020205020404" pitchFamily="49" charset="0"/>
              </a:rPr>
              <a:t>Terminal</a:t>
            </a:r>
            <a:r>
              <a:rPr lang="en-US" sz="1400" dirty="0">
                <a:latin typeface="Courier New" panose="02070309020205020404" pitchFamily="49" charset="0"/>
                <a:cs typeface="Courier New" panose="02070309020205020404" pitchFamily="49" charset="0"/>
              </a:rPr>
              <a:t> = No. of the terminal to which the monitor will be connected, normally the source end.</a:t>
            </a:r>
          </a:p>
          <a:p>
            <a:pPr marL="914400" lvl="0" algn="just"/>
            <a:r>
              <a:rPr lang="en-US" sz="1400" b="1" dirty="0">
                <a:latin typeface="Courier New" panose="02070309020205020404" pitchFamily="49" charset="0"/>
                <a:cs typeface="Courier New" panose="02070309020205020404" pitchFamily="49" charset="0"/>
              </a:rPr>
              <a:t>Action</a:t>
            </a:r>
            <a:r>
              <a:rPr lang="en-US" sz="1400" dirty="0">
                <a:latin typeface="Courier New" panose="02070309020205020404" pitchFamily="49" charset="0"/>
                <a:cs typeface="Courier New" panose="02070309020205020404" pitchFamily="49" charset="0"/>
              </a:rPr>
              <a:t> = Optional action to execute.</a:t>
            </a:r>
          </a:p>
          <a:p>
            <a:pPr marL="914400" lvl="0" algn="just"/>
            <a:r>
              <a:rPr lang="en-US" sz="1400" b="1" dirty="0">
                <a:latin typeface="Courier New" panose="02070309020205020404" pitchFamily="49" charset="0"/>
                <a:cs typeface="Courier New" panose="02070309020205020404" pitchFamily="49" charset="0"/>
              </a:rPr>
              <a:t>Clear</a:t>
            </a:r>
            <a:r>
              <a:rPr lang="en-US" sz="1400" dirty="0">
                <a:latin typeface="Courier New" panose="02070309020205020404" pitchFamily="49" charset="0"/>
                <a:cs typeface="Courier New" panose="02070309020205020404" pitchFamily="49" charset="0"/>
              </a:rPr>
              <a:t> = reset all registers to zero</a:t>
            </a:r>
          </a:p>
          <a:p>
            <a:pPr marL="914400" lvl="0" algn="just"/>
            <a:r>
              <a:rPr lang="en-US" sz="1400" b="1" dirty="0">
                <a:latin typeface="Courier New" panose="02070309020205020404" pitchFamily="49" charset="0"/>
                <a:cs typeface="Courier New" panose="02070309020205020404" pitchFamily="49" charset="0"/>
              </a:rPr>
              <a:t>Save</a:t>
            </a:r>
            <a:r>
              <a:rPr lang="en-US" sz="1400" dirty="0">
                <a:latin typeface="Courier New" panose="02070309020205020404" pitchFamily="49" charset="0"/>
                <a:cs typeface="Courier New" panose="02070309020205020404" pitchFamily="49" charset="0"/>
              </a:rPr>
              <a:t> = Saves (appends) the present register values to a file. File name is MTR_metername.CSV, where </a:t>
            </a:r>
            <a:r>
              <a:rPr lang="en-US" sz="1400" dirty="0" err="1">
                <a:latin typeface="Courier New" panose="02070309020205020404" pitchFamily="49" charset="0"/>
                <a:cs typeface="Courier New" panose="02070309020205020404" pitchFamily="49" charset="0"/>
              </a:rPr>
              <a:t>metername</a:t>
            </a:r>
            <a:r>
              <a:rPr lang="en-US" sz="1400" dirty="0">
                <a:latin typeface="Courier New" panose="02070309020205020404" pitchFamily="49" charset="0"/>
                <a:cs typeface="Courier New" panose="02070309020205020404" pitchFamily="49" charset="0"/>
              </a:rPr>
              <a:t> is the name of the energy meter.</a:t>
            </a:r>
          </a:p>
          <a:p>
            <a:pPr marL="914400" lvl="0" algn="just"/>
            <a:r>
              <a:rPr lang="en-US" sz="1400" b="1" dirty="0">
                <a:latin typeface="Courier New" panose="02070309020205020404" pitchFamily="49" charset="0"/>
                <a:cs typeface="Courier New" panose="02070309020205020404" pitchFamily="49" charset="0"/>
              </a:rPr>
              <a:t>Take</a:t>
            </a:r>
            <a:r>
              <a:rPr lang="en-US" sz="1400" dirty="0">
                <a:latin typeface="Courier New" panose="02070309020205020404" pitchFamily="49" charset="0"/>
                <a:cs typeface="Courier New" panose="02070309020205020404" pitchFamily="49" charset="0"/>
              </a:rPr>
              <a:t> = Takes a sample at the present solution.</a:t>
            </a:r>
          </a:p>
          <a:p>
            <a:pPr marL="914400" lvl="0" algn="just"/>
            <a:r>
              <a:rPr lang="en-US" sz="1400" b="1" dirty="0">
                <a:latin typeface="Courier New" panose="02070309020205020404" pitchFamily="49" charset="0"/>
                <a:cs typeface="Courier New" panose="02070309020205020404" pitchFamily="49" charset="0"/>
              </a:rPr>
              <a:t>Option</a:t>
            </a:r>
            <a:r>
              <a:rPr lang="en-US" sz="1400" dirty="0">
                <a:latin typeface="Courier New" panose="02070309020205020404" pitchFamily="49" charset="0"/>
                <a:cs typeface="Courier New" panose="02070309020205020404" pitchFamily="49" charset="0"/>
              </a:rPr>
              <a:t> = Options: Enter a string ARRAY of any combination of the following. Options processed left‐to‐right:</a:t>
            </a:r>
          </a:p>
          <a:p>
            <a:pPr marL="914400" lvl="0" algn="just"/>
            <a:r>
              <a:rPr lang="en-US" sz="1400" dirty="0">
                <a:latin typeface="Courier New" panose="02070309020205020404" pitchFamily="49" charset="0"/>
                <a:cs typeface="Courier New" panose="02070309020205020404" pitchFamily="49" charset="0"/>
              </a:rPr>
              <a:t>(E)</a:t>
            </a:r>
            <a:r>
              <a:rPr lang="en-US" sz="1400" dirty="0" err="1">
                <a:latin typeface="Courier New" panose="02070309020205020404" pitchFamily="49" charset="0"/>
                <a:cs typeface="Courier New" panose="02070309020205020404" pitchFamily="49" charset="0"/>
              </a:rPr>
              <a:t>xcess</a:t>
            </a:r>
            <a:r>
              <a:rPr lang="en-US" sz="1400" dirty="0">
                <a:latin typeface="Courier New" panose="02070309020205020404" pitchFamily="49" charset="0"/>
                <a:cs typeface="Courier New" panose="02070309020205020404" pitchFamily="49" charset="0"/>
              </a:rPr>
              <a:t> : (default) UE/EEN is estimate of only energy exceeding capacity</a:t>
            </a:r>
          </a:p>
          <a:p>
            <a:pPr marL="914400" lvl="0" algn="just"/>
            <a:r>
              <a:rPr lang="en-US" sz="1400" dirty="0">
                <a:latin typeface="Courier New" panose="02070309020205020404" pitchFamily="49" charset="0"/>
                <a:cs typeface="Courier New" panose="02070309020205020404" pitchFamily="49" charset="0"/>
              </a:rPr>
              <a:t>(T)</a:t>
            </a:r>
            <a:r>
              <a:rPr lang="en-US" sz="1400" dirty="0" err="1">
                <a:latin typeface="Courier New" panose="02070309020205020404" pitchFamily="49" charset="0"/>
                <a:cs typeface="Courier New" panose="02070309020205020404" pitchFamily="49" charset="0"/>
              </a:rPr>
              <a:t>otal</a:t>
            </a:r>
            <a:r>
              <a:rPr lang="en-US" sz="1400" dirty="0">
                <a:latin typeface="Courier New" panose="02070309020205020404" pitchFamily="49" charset="0"/>
                <a:cs typeface="Courier New" panose="02070309020205020404" pitchFamily="49" charset="0"/>
              </a:rPr>
              <a:t> : UE/EEN is total energy after capacity exceeded.</a:t>
            </a:r>
          </a:p>
          <a:p>
            <a:pPr marL="914400" lvl="0" algn="just"/>
            <a:r>
              <a:rPr lang="en-US" sz="1400" dirty="0">
                <a:latin typeface="Courier New" panose="02070309020205020404" pitchFamily="49" charset="0"/>
                <a:cs typeface="Courier New" panose="02070309020205020404" pitchFamily="49" charset="0"/>
              </a:rPr>
              <a:t>(R)</a:t>
            </a:r>
            <a:r>
              <a:rPr lang="en-US" sz="1400" dirty="0" err="1">
                <a:latin typeface="Courier New" panose="02070309020205020404" pitchFamily="49" charset="0"/>
                <a:cs typeface="Courier New" panose="02070309020205020404" pitchFamily="49" charset="0"/>
              </a:rPr>
              <a:t>adial</a:t>
            </a:r>
            <a:r>
              <a:rPr lang="en-US" sz="1400" dirty="0">
                <a:latin typeface="Courier New" panose="02070309020205020404" pitchFamily="49" charset="0"/>
                <a:cs typeface="Courier New" panose="02070309020205020404" pitchFamily="49" charset="0"/>
              </a:rPr>
              <a:t> : (default) Treats zone as a radial circuit</a:t>
            </a:r>
          </a:p>
          <a:p>
            <a:pPr marL="914400" lvl="0" algn="just"/>
            <a:r>
              <a:rPr lang="en-US"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6448516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Properties</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115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678204"/>
          </a:xfrm>
          <a:prstGeom prst="rect">
            <a:avLst/>
          </a:prstGeom>
          <a:noFill/>
        </p:spPr>
        <p:txBody>
          <a:bodyPr wrap="square" rtlCol="0">
            <a:spAutoFit/>
          </a:bodyPr>
          <a:lstStyle/>
          <a:p>
            <a:pPr lvl="0" algn="just"/>
            <a:r>
              <a:rPr lang="en-US" sz="1800" dirty="0"/>
              <a:t>The properties are:</a:t>
            </a:r>
          </a:p>
          <a:p>
            <a:pPr marL="914400" lvl="0" algn="just"/>
            <a:r>
              <a:rPr lang="en-US" sz="1400" b="1" dirty="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pPr marL="914400" lvl="0" algn="just"/>
            <a:r>
              <a:rPr lang="en-US" sz="1400" dirty="0">
                <a:latin typeface="Courier New" panose="02070309020205020404" pitchFamily="49" charset="0"/>
                <a:cs typeface="Courier New" panose="02070309020205020404" pitchFamily="49" charset="0"/>
              </a:rPr>
              <a:t>(M)</a:t>
            </a:r>
            <a:r>
              <a:rPr lang="en-US" sz="1400" dirty="0" err="1">
                <a:latin typeface="Courier New" panose="02070309020205020404" pitchFamily="49" charset="0"/>
                <a:cs typeface="Courier New" panose="02070309020205020404" pitchFamily="49" charset="0"/>
              </a:rPr>
              <a:t>esh</a:t>
            </a:r>
            <a:r>
              <a:rPr lang="en-US" sz="1400" dirty="0">
                <a:latin typeface="Courier New" panose="02070309020205020404" pitchFamily="49" charset="0"/>
                <a:cs typeface="Courier New" panose="02070309020205020404" pitchFamily="49" charset="0"/>
              </a:rPr>
              <a:t> : Treats zone as meshed network (not radial).</a:t>
            </a:r>
          </a:p>
          <a:p>
            <a:pPr marL="914400" lvl="0" algn="just"/>
            <a:r>
              <a:rPr lang="en-US" sz="1400" dirty="0">
                <a:latin typeface="Courier New" panose="02070309020205020404" pitchFamily="49" charset="0"/>
                <a:cs typeface="Courier New" panose="02070309020205020404" pitchFamily="49" charset="0"/>
              </a:rPr>
              <a:t>(C)</a:t>
            </a:r>
            <a:r>
              <a:rPr lang="en-US" sz="1400" dirty="0" err="1">
                <a:latin typeface="Courier New" panose="02070309020205020404" pitchFamily="49" charset="0"/>
                <a:cs typeface="Courier New" panose="02070309020205020404" pitchFamily="49" charset="0"/>
              </a:rPr>
              <a:t>ombined</a:t>
            </a:r>
            <a:r>
              <a:rPr lang="en-US" sz="1400" dirty="0">
                <a:latin typeface="Courier New" panose="02070309020205020404" pitchFamily="49" charset="0"/>
                <a:cs typeface="Courier New" panose="02070309020205020404" pitchFamily="49" charset="0"/>
              </a:rPr>
              <a:t>: (default) Load UE or EEN are computed from both overload and </a:t>
            </a:r>
            <a:r>
              <a:rPr lang="en-US" sz="1400" dirty="0" err="1">
                <a:latin typeface="Courier New" panose="02070309020205020404" pitchFamily="49" charset="0"/>
                <a:cs typeface="Courier New" panose="02070309020205020404" pitchFamily="49" charset="0"/>
              </a:rPr>
              <a:t>undervoltage</a:t>
            </a:r>
            <a:r>
              <a:rPr lang="en-US" sz="1400" dirty="0">
                <a:latin typeface="Courier New" panose="02070309020205020404" pitchFamily="49" charset="0"/>
                <a:cs typeface="Courier New" panose="02070309020205020404" pitchFamily="49" charset="0"/>
              </a:rPr>
              <a:t> criteria.</a:t>
            </a:r>
          </a:p>
          <a:p>
            <a:pPr marL="914400" lvl="0" algn="just"/>
            <a:r>
              <a:rPr lang="en-US" sz="1400" dirty="0">
                <a:latin typeface="Courier New" panose="02070309020205020404" pitchFamily="49" charset="0"/>
                <a:cs typeface="Courier New" panose="02070309020205020404" pitchFamily="49" charset="0"/>
              </a:rPr>
              <a:t>(V)</a:t>
            </a:r>
            <a:r>
              <a:rPr lang="en-US" sz="1400" dirty="0" err="1">
                <a:latin typeface="Courier New" panose="02070309020205020404" pitchFamily="49" charset="0"/>
                <a:cs typeface="Courier New" panose="02070309020205020404" pitchFamily="49" charset="0"/>
              </a:rPr>
              <a:t>oltage</a:t>
            </a:r>
            <a:r>
              <a:rPr lang="en-US" sz="1400" dirty="0">
                <a:latin typeface="Courier New" panose="02070309020205020404" pitchFamily="49" charset="0"/>
                <a:cs typeface="Courier New" panose="02070309020205020404" pitchFamily="49" charset="0"/>
              </a:rPr>
              <a:t>: Load UE/EEN are computed only from the </a:t>
            </a:r>
            <a:r>
              <a:rPr lang="en-US" sz="1400" dirty="0" err="1">
                <a:latin typeface="Courier New" panose="02070309020205020404" pitchFamily="49" charset="0"/>
                <a:cs typeface="Courier New" panose="02070309020205020404" pitchFamily="49" charset="0"/>
              </a:rPr>
              <a:t>undervoltage</a:t>
            </a:r>
            <a:r>
              <a:rPr lang="en-US" sz="1400" dirty="0">
                <a:latin typeface="Courier New" panose="02070309020205020404" pitchFamily="49" charset="0"/>
                <a:cs typeface="Courier New" panose="02070309020205020404" pitchFamily="49" charset="0"/>
              </a:rPr>
              <a:t> criteria.</a:t>
            </a:r>
          </a:p>
          <a:p>
            <a:pPr marL="914400" lvl="0" algn="just"/>
            <a:r>
              <a:rPr lang="en-US" sz="1400" dirty="0">
                <a:latin typeface="Courier New" panose="02070309020205020404" pitchFamily="49" charset="0"/>
                <a:cs typeface="Courier New" panose="02070309020205020404" pitchFamily="49" charset="0"/>
              </a:rPr>
              <a:t>Example: option=(E, R, C)</a:t>
            </a:r>
          </a:p>
          <a:p>
            <a:pPr marL="914400" lvl="0" algn="just"/>
            <a:r>
              <a:rPr lang="en-US" sz="1400" dirty="0">
                <a:latin typeface="Courier New" panose="02070309020205020404" pitchFamily="49" charset="0"/>
                <a:cs typeface="Courier New" panose="02070309020205020404" pitchFamily="49" charset="0"/>
              </a:rPr>
              <a:t>In a meshed network, the overload registers represent the total of the power delivery element overloads and the load UE/EEN registers will contain only those loads that are "unserved", which are those with low voltages. In a radial circuit, the overload registers record the max overload (absolute magnitude, not percent) in the zone. Loads become unserved either with low voltage or if any line in their path to the source is overloaded.</a:t>
            </a:r>
          </a:p>
          <a:p>
            <a:pPr marL="914400" lvl="0" algn="just"/>
            <a:r>
              <a:rPr lang="en-US" sz="1400" b="1" dirty="0" err="1">
                <a:latin typeface="Courier New" panose="02070309020205020404" pitchFamily="49" charset="0"/>
                <a:cs typeface="Courier New" panose="02070309020205020404" pitchFamily="49" charset="0"/>
              </a:rPr>
              <a:t>KWNorm</a:t>
            </a:r>
            <a:r>
              <a:rPr lang="en-US" sz="1400" dirty="0">
                <a:latin typeface="Courier New" panose="02070309020205020404" pitchFamily="49" charset="0"/>
                <a:cs typeface="Courier New" panose="02070309020205020404" pitchFamily="49" charset="0"/>
              </a:rPr>
              <a:t> = Upper limit on kW load in the zone, Normal configuration. Default is 0.0 (ignored). If specified, overrides limits on individual lines for overload EEN. KW above this limit</a:t>
            </a:r>
          </a:p>
          <a:p>
            <a:pPr marL="914400" lvl="0" algn="just"/>
            <a:r>
              <a:rPr lang="en-US" sz="1400" dirty="0">
                <a:latin typeface="Courier New" panose="02070309020205020404" pitchFamily="49" charset="0"/>
                <a:cs typeface="Courier New" panose="02070309020205020404" pitchFamily="49" charset="0"/>
              </a:rPr>
              <a:t>for the entire zone is considered EEN.</a:t>
            </a:r>
          </a:p>
          <a:p>
            <a:pPr marL="914400" lvl="0" algn="just"/>
            <a:r>
              <a:rPr lang="en-US"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663360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Properties</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116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893647"/>
          </a:xfrm>
          <a:prstGeom prst="rect">
            <a:avLst/>
          </a:prstGeom>
          <a:noFill/>
        </p:spPr>
        <p:txBody>
          <a:bodyPr wrap="square" rtlCol="0">
            <a:spAutoFit/>
          </a:bodyPr>
          <a:lstStyle/>
          <a:p>
            <a:pPr lvl="0" algn="just"/>
            <a:r>
              <a:rPr lang="en-US" sz="1800" dirty="0"/>
              <a:t>The properties are:</a:t>
            </a:r>
          </a:p>
          <a:p>
            <a:pPr marL="914400" lvl="0" algn="just"/>
            <a:r>
              <a:rPr lang="en-US" sz="1400" b="1" dirty="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pPr marL="914400" lvl="0" algn="just"/>
            <a:r>
              <a:rPr lang="en-US" sz="1400" b="1" dirty="0">
                <a:latin typeface="Courier New" panose="02070309020205020404" pitchFamily="49" charset="0"/>
                <a:cs typeface="Courier New" panose="02070309020205020404" pitchFamily="49" charset="0"/>
              </a:rPr>
              <a:t>KWEmerg</a:t>
            </a:r>
            <a:r>
              <a:rPr lang="en-US" sz="1400" dirty="0">
                <a:latin typeface="Courier New" panose="02070309020205020404" pitchFamily="49" charset="0"/>
                <a:cs typeface="Courier New" panose="02070309020205020404" pitchFamily="49" charset="0"/>
              </a:rPr>
              <a:t> = Upper limit on kW load in the zone, Emergency configuration. Default is 0.0 (ignored). If specified, overrides limits on individual lines for overload UE. KW above this limit for the entire zone is considered UE.</a:t>
            </a:r>
          </a:p>
          <a:p>
            <a:pPr marL="914400" lvl="0" algn="just"/>
            <a:r>
              <a:rPr lang="en-US" sz="1400" b="1" dirty="0" err="1">
                <a:latin typeface="Courier New" panose="02070309020205020404" pitchFamily="49" charset="0"/>
                <a:cs typeface="Courier New" panose="02070309020205020404" pitchFamily="49" charset="0"/>
              </a:rPr>
              <a:t>Peakcurrent</a:t>
            </a:r>
            <a:r>
              <a:rPr lang="en-US" sz="1400" dirty="0">
                <a:latin typeface="Courier New" panose="02070309020205020404" pitchFamily="49" charset="0"/>
                <a:cs typeface="Courier New" panose="02070309020205020404" pitchFamily="49" charset="0"/>
              </a:rPr>
              <a:t> = ARRAY of current magnitudes representing the peak currents measured at this location for the load allocation function (for loads defined with </a:t>
            </a:r>
            <a:r>
              <a:rPr lang="en-US" sz="1400" dirty="0" err="1">
                <a:latin typeface="Courier New" panose="02070309020205020404" pitchFamily="49" charset="0"/>
                <a:cs typeface="Courier New" panose="02070309020205020404" pitchFamily="49" charset="0"/>
              </a:rPr>
              <a:t>xfkva</a:t>
            </a:r>
            <a:r>
              <a:rPr lang="en-US" sz="1400" dirty="0">
                <a:latin typeface="Courier New" panose="02070309020205020404" pitchFamily="49" charset="0"/>
                <a:cs typeface="Courier New" panose="02070309020205020404" pitchFamily="49" charset="0"/>
              </a:rPr>
              <a:t>=). Default is (400, 400, 400). Enter one current for each phase.</a:t>
            </a:r>
          </a:p>
          <a:p>
            <a:pPr marL="914400" lvl="0" algn="just"/>
            <a:r>
              <a:rPr lang="en-US" sz="1400" b="1" dirty="0" err="1">
                <a:latin typeface="Courier New" panose="02070309020205020404" pitchFamily="49" charset="0"/>
                <a:cs typeface="Courier New" panose="02070309020205020404" pitchFamily="49" charset="0"/>
              </a:rPr>
              <a:t>Zonelist</a:t>
            </a:r>
            <a:r>
              <a:rPr lang="en-US" sz="1400" dirty="0">
                <a:latin typeface="Courier New" panose="02070309020205020404" pitchFamily="49" charset="0"/>
                <a:cs typeface="Courier New" panose="02070309020205020404" pitchFamily="49" charset="0"/>
              </a:rPr>
              <a:t> = ARRAY of full element names for this meter's zone. Default is for meter to find it's own zone. If specified, DSS uses this list instead. It can access the names in a </a:t>
            </a:r>
            <a:r>
              <a:rPr lang="en-US" sz="1400" dirty="0" err="1">
                <a:latin typeface="Courier New" panose="02070309020205020404" pitchFamily="49" charset="0"/>
                <a:cs typeface="Courier New" panose="02070309020205020404" pitchFamily="49" charset="0"/>
              </a:rPr>
              <a:t>singlecolumn</a:t>
            </a:r>
            <a:r>
              <a:rPr lang="en-US" sz="1400" dirty="0">
                <a:latin typeface="Courier New" panose="02070309020205020404" pitchFamily="49" charset="0"/>
                <a:cs typeface="Courier New" panose="02070309020205020404" pitchFamily="49" charset="0"/>
              </a:rPr>
              <a:t> text file. Examples:</a:t>
            </a:r>
          </a:p>
          <a:p>
            <a:pPr marL="914400" lvl="0" algn="just"/>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Zonelist</a:t>
            </a:r>
            <a:r>
              <a:rPr lang="en-US" sz="1400" dirty="0">
                <a:latin typeface="Courier New" panose="02070309020205020404" pitchFamily="49" charset="0"/>
                <a:cs typeface="Courier New" panose="02070309020205020404" pitchFamily="49" charset="0"/>
              </a:rPr>
              <a:t> =[line.L1, transformer.T1, Line.L3]</a:t>
            </a:r>
          </a:p>
          <a:p>
            <a:pPr marL="914400" lvl="0" algn="just"/>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Zonelist</a:t>
            </a:r>
            <a:r>
              <a:rPr lang="en-US" sz="1400" dirty="0">
                <a:latin typeface="Courier New" panose="02070309020205020404" pitchFamily="49" charset="0"/>
                <a:cs typeface="Courier New" panose="02070309020205020404" pitchFamily="49" charset="0"/>
              </a:rPr>
              <a:t> =(file=branchlist.txt)</a:t>
            </a:r>
          </a:p>
          <a:p>
            <a:pPr marL="914400" lvl="0" algn="just"/>
            <a:r>
              <a:rPr lang="en-US" sz="1400" b="1" dirty="0" err="1">
                <a:latin typeface="Courier New" panose="02070309020205020404" pitchFamily="49" charset="0"/>
                <a:cs typeface="Courier New" panose="02070309020205020404" pitchFamily="49" charset="0"/>
              </a:rPr>
              <a:t>LocalOnly</a:t>
            </a:r>
            <a:r>
              <a:rPr lang="en-US" sz="1400" dirty="0">
                <a:latin typeface="Courier New" panose="02070309020205020404" pitchFamily="49" charset="0"/>
                <a:cs typeface="Courier New" panose="02070309020205020404" pitchFamily="49" charset="0"/>
              </a:rPr>
              <a:t> = {Yes | No} Default is NO. If Yes, meter considers only the monitored element for EEN and UE </a:t>
            </a:r>
            <a:r>
              <a:rPr lang="en-US" sz="1400" dirty="0" err="1">
                <a:latin typeface="Courier New" panose="02070309020205020404" pitchFamily="49" charset="0"/>
                <a:cs typeface="Courier New" panose="02070309020205020404" pitchFamily="49" charset="0"/>
              </a:rPr>
              <a:t>calcs</a:t>
            </a:r>
            <a:r>
              <a:rPr lang="en-US" sz="1400" dirty="0">
                <a:latin typeface="Courier New" panose="02070309020205020404" pitchFamily="49" charset="0"/>
                <a:cs typeface="Courier New" panose="02070309020205020404" pitchFamily="49" charset="0"/>
              </a:rPr>
              <a:t>. Uses whole zone for losses.</a:t>
            </a:r>
          </a:p>
          <a:p>
            <a:pPr marL="914400" lvl="0" algn="just"/>
            <a:endParaRPr lang="en-US" sz="1400" dirty="0">
              <a:latin typeface="Courier New" panose="02070309020205020404" pitchFamily="49" charset="0"/>
              <a:cs typeface="Courier New" panose="02070309020205020404" pitchFamily="49" charset="0"/>
            </a:endParaRPr>
          </a:p>
          <a:p>
            <a:pPr marL="914400" lvl="0" algn="just"/>
            <a:endParaRPr lang="en-US" sz="1400" dirty="0">
              <a:latin typeface="Courier New" panose="02070309020205020404" pitchFamily="49" charset="0"/>
              <a:cs typeface="Courier New" panose="02070309020205020404" pitchFamily="49" charset="0"/>
            </a:endParaRPr>
          </a:p>
          <a:p>
            <a:pPr marL="914400" lvl="0" algn="just"/>
            <a:r>
              <a:rPr lang="en-US"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6464952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Properties</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117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462760"/>
          </a:xfrm>
          <a:prstGeom prst="rect">
            <a:avLst/>
          </a:prstGeom>
          <a:noFill/>
        </p:spPr>
        <p:txBody>
          <a:bodyPr wrap="square" rtlCol="0">
            <a:spAutoFit/>
          </a:bodyPr>
          <a:lstStyle/>
          <a:p>
            <a:pPr lvl="0" algn="just"/>
            <a:r>
              <a:rPr lang="en-US" sz="1800" dirty="0"/>
              <a:t>The properties are:</a:t>
            </a:r>
          </a:p>
          <a:p>
            <a:pPr marL="914400" lvl="0" algn="just"/>
            <a:r>
              <a:rPr lang="en-US" sz="1400" b="1" dirty="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pPr marL="914400" lvl="0" algn="just"/>
            <a:r>
              <a:rPr lang="en-US" sz="1400" b="1" dirty="0">
                <a:latin typeface="Courier New" panose="02070309020205020404" pitchFamily="49" charset="0"/>
                <a:cs typeface="Courier New" panose="02070309020205020404" pitchFamily="49" charset="0"/>
              </a:rPr>
              <a:t>Mask</a:t>
            </a:r>
            <a:r>
              <a:rPr lang="en-US" sz="1400" dirty="0">
                <a:latin typeface="Courier New" panose="02070309020205020404" pitchFamily="49" charset="0"/>
                <a:cs typeface="Courier New" panose="02070309020205020404" pitchFamily="49" charset="0"/>
              </a:rPr>
              <a:t> = Mask for adding registers whenever all meters are totalized. Array of floating point numbers representing the multiplier to be used for summing each register from this meter. Default = (1, 1, 1, 1, ... ). You only have to enter as many as are changed (positional). Useful when two meters monitor same energy, etc.</a:t>
            </a:r>
          </a:p>
          <a:p>
            <a:pPr marL="914400" lvl="0" algn="just"/>
            <a:r>
              <a:rPr lang="en-US" sz="1400" b="1" dirty="0">
                <a:latin typeface="Courier New" panose="02070309020205020404" pitchFamily="49" charset="0"/>
                <a:cs typeface="Courier New" panose="02070309020205020404" pitchFamily="49" charset="0"/>
              </a:rPr>
              <a:t>Losses</a:t>
            </a:r>
            <a:r>
              <a:rPr lang="en-US" sz="1400" dirty="0">
                <a:latin typeface="Courier New" panose="02070309020205020404" pitchFamily="49" charset="0"/>
                <a:cs typeface="Courier New" panose="02070309020205020404" pitchFamily="49" charset="0"/>
              </a:rPr>
              <a:t> = {Yes | No} Default is YES. Compute Zone losses. If NO, then no losses at all are computed.</a:t>
            </a:r>
          </a:p>
          <a:p>
            <a:pPr marL="914400" lvl="0" algn="just"/>
            <a:r>
              <a:rPr lang="en-US" sz="1400" b="1" dirty="0" err="1">
                <a:latin typeface="Courier New" panose="02070309020205020404" pitchFamily="49" charset="0"/>
                <a:cs typeface="Courier New" panose="02070309020205020404" pitchFamily="49" charset="0"/>
              </a:rPr>
              <a:t>LineLosses</a:t>
            </a:r>
            <a:r>
              <a:rPr lang="en-US" sz="1400" dirty="0">
                <a:latin typeface="Courier New" panose="02070309020205020404" pitchFamily="49" charset="0"/>
                <a:cs typeface="Courier New" panose="02070309020205020404" pitchFamily="49" charset="0"/>
              </a:rPr>
              <a:t> = {Yes | No} Default is YES. Compute Line losses. If NO, then none of the line losses are computed.</a:t>
            </a:r>
          </a:p>
          <a:p>
            <a:pPr marL="914400" lvl="0" algn="just"/>
            <a:r>
              <a:rPr lang="en-US" sz="1400" b="1" dirty="0" err="1">
                <a:latin typeface="Courier New" panose="02070309020205020404" pitchFamily="49" charset="0"/>
                <a:cs typeface="Courier New" panose="02070309020205020404" pitchFamily="49" charset="0"/>
              </a:rPr>
              <a:t>XfmrLosses</a:t>
            </a:r>
            <a:r>
              <a:rPr lang="en-US" sz="1400" dirty="0">
                <a:latin typeface="Courier New" panose="02070309020205020404" pitchFamily="49" charset="0"/>
                <a:cs typeface="Courier New" panose="02070309020205020404" pitchFamily="49" charset="0"/>
              </a:rPr>
              <a:t> = {Yes | No} Default is YES. Compute Transformer losses. If NO, transformers are ignored in loss calculations.</a:t>
            </a:r>
          </a:p>
          <a:p>
            <a:pPr marL="914400" lvl="0" algn="just"/>
            <a:r>
              <a:rPr lang="en-US" sz="1400" b="1" dirty="0" err="1">
                <a:latin typeface="Courier New" panose="02070309020205020404" pitchFamily="49" charset="0"/>
                <a:cs typeface="Courier New" panose="02070309020205020404" pitchFamily="49" charset="0"/>
              </a:rPr>
              <a:t>SeqLosses</a:t>
            </a:r>
            <a:r>
              <a:rPr lang="en-US" sz="1400" dirty="0">
                <a:latin typeface="Courier New" panose="02070309020205020404" pitchFamily="49" charset="0"/>
                <a:cs typeface="Courier New" panose="02070309020205020404" pitchFamily="49" charset="0"/>
              </a:rPr>
              <a:t> = {Yes | No} Default is YES. Compute Sequence losses in lines and segregate by line mode losses and zero mode losses.</a:t>
            </a:r>
          </a:p>
          <a:p>
            <a:pPr marL="914400" lvl="0" algn="just"/>
            <a:r>
              <a:rPr lang="en-US" sz="1400" b="1" dirty="0">
                <a:latin typeface="Courier New" panose="02070309020205020404" pitchFamily="49" charset="0"/>
                <a:cs typeface="Courier New" panose="02070309020205020404" pitchFamily="49" charset="0"/>
              </a:rPr>
              <a:t>3PhaseLosses</a:t>
            </a:r>
            <a:r>
              <a:rPr lang="en-US" sz="1400" dirty="0">
                <a:latin typeface="Courier New" panose="02070309020205020404" pitchFamily="49" charset="0"/>
                <a:cs typeface="Courier New" panose="02070309020205020404" pitchFamily="49" charset="0"/>
              </a:rPr>
              <a:t> = {Yes | No} Default is YES. Compute Line losses and segregate by 3‐phase and other (1‐ and 2‐phase) line losses.</a:t>
            </a:r>
          </a:p>
          <a:p>
            <a:pPr marL="914400" lvl="0" algn="just"/>
            <a:endParaRPr lang="en-US" sz="1400" dirty="0">
              <a:latin typeface="Courier New" panose="02070309020205020404" pitchFamily="49" charset="0"/>
              <a:cs typeface="Courier New" panose="02070309020205020404" pitchFamily="49" charset="0"/>
            </a:endParaRPr>
          </a:p>
          <a:p>
            <a:pPr marL="914400" lvl="0" algn="just"/>
            <a:r>
              <a:rPr lang="en-US"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08420112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Properties</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118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3600986"/>
          </a:xfrm>
          <a:prstGeom prst="rect">
            <a:avLst/>
          </a:prstGeom>
          <a:noFill/>
        </p:spPr>
        <p:txBody>
          <a:bodyPr wrap="square" rtlCol="0">
            <a:spAutoFit/>
          </a:bodyPr>
          <a:lstStyle/>
          <a:p>
            <a:pPr lvl="0" algn="just"/>
            <a:r>
              <a:rPr lang="en-US" sz="1800" dirty="0"/>
              <a:t>The properties are:</a:t>
            </a:r>
          </a:p>
          <a:p>
            <a:pPr marL="914400" lvl="0" algn="just"/>
            <a:r>
              <a:rPr lang="en-US" sz="1400" b="1" dirty="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pPr marL="914400" lvl="0" algn="just"/>
            <a:r>
              <a:rPr lang="en-US" sz="1400" b="1" dirty="0" err="1">
                <a:latin typeface="Courier New" panose="02070309020205020404" pitchFamily="49" charset="0"/>
                <a:cs typeface="Courier New" panose="02070309020205020404" pitchFamily="49" charset="0"/>
              </a:rPr>
              <a:t>VbaseLosses</a:t>
            </a:r>
            <a:r>
              <a:rPr lang="en-US" sz="1400" dirty="0">
                <a:latin typeface="Courier New" panose="02070309020205020404" pitchFamily="49" charset="0"/>
                <a:cs typeface="Courier New" panose="02070309020205020404" pitchFamily="49" charset="0"/>
              </a:rPr>
              <a:t> = {Yes | No} Default is YES. Compute losses and segregate by voltage base. If NO, then voltage‐based tabulation is not reported. Make sure the voltage bases of the buses are assigned BEFORE defining the EnergyMeter to ensure that it will</a:t>
            </a:r>
          </a:p>
          <a:p>
            <a:pPr marL="914400" lvl="0" algn="just"/>
            <a:r>
              <a:rPr lang="en-US" sz="1400" dirty="0">
                <a:latin typeface="Courier New" panose="02070309020205020404" pitchFamily="49" charset="0"/>
                <a:cs typeface="Courier New" panose="02070309020205020404" pitchFamily="49" charset="0"/>
              </a:rPr>
              <a:t>automatically pick up the voltage bases. Or, issue the </a:t>
            </a:r>
            <a:r>
              <a:rPr lang="en-US" sz="1400" dirty="0" err="1">
                <a:latin typeface="Courier New" panose="02070309020205020404" pitchFamily="49" charset="0"/>
                <a:cs typeface="Courier New" panose="02070309020205020404" pitchFamily="49" charset="0"/>
              </a:rPr>
              <a:t>CalcVoltageBases</a:t>
            </a:r>
            <a:r>
              <a:rPr lang="en-US" sz="1400" dirty="0">
                <a:latin typeface="Courier New" panose="02070309020205020404" pitchFamily="49" charset="0"/>
                <a:cs typeface="Courier New" panose="02070309020205020404" pitchFamily="49" charset="0"/>
              </a:rPr>
              <a:t> command after defining the EnergyMeter. Each voltage base has four(4) loss registers: total, line, load, and no‐load, respectively. There are sufficient registers to report losses in five (5) different voltage levels.</a:t>
            </a:r>
          </a:p>
          <a:p>
            <a:pPr marL="914400" lvl="0" algn="just"/>
            <a:r>
              <a:rPr lang="en-US" sz="1400" b="1" dirty="0" err="1">
                <a:latin typeface="Courier New" panose="02070309020205020404" pitchFamily="49" charset="0"/>
                <a:cs typeface="Courier New" panose="02070309020205020404" pitchFamily="49" charset="0"/>
              </a:rPr>
              <a:t>BaseFreq</a:t>
            </a:r>
            <a:r>
              <a:rPr lang="en-US" sz="1400" dirty="0">
                <a:latin typeface="Courier New" panose="02070309020205020404" pitchFamily="49" charset="0"/>
                <a:cs typeface="Courier New" panose="02070309020205020404" pitchFamily="49" charset="0"/>
              </a:rPr>
              <a:t> = Base frequency for ratings.</a:t>
            </a:r>
          </a:p>
          <a:p>
            <a:pPr marL="914400" lvl="0" algn="just"/>
            <a:r>
              <a:rPr lang="en-US" sz="1400" b="1" dirty="0">
                <a:latin typeface="Courier New" panose="02070309020205020404" pitchFamily="49" charset="0"/>
                <a:cs typeface="Courier New" panose="02070309020205020404" pitchFamily="49" charset="0"/>
              </a:rPr>
              <a:t>Enabled</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Yes|No</a:t>
            </a:r>
            <a:r>
              <a:rPr lang="en-US" sz="1400" dirty="0">
                <a:latin typeface="Courier New" panose="02070309020205020404" pitchFamily="49" charset="0"/>
                <a:cs typeface="Courier New" panose="02070309020205020404" pitchFamily="49" charset="0"/>
              </a:rPr>
              <a:t> or </a:t>
            </a:r>
            <a:r>
              <a:rPr lang="en-US" sz="1400" dirty="0" err="1">
                <a:latin typeface="Courier New" panose="02070309020205020404" pitchFamily="49" charset="0"/>
                <a:cs typeface="Courier New" panose="02070309020205020404" pitchFamily="49" charset="0"/>
              </a:rPr>
              <a:t>True|False</a:t>
            </a:r>
            <a:r>
              <a:rPr lang="en-US" sz="1400" dirty="0">
                <a:latin typeface="Courier New" panose="02070309020205020404" pitchFamily="49" charset="0"/>
                <a:cs typeface="Courier New" panose="02070309020205020404" pitchFamily="49" charset="0"/>
              </a:rPr>
              <a:t>} Indicates whether the element is enabled.</a:t>
            </a:r>
          </a:p>
          <a:p>
            <a:pPr marL="914400" lvl="0" algn="just"/>
            <a:r>
              <a:rPr lang="en-US" sz="1400" b="1" dirty="0">
                <a:latin typeface="Courier New" panose="02070309020205020404" pitchFamily="49" charset="0"/>
                <a:cs typeface="Courier New" panose="02070309020205020404" pitchFamily="49" charset="0"/>
              </a:rPr>
              <a:t>Like</a:t>
            </a:r>
            <a:r>
              <a:rPr lang="en-US" sz="1400" dirty="0">
                <a:latin typeface="Courier New" panose="02070309020205020404" pitchFamily="49" charset="0"/>
                <a:cs typeface="Courier New" panose="02070309020205020404" pitchFamily="49" charset="0"/>
              </a:rPr>
              <a:t>= Name of another EnergyMeter object on which to base this one.</a:t>
            </a:r>
          </a:p>
        </p:txBody>
      </p:sp>
    </p:spTree>
    <p:extLst>
      <p:ext uri="{BB962C8B-B14F-4D97-AF65-F5344CB8AC3E}">
        <p14:creationId xmlns:p14="http://schemas.microsoft.com/office/powerpoint/2010/main" val="31486498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Monitor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Properties</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119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801314"/>
          </a:xfrm>
          <a:prstGeom prst="rect">
            <a:avLst/>
          </a:prstGeom>
          <a:noFill/>
        </p:spPr>
        <p:txBody>
          <a:bodyPr wrap="square" rtlCol="0">
            <a:spAutoFit/>
          </a:bodyPr>
          <a:lstStyle/>
          <a:p>
            <a:pPr lvl="0" algn="just"/>
            <a:r>
              <a:rPr lang="en-US" sz="1800" dirty="0"/>
              <a:t>A monitor is a benign circuit element that is connected to a terminal of another circuit element. It takes a sample when instructed, recording the time and the complex values of voltage and current, or power, at all phases. Other quantities may be saved depending on the setting of the Mode property. The data are saved in a file stream (a separate one for each monitor) at the conclusion of each step of a multistep solution (e.g., daily or yearly, or harmonics) or each solution in a Monte Carlo calculation. In essence, it works like a real power monitor. The data in the file may be converted to CSV form and, for example, brought into Excel. You may accomplish this by either the Show Monitor command or the Export Monitor command.</a:t>
            </a:r>
          </a:p>
          <a:p>
            <a:pPr lvl="0" algn="just"/>
            <a:endParaRPr lang="en-US" sz="1800" dirty="0"/>
          </a:p>
          <a:p>
            <a:pPr lvl="0" algn="just"/>
            <a:r>
              <a:rPr lang="en-US" sz="1800" dirty="0"/>
              <a:t>For Monte Carlo runs, the hour is set to the number of the solution and seconds is set to zero. For Harmonic solutions, the first two fields are changed to Frequency and Harmonic.</a:t>
            </a:r>
          </a:p>
          <a:p>
            <a:pPr lvl="0" algn="just"/>
            <a:endParaRPr lang="en-US" sz="1800" dirty="0"/>
          </a:p>
          <a:p>
            <a:pPr lvl="0" algn="just"/>
            <a:r>
              <a:rPr lang="en-US" sz="1800" dirty="0"/>
              <a:t>Monitors may be connected to both power delivery elements and power conversion elements.</a:t>
            </a:r>
          </a:p>
        </p:txBody>
      </p:sp>
    </p:spTree>
    <p:extLst>
      <p:ext uri="{BB962C8B-B14F-4D97-AF65-F5344CB8AC3E}">
        <p14:creationId xmlns:p14="http://schemas.microsoft.com/office/powerpoint/2010/main" val="3387054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General Object Property Description</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Line Constants Examples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12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87482"/>
            <a:ext cx="8009238" cy="3385542"/>
          </a:xfrm>
          <a:prstGeom prst="rect">
            <a:avLst/>
          </a:prstGeom>
          <a:noFill/>
        </p:spPr>
        <p:txBody>
          <a:bodyPr wrap="square" rtlCol="0">
            <a:spAutoFit/>
          </a:bodyPr>
          <a:lstStyle/>
          <a:p>
            <a:pPr algn="just"/>
            <a:r>
              <a:rPr lang="en-US" sz="1800" dirty="0">
                <a:latin typeface="Times New Roman" panose="02020603050405020304" pitchFamily="18" charset="0"/>
                <a:cs typeface="Times New Roman" panose="02020603050405020304" pitchFamily="18" charset="0"/>
              </a:rPr>
              <a:t>Check out the line constants at 60 and 600 Hz in per km values. This command shows line constants for all defined geometries:</a:t>
            </a:r>
          </a:p>
          <a:p>
            <a:pPr marL="914400" algn="just"/>
            <a:r>
              <a:rPr lang="en-US" sz="1400" b="1" dirty="0">
                <a:latin typeface="Courier New" panose="02070309020205020404" pitchFamily="49" charset="0"/>
                <a:cs typeface="Courier New" panose="02070309020205020404" pitchFamily="49" charset="0"/>
              </a:rPr>
              <a:t>Show </a:t>
            </a:r>
            <a:r>
              <a:rPr lang="en-US" sz="1400" b="1" dirty="0" err="1">
                <a:latin typeface="Courier New" panose="02070309020205020404" pitchFamily="49" charset="0"/>
                <a:cs typeface="Courier New" panose="02070309020205020404" pitchFamily="49" charset="0"/>
              </a:rPr>
              <a:t>lineconstants</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freq</a:t>
            </a:r>
            <a:r>
              <a:rPr lang="en-US" sz="1400" b="1" dirty="0">
                <a:latin typeface="Courier New" panose="02070309020205020404" pitchFamily="49" charset="0"/>
                <a:cs typeface="Courier New" panose="02070309020205020404" pitchFamily="49" charset="0"/>
              </a:rPr>
              <a:t>=60 units=km</a:t>
            </a:r>
          </a:p>
          <a:p>
            <a:pPr marL="914400" algn="just"/>
            <a:r>
              <a:rPr lang="en-US" sz="1400" b="1" dirty="0">
                <a:latin typeface="Courier New" panose="02070309020205020404" pitchFamily="49" charset="0"/>
                <a:cs typeface="Courier New" panose="02070309020205020404" pitchFamily="49" charset="0"/>
              </a:rPr>
              <a:t>Show </a:t>
            </a:r>
            <a:r>
              <a:rPr lang="en-US" sz="1400" b="1" dirty="0" err="1">
                <a:latin typeface="Courier New" panose="02070309020205020404" pitchFamily="49" charset="0"/>
                <a:cs typeface="Courier New" panose="02070309020205020404" pitchFamily="49" charset="0"/>
              </a:rPr>
              <a:t>lineconstants</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freq</a:t>
            </a:r>
            <a:r>
              <a:rPr lang="en-US" sz="1400" b="1" dirty="0">
                <a:latin typeface="Courier New" panose="02070309020205020404" pitchFamily="49" charset="0"/>
                <a:cs typeface="Courier New" panose="02070309020205020404" pitchFamily="49" charset="0"/>
              </a:rPr>
              <a:t>=600 units=km</a:t>
            </a:r>
          </a:p>
          <a:p>
            <a:pPr algn="just"/>
            <a:r>
              <a:rPr lang="en-US" sz="1800" dirty="0">
                <a:latin typeface="Times New Roman" panose="02020603050405020304" pitchFamily="18" charset="0"/>
                <a:cs typeface="Times New Roman" panose="02020603050405020304" pitchFamily="18" charset="0"/>
              </a:rPr>
              <a:t>If the number of conductors = 3, this Show command will also give you the sequence</a:t>
            </a:r>
          </a:p>
          <a:p>
            <a:pPr algn="just"/>
            <a:r>
              <a:rPr lang="en-US" sz="1800" dirty="0">
                <a:latin typeface="Times New Roman" panose="02020603050405020304" pitchFamily="18" charset="0"/>
                <a:cs typeface="Times New Roman" panose="02020603050405020304" pitchFamily="18" charset="0"/>
              </a:rPr>
              <a:t>impedances. If your geometry has more than 3 conductors and you want to see the sequence impedance, define</a:t>
            </a:r>
          </a:p>
          <a:p>
            <a:pPr marL="914400" algn="just"/>
            <a:r>
              <a:rPr lang="en-US" sz="1400" b="1" dirty="0" err="1">
                <a:latin typeface="Courier New" panose="02070309020205020404" pitchFamily="49" charset="0"/>
                <a:cs typeface="Courier New" panose="02070309020205020404" pitchFamily="49" charset="0"/>
              </a:rPr>
              <a:t>nconds</a:t>
            </a:r>
            <a:r>
              <a:rPr lang="en-US" sz="1400" b="1" dirty="0">
                <a:latin typeface="Courier New" panose="02070309020205020404" pitchFamily="49" charset="0"/>
                <a:cs typeface="Courier New" panose="02070309020205020404" pitchFamily="49" charset="0"/>
              </a:rPr>
              <a:t> = (...whatever...)</a:t>
            </a:r>
          </a:p>
          <a:p>
            <a:pPr marL="914400" algn="just"/>
            <a:r>
              <a:rPr lang="en-US" sz="1400" b="1" dirty="0" err="1">
                <a:latin typeface="Courier New" panose="02070309020205020404" pitchFamily="49" charset="0"/>
                <a:cs typeface="Courier New" panose="02070309020205020404" pitchFamily="49" charset="0"/>
              </a:rPr>
              <a:t>nphases</a:t>
            </a:r>
            <a:r>
              <a:rPr lang="en-US" sz="1400" b="1" dirty="0">
                <a:latin typeface="Courier New" panose="02070309020205020404" pitchFamily="49" charset="0"/>
                <a:cs typeface="Courier New" panose="02070309020205020404" pitchFamily="49" charset="0"/>
              </a:rPr>
              <a:t> = 3</a:t>
            </a:r>
          </a:p>
          <a:p>
            <a:pPr marL="914400" algn="just"/>
            <a:r>
              <a:rPr lang="en-US" sz="1400" b="1" dirty="0">
                <a:latin typeface="Courier New" panose="02070309020205020404" pitchFamily="49" charset="0"/>
                <a:cs typeface="Courier New" panose="02070309020205020404" pitchFamily="49" charset="0"/>
              </a:rPr>
              <a:t>Reduce=Yes</a:t>
            </a:r>
          </a:p>
          <a:p>
            <a:pPr algn="just"/>
            <a:r>
              <a:rPr lang="en-US" sz="1800" dirty="0">
                <a:latin typeface="Times New Roman" panose="02020603050405020304" pitchFamily="18" charset="0"/>
                <a:cs typeface="Times New Roman" panose="02020603050405020304" pitchFamily="18" charset="0"/>
              </a:rPr>
              <a:t>This will force the impedance matrices to be reduced to 3x3 and the Show </a:t>
            </a:r>
            <a:r>
              <a:rPr lang="en-US" sz="1800" dirty="0" err="1">
                <a:latin typeface="Times New Roman" panose="02020603050405020304" pitchFamily="18" charset="0"/>
                <a:cs typeface="Times New Roman" panose="02020603050405020304" pitchFamily="18" charset="0"/>
              </a:rPr>
              <a:t>LineConstants</a:t>
            </a:r>
            <a:r>
              <a:rPr lang="en-US" sz="1800" dirty="0">
                <a:latin typeface="Times New Roman" panose="02020603050405020304" pitchFamily="18" charset="0"/>
                <a:cs typeface="Times New Roman" panose="02020603050405020304" pitchFamily="18" charset="0"/>
              </a:rPr>
              <a:t> command will automatically give the sequence impedances. Note: make sure the phase conductors are defined first in the geometry definition.</a:t>
            </a:r>
          </a:p>
        </p:txBody>
      </p:sp>
    </p:spTree>
    <p:extLst>
      <p:ext uri="{BB962C8B-B14F-4D97-AF65-F5344CB8AC3E}">
        <p14:creationId xmlns:p14="http://schemas.microsoft.com/office/powerpoint/2010/main" val="334298487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Monitor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Properties</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120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893647"/>
          </a:xfrm>
          <a:prstGeom prst="rect">
            <a:avLst/>
          </a:prstGeom>
          <a:noFill/>
        </p:spPr>
        <p:txBody>
          <a:bodyPr wrap="square" rtlCol="0">
            <a:spAutoFit/>
          </a:bodyPr>
          <a:lstStyle/>
          <a:p>
            <a:pPr lvl="0" algn="just"/>
            <a:r>
              <a:rPr lang="en-US" sz="1800" dirty="0"/>
              <a:t>The parameters are:</a:t>
            </a:r>
          </a:p>
          <a:p>
            <a:pPr marL="914400" lvl="0" algn="just"/>
            <a:r>
              <a:rPr lang="en-US" sz="1400" b="1" dirty="0">
                <a:latin typeface="Courier New" panose="02070309020205020404" pitchFamily="49" charset="0"/>
                <a:cs typeface="Courier New" panose="02070309020205020404" pitchFamily="49" charset="0"/>
              </a:rPr>
              <a:t>Element</a:t>
            </a:r>
            <a:r>
              <a:rPr lang="en-US" sz="1400" dirty="0">
                <a:latin typeface="Courier New" panose="02070309020205020404" pitchFamily="49" charset="0"/>
                <a:cs typeface="Courier New" panose="02070309020205020404" pitchFamily="49" charset="0"/>
              </a:rPr>
              <a:t> = Name of an existing circuit element to which the monitor is to be connected. Note that there may be more than one circuit element with the same name (not wise, but it is allowed). The monitor will be placed at the first one found in the list.</a:t>
            </a:r>
          </a:p>
          <a:p>
            <a:pPr marL="914400" lvl="0" algn="just"/>
            <a:r>
              <a:rPr lang="en-US" sz="1400" b="1" dirty="0">
                <a:latin typeface="Courier New" panose="02070309020205020404" pitchFamily="49" charset="0"/>
                <a:cs typeface="Courier New" panose="02070309020205020404" pitchFamily="49" charset="0"/>
              </a:rPr>
              <a:t>Terminal</a:t>
            </a:r>
            <a:r>
              <a:rPr lang="en-US" sz="1400" dirty="0">
                <a:latin typeface="Courier New" panose="02070309020205020404" pitchFamily="49" charset="0"/>
                <a:cs typeface="Courier New" panose="02070309020205020404" pitchFamily="49" charset="0"/>
              </a:rPr>
              <a:t> = No. of the terminal to which the monitor will be connected.</a:t>
            </a:r>
          </a:p>
          <a:p>
            <a:pPr marL="914400" lvl="0" algn="just"/>
            <a:r>
              <a:rPr lang="en-US" sz="1400" b="1" dirty="0">
                <a:latin typeface="Courier New" panose="02070309020205020404" pitchFamily="49" charset="0"/>
                <a:cs typeface="Courier New" panose="02070309020205020404" pitchFamily="49" charset="0"/>
              </a:rPr>
              <a:t>Mode</a:t>
            </a:r>
            <a:r>
              <a:rPr lang="en-US" sz="1400" dirty="0">
                <a:latin typeface="Courier New" panose="02070309020205020404" pitchFamily="49" charset="0"/>
                <a:cs typeface="Courier New" panose="02070309020205020404" pitchFamily="49" charset="0"/>
              </a:rPr>
              <a:t> = Integer bitmask code to describe what it is that the monitor will save. Monitors can save two basic types of quantities: 1) Voltage and current; 2) Power. The Mode codes are defined as follows:</a:t>
            </a:r>
          </a:p>
          <a:p>
            <a:pPr marL="914400" lvl="0" algn="just"/>
            <a:r>
              <a:rPr lang="en-US" sz="1400" dirty="0">
                <a:latin typeface="Courier New" panose="02070309020205020404" pitchFamily="49" charset="0"/>
                <a:cs typeface="Courier New" panose="02070309020205020404" pitchFamily="49" charset="0"/>
              </a:rPr>
              <a:t>0: Standard mode ‐ V and </a:t>
            </a:r>
            <a:r>
              <a:rPr lang="en-US" sz="1400" dirty="0" err="1">
                <a:latin typeface="Courier New" panose="02070309020205020404" pitchFamily="49" charset="0"/>
                <a:cs typeface="Courier New" panose="02070309020205020404" pitchFamily="49" charset="0"/>
              </a:rPr>
              <a:t>I,each</a:t>
            </a:r>
            <a:r>
              <a:rPr lang="en-US" sz="1400" dirty="0">
                <a:latin typeface="Courier New" panose="02070309020205020404" pitchFamily="49" charset="0"/>
                <a:cs typeface="Courier New" panose="02070309020205020404" pitchFamily="49" charset="0"/>
              </a:rPr>
              <a:t> phase, complex</a:t>
            </a:r>
          </a:p>
          <a:p>
            <a:pPr marL="914400" lvl="0" algn="just"/>
            <a:r>
              <a:rPr lang="en-US" sz="1400" dirty="0">
                <a:latin typeface="Courier New" panose="02070309020205020404" pitchFamily="49" charset="0"/>
                <a:cs typeface="Courier New" panose="02070309020205020404" pitchFamily="49" charset="0"/>
              </a:rPr>
              <a:t>1: Power each phase, complex (kw and </a:t>
            </a:r>
            <a:r>
              <a:rPr lang="en-US" sz="1400" dirty="0" err="1">
                <a:latin typeface="Courier New" panose="02070309020205020404" pitchFamily="49" charset="0"/>
                <a:cs typeface="Courier New" panose="02070309020205020404" pitchFamily="49" charset="0"/>
              </a:rPr>
              <a:t>kvars</a:t>
            </a:r>
            <a:r>
              <a:rPr lang="en-US" sz="1400" dirty="0">
                <a:latin typeface="Courier New" panose="02070309020205020404" pitchFamily="49" charset="0"/>
                <a:cs typeface="Courier New" panose="02070309020205020404" pitchFamily="49" charset="0"/>
              </a:rPr>
              <a:t>)</a:t>
            </a:r>
          </a:p>
          <a:p>
            <a:pPr marL="914400" lvl="0" algn="just"/>
            <a:r>
              <a:rPr lang="en-US" sz="1400" dirty="0">
                <a:latin typeface="Courier New" panose="02070309020205020404" pitchFamily="49" charset="0"/>
                <a:cs typeface="Courier New" panose="02070309020205020404" pitchFamily="49" charset="0"/>
              </a:rPr>
              <a:t>2: Transformer taps (connect Monitor to a transformer winding)</a:t>
            </a:r>
          </a:p>
          <a:p>
            <a:pPr marL="914400" lvl="0" algn="just"/>
            <a:r>
              <a:rPr lang="en-US" sz="1400" dirty="0">
                <a:latin typeface="Courier New" panose="02070309020205020404" pitchFamily="49" charset="0"/>
                <a:cs typeface="Courier New" panose="02070309020205020404" pitchFamily="49" charset="0"/>
              </a:rPr>
              <a:t>3: State variables (connect </a:t>
            </a:r>
            <a:r>
              <a:rPr lang="en-US" sz="1400" dirty="0" err="1">
                <a:latin typeface="Courier New" panose="02070309020205020404" pitchFamily="49" charset="0"/>
                <a:cs typeface="Courier New" panose="02070309020205020404" pitchFamily="49" charset="0"/>
              </a:rPr>
              <a:t>Montor</a:t>
            </a:r>
            <a:r>
              <a:rPr lang="en-US" sz="1400" dirty="0">
                <a:latin typeface="Courier New" panose="02070309020205020404" pitchFamily="49" charset="0"/>
                <a:cs typeface="Courier New" panose="02070309020205020404" pitchFamily="49" charset="0"/>
              </a:rPr>
              <a:t> to a </a:t>
            </a:r>
            <a:r>
              <a:rPr lang="en-US" sz="1400" dirty="0" err="1">
                <a:latin typeface="Courier New" panose="02070309020205020404" pitchFamily="49" charset="0"/>
                <a:cs typeface="Courier New" panose="02070309020205020404" pitchFamily="49" charset="0"/>
              </a:rPr>
              <a:t>PCElement</a:t>
            </a:r>
            <a:r>
              <a:rPr lang="en-US" sz="1400" dirty="0">
                <a:latin typeface="Courier New" panose="02070309020205020404" pitchFamily="49" charset="0"/>
                <a:cs typeface="Courier New" panose="02070309020205020404" pitchFamily="49" charset="0"/>
              </a:rPr>
              <a:t>)</a:t>
            </a:r>
          </a:p>
          <a:p>
            <a:pPr marL="914400" lvl="0" algn="just"/>
            <a:r>
              <a:rPr lang="en-US" sz="1400" dirty="0">
                <a:latin typeface="Courier New" panose="02070309020205020404" pitchFamily="49" charset="0"/>
                <a:cs typeface="Courier New" panose="02070309020205020404" pitchFamily="49" charset="0"/>
              </a:rPr>
              <a:t>+16: Sequence components: V012, I012</a:t>
            </a:r>
          </a:p>
          <a:p>
            <a:pPr marL="914400" lvl="0" algn="just"/>
            <a:r>
              <a:rPr lang="en-US" sz="1400" dirty="0">
                <a:latin typeface="Courier New" panose="02070309020205020404" pitchFamily="49" charset="0"/>
                <a:cs typeface="Courier New" panose="02070309020205020404" pitchFamily="49" charset="0"/>
              </a:rPr>
              <a:t>+32: Magnitude only</a:t>
            </a:r>
          </a:p>
          <a:p>
            <a:pPr marL="914400" lvl="0" algn="just"/>
            <a:r>
              <a:rPr lang="en-US" sz="1400" dirty="0">
                <a:latin typeface="Courier New" panose="02070309020205020404" pitchFamily="49" charset="0"/>
                <a:cs typeface="Courier New" panose="02070309020205020404" pitchFamily="49" charset="0"/>
              </a:rPr>
              <a:t>+64: </a:t>
            </a:r>
            <a:r>
              <a:rPr lang="en-US" sz="1400" dirty="0" err="1">
                <a:latin typeface="Courier New" panose="02070309020205020404" pitchFamily="49" charset="0"/>
                <a:cs typeface="Courier New" panose="02070309020205020404" pitchFamily="49" charset="0"/>
              </a:rPr>
              <a:t>Pos</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Seq</a:t>
            </a:r>
            <a:r>
              <a:rPr lang="en-US" sz="1400" dirty="0">
                <a:latin typeface="Courier New" panose="02070309020205020404" pitchFamily="49" charset="0"/>
                <a:cs typeface="Courier New" panose="02070309020205020404" pitchFamily="49" charset="0"/>
              </a:rPr>
              <a:t> only or Average of phases, if not 3 phases</a:t>
            </a:r>
          </a:p>
          <a:p>
            <a:pPr marL="914400" lvl="0" algn="just"/>
            <a:r>
              <a:rPr lang="en-US" sz="1400" dirty="0">
                <a:latin typeface="Courier New" panose="02070309020205020404" pitchFamily="49" charset="0"/>
                <a:cs typeface="Courier New" panose="02070309020205020404" pitchFamily="49" charset="0"/>
              </a:rPr>
              <a:t>For example, Mode=33 will save the magnitude of the power (kVA) only in each phase. Mode=112 saves Positive sequence voltages and currents, magnitudes only.</a:t>
            </a:r>
          </a:p>
        </p:txBody>
      </p:sp>
    </p:spTree>
    <p:extLst>
      <p:ext uri="{BB962C8B-B14F-4D97-AF65-F5344CB8AC3E}">
        <p14:creationId xmlns:p14="http://schemas.microsoft.com/office/powerpoint/2010/main" val="18669328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Monitor Object</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Properties</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121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1015663"/>
          </a:xfrm>
          <a:prstGeom prst="rect">
            <a:avLst/>
          </a:prstGeom>
          <a:noFill/>
        </p:spPr>
        <p:txBody>
          <a:bodyPr wrap="square" rtlCol="0">
            <a:spAutoFit/>
          </a:bodyPr>
          <a:lstStyle/>
          <a:p>
            <a:pPr lvl="0" algn="just"/>
            <a:r>
              <a:rPr lang="en-US" sz="1800" dirty="0"/>
              <a:t>The parameters are:</a:t>
            </a:r>
          </a:p>
          <a:p>
            <a:pPr marL="914400" lvl="0" algn="just"/>
            <a:r>
              <a:rPr lang="en-US" sz="1400" dirty="0">
                <a:latin typeface="Courier New" panose="02070309020205020404" pitchFamily="49" charset="0"/>
                <a:cs typeface="Courier New" panose="02070309020205020404" pitchFamily="49" charset="0"/>
              </a:rPr>
              <a:t>...</a:t>
            </a:r>
          </a:p>
          <a:p>
            <a:pPr marL="914400" lvl="0" algn="just"/>
            <a:r>
              <a:rPr lang="en-US" sz="1400" b="1" dirty="0">
                <a:latin typeface="Courier New" panose="02070309020205020404" pitchFamily="49" charset="0"/>
                <a:cs typeface="Courier New" panose="02070309020205020404" pitchFamily="49" charset="0"/>
              </a:rPr>
              <a:t>Action</a:t>
            </a:r>
            <a:r>
              <a:rPr lang="en-US" sz="1400" dirty="0">
                <a:latin typeface="Courier New" panose="02070309020205020404" pitchFamily="49" charset="0"/>
                <a:cs typeface="Courier New" panose="02070309020205020404" pitchFamily="49" charset="0"/>
              </a:rPr>
              <a:t> = {clear | save} parsing of this property forces clearing of the monitor's buffer, or saving to disk.</a:t>
            </a:r>
          </a:p>
        </p:txBody>
      </p:sp>
    </p:spTree>
    <p:extLst>
      <p:ext uri="{BB962C8B-B14F-4D97-AF65-F5344CB8AC3E}">
        <p14:creationId xmlns:p14="http://schemas.microsoft.com/office/powerpoint/2010/main" val="985395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EDDEB-4DC4-D0D4-AA03-C1CDAC8118B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5262070-FDDE-5FC8-20A4-B5D54CAFED01}"/>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a:extLst>
              <a:ext uri="{FF2B5EF4-FFF2-40B4-BE49-F238E27FC236}">
                <a16:creationId xmlns:a16="http://schemas.microsoft.com/office/drawing/2014/main" id="{00F14A37-8F63-F703-7C33-C032FC9F577D}"/>
              </a:ext>
            </a:extLst>
          </p:cNvPr>
          <p:cNvSpPr txBox="1"/>
          <p:nvPr/>
        </p:nvSpPr>
        <p:spPr>
          <a:xfrm>
            <a:off x="533400" y="2514600"/>
            <a:ext cx="8077200" cy="830997"/>
          </a:xfrm>
          <a:prstGeom prst="rect">
            <a:avLst/>
          </a:prstGeom>
          <a:noFill/>
        </p:spPr>
        <p:txBody>
          <a:bodyPr wrap="square" rtlCol="0">
            <a:spAutoFit/>
          </a:bodyPr>
          <a:lstStyle/>
          <a:p>
            <a:pPr algn="ctr"/>
            <a:r>
              <a:rPr lang="en-US" sz="4800" dirty="0">
                <a:solidFill>
                  <a:srgbClr val="C00000"/>
                </a:solidFill>
                <a:latin typeface="Calibri" panose="020F0502020204030204" pitchFamily="34" charset="0"/>
                <a:ea typeface="Calibri" panose="020F0502020204030204" pitchFamily="34" charset="0"/>
                <a:cs typeface="Calibri" panose="020F0502020204030204" pitchFamily="34" charset="0"/>
              </a:rPr>
              <a:t>Thank </a:t>
            </a:r>
            <a:r>
              <a:rPr lang="en-US" altLang="zh-CN" sz="4800" dirty="0">
                <a:solidFill>
                  <a:srgbClr val="C00000"/>
                </a:solidFill>
                <a:latin typeface="Calibri" panose="020F0502020204030204" pitchFamily="34" charset="0"/>
                <a:ea typeface="Calibri" panose="020F0502020204030204" pitchFamily="34" charset="0"/>
                <a:cs typeface="Calibri" panose="020F0502020204030204" pitchFamily="34" charset="0"/>
              </a:rPr>
              <a:t>y</a:t>
            </a:r>
            <a:r>
              <a:rPr lang="en-US" sz="4800" dirty="0">
                <a:solidFill>
                  <a:srgbClr val="C00000"/>
                </a:solidFill>
                <a:latin typeface="Calibri" panose="020F0502020204030204" pitchFamily="34" charset="0"/>
                <a:ea typeface="Calibri" panose="020F0502020204030204" pitchFamily="34" charset="0"/>
                <a:cs typeface="Calibri" panose="020F0502020204030204" pitchFamily="34" charset="0"/>
              </a:rPr>
              <a:t>ou!</a:t>
            </a:r>
          </a:p>
        </p:txBody>
      </p:sp>
    </p:spTree>
    <p:extLst>
      <p:ext uri="{BB962C8B-B14F-4D97-AF65-F5344CB8AC3E}">
        <p14:creationId xmlns:p14="http://schemas.microsoft.com/office/powerpoint/2010/main" val="304331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General Object Property Description</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LoadShape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87482"/>
            <a:ext cx="8009238" cy="3970318"/>
          </a:xfrm>
          <a:prstGeom prst="rect">
            <a:avLst/>
          </a:prstGeom>
          <a:noFill/>
        </p:spPr>
        <p:txBody>
          <a:bodyPr wrap="square" rtlCol="0">
            <a:spAutoFit/>
          </a:bodyPr>
          <a:lstStyle/>
          <a:p>
            <a:pPr algn="just"/>
            <a:r>
              <a:rPr lang="en-US" sz="1800" dirty="0">
                <a:latin typeface="Times New Roman" panose="02020603050405020304" pitchFamily="18" charset="0"/>
                <a:cs typeface="Times New Roman" panose="02020603050405020304" pitchFamily="18" charset="0"/>
              </a:rPr>
              <a:t>A </a:t>
            </a:r>
            <a:r>
              <a:rPr lang="en-US" sz="1800" dirty="0" err="1">
                <a:latin typeface="Times New Roman" panose="02020603050405020304" pitchFamily="18" charset="0"/>
                <a:cs typeface="Times New Roman" panose="02020603050405020304" pitchFamily="18" charset="0"/>
              </a:rPr>
              <a:t>Loadshape</a:t>
            </a:r>
            <a:r>
              <a:rPr lang="en-US" sz="1800" dirty="0">
                <a:latin typeface="Times New Roman" panose="02020603050405020304" pitchFamily="18" charset="0"/>
                <a:cs typeface="Times New Roman" panose="02020603050405020304" pitchFamily="18" charset="0"/>
              </a:rPr>
              <a:t> object is very important for all types of sequential power flow solutions. A </a:t>
            </a:r>
            <a:r>
              <a:rPr lang="en-US" sz="1800" dirty="0" err="1">
                <a:latin typeface="Times New Roman" panose="02020603050405020304" pitchFamily="18" charset="0"/>
                <a:cs typeface="Times New Roman" panose="02020603050405020304" pitchFamily="18" charset="0"/>
              </a:rPr>
              <a:t>LoadShape</a:t>
            </a:r>
            <a:r>
              <a:rPr lang="en-US" sz="1800" dirty="0">
                <a:latin typeface="Times New Roman" panose="02020603050405020304" pitchFamily="18" charset="0"/>
                <a:cs typeface="Times New Roman" panose="02020603050405020304" pitchFamily="18" charset="0"/>
              </a:rPr>
              <a:t> object consists of a series of multipliers, typically ranging from 0.0 to 1.0 that are applied to the base kW values of the load to represent variation of the load over some time period.</a:t>
            </a:r>
          </a:p>
          <a:p>
            <a:pPr algn="just"/>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Load shapes are generally fixed interval, but may also be variable interval. For the latter, both the time, </a:t>
            </a:r>
            <a:r>
              <a:rPr lang="en-US" sz="1800" dirty="0" err="1">
                <a:latin typeface="Times New Roman" panose="02020603050405020304" pitchFamily="18" charset="0"/>
                <a:cs typeface="Times New Roman" panose="02020603050405020304" pitchFamily="18" charset="0"/>
              </a:rPr>
              <a:t>hr</a:t>
            </a:r>
            <a:r>
              <a:rPr lang="en-US" sz="1800" dirty="0">
                <a:latin typeface="Times New Roman" panose="02020603050405020304" pitchFamily="18" charset="0"/>
                <a:cs typeface="Times New Roman" panose="02020603050405020304" pitchFamily="18" charset="0"/>
              </a:rPr>
              <a:t>, and the multiplier must be specified.</a:t>
            </a:r>
          </a:p>
          <a:p>
            <a:pPr algn="just"/>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All </a:t>
            </a:r>
            <a:r>
              <a:rPr lang="en-US" sz="1800" dirty="0" err="1">
                <a:latin typeface="Times New Roman" panose="02020603050405020304" pitchFamily="18" charset="0"/>
                <a:cs typeface="Times New Roman" panose="02020603050405020304" pitchFamily="18" charset="0"/>
              </a:rPr>
              <a:t>loadshapes</a:t>
            </a:r>
            <a:r>
              <a:rPr lang="en-US" sz="1800" dirty="0">
                <a:latin typeface="Times New Roman" panose="02020603050405020304" pitchFamily="18" charset="0"/>
                <a:cs typeface="Times New Roman" panose="02020603050405020304" pitchFamily="18" charset="0"/>
              </a:rPr>
              <a:t>, whether they be daily, yearly, or some arbitrary duty cycle, are maintained in this class. Each load simply refers to the appropriate shape by name.</a:t>
            </a:r>
          </a:p>
          <a:p>
            <a:pPr algn="just"/>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The </a:t>
            </a:r>
            <a:r>
              <a:rPr lang="en-US" sz="1800" dirty="0" err="1">
                <a:latin typeface="Times New Roman" panose="02020603050405020304" pitchFamily="18" charset="0"/>
                <a:cs typeface="Times New Roman" panose="02020603050405020304" pitchFamily="18" charset="0"/>
              </a:rPr>
              <a:t>loadshape</a:t>
            </a:r>
            <a:r>
              <a:rPr lang="en-US" sz="1800" dirty="0">
                <a:latin typeface="Times New Roman" panose="02020603050405020304" pitchFamily="18" charset="0"/>
                <a:cs typeface="Times New Roman" panose="02020603050405020304" pitchFamily="18" charset="0"/>
              </a:rPr>
              <a:t> arrays may be entered directly in command line, or the load shapes may be stored in one of three different types of files from which the shapes are loaded into memory.</a:t>
            </a:r>
          </a:p>
        </p:txBody>
      </p:sp>
    </p:spTree>
    <p:extLst>
      <p:ext uri="{BB962C8B-B14F-4D97-AF65-F5344CB8AC3E}">
        <p14:creationId xmlns:p14="http://schemas.microsoft.com/office/powerpoint/2010/main" val="1168465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General Object Property Description</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LoadShape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87482"/>
            <a:ext cx="8009238" cy="3385542"/>
          </a:xfrm>
          <a:prstGeom prst="rect">
            <a:avLst/>
          </a:prstGeom>
          <a:noFill/>
        </p:spPr>
        <p:txBody>
          <a:bodyPr wrap="square" rtlCol="0">
            <a:spAutoFit/>
          </a:bodyPr>
          <a:lstStyle/>
          <a:p>
            <a:pPr algn="just"/>
            <a:r>
              <a:rPr lang="en-US" sz="1800" dirty="0">
                <a:latin typeface="Times New Roman" panose="02020603050405020304" pitchFamily="18" charset="0"/>
                <a:cs typeface="Times New Roman" panose="02020603050405020304" pitchFamily="18" charset="0"/>
              </a:rPr>
              <a:t>The properties for </a:t>
            </a:r>
            <a:r>
              <a:rPr lang="en-US" sz="1800" dirty="0" err="1">
                <a:latin typeface="Times New Roman" panose="02020603050405020304" pitchFamily="18" charset="0"/>
                <a:cs typeface="Times New Roman" panose="02020603050405020304" pitchFamily="18" charset="0"/>
              </a:rPr>
              <a:t>LoadShape</a:t>
            </a:r>
            <a:r>
              <a:rPr lang="en-US" sz="1800" dirty="0">
                <a:latin typeface="Times New Roman" panose="02020603050405020304" pitchFamily="18" charset="0"/>
                <a:cs typeface="Times New Roman" panose="02020603050405020304" pitchFamily="18" charset="0"/>
              </a:rPr>
              <a:t> objects are:</a:t>
            </a:r>
          </a:p>
          <a:p>
            <a:pPr marL="914400" algn="just"/>
            <a:r>
              <a:rPr lang="en-US" sz="1400" b="1" dirty="0">
                <a:latin typeface="Courier New" panose="02070309020205020404" pitchFamily="49" charset="0"/>
                <a:cs typeface="Courier New" panose="02070309020205020404" pitchFamily="49" charset="0"/>
              </a:rPr>
              <a:t>Npts</a:t>
            </a:r>
            <a:r>
              <a:rPr lang="en-US" sz="1400" dirty="0">
                <a:latin typeface="Courier New" panose="02070309020205020404" pitchFamily="49" charset="0"/>
                <a:cs typeface="Courier New" panose="02070309020205020404" pitchFamily="49" charset="0"/>
              </a:rPr>
              <a:t> = Number of points to expect when defining the curve</a:t>
            </a:r>
          </a:p>
          <a:p>
            <a:pPr marL="914400" algn="just"/>
            <a:r>
              <a:rPr lang="en-US" sz="1400" b="1" dirty="0">
                <a:latin typeface="Courier New" panose="02070309020205020404" pitchFamily="49" charset="0"/>
                <a:cs typeface="Courier New" panose="02070309020205020404" pitchFamily="49" charset="0"/>
              </a:rPr>
              <a:t>Interval</a:t>
            </a:r>
            <a:r>
              <a:rPr lang="en-US" sz="1400" dirty="0">
                <a:latin typeface="Courier New" panose="02070309020205020404" pitchFamily="49" charset="0"/>
                <a:cs typeface="Courier New" panose="02070309020205020404" pitchFamily="49" charset="0"/>
              </a:rPr>
              <a:t> = time interval of the data, Hr. Default=1.0. If the load shape has non‐uniformly spaced points, specify the interval as 0.0.</a:t>
            </a:r>
          </a:p>
          <a:p>
            <a:pPr marL="914400" algn="just"/>
            <a:r>
              <a:rPr lang="en-US" sz="1400" b="1" dirty="0" err="1">
                <a:latin typeface="Courier New" panose="02070309020205020404" pitchFamily="49" charset="0"/>
                <a:cs typeface="Courier New" panose="02070309020205020404" pitchFamily="49" charset="0"/>
              </a:rPr>
              <a:t>mInterval</a:t>
            </a:r>
            <a:r>
              <a:rPr lang="en-US" sz="1400" dirty="0">
                <a:latin typeface="Courier New" panose="02070309020205020404" pitchFamily="49" charset="0"/>
                <a:cs typeface="Courier New" panose="02070309020205020404" pitchFamily="49" charset="0"/>
              </a:rPr>
              <a:t> = Specify Interval in minutes.</a:t>
            </a:r>
          </a:p>
          <a:p>
            <a:pPr marL="914400" algn="just"/>
            <a:r>
              <a:rPr lang="en-US" sz="1400" b="1" dirty="0" err="1">
                <a:latin typeface="Courier New" panose="02070309020205020404" pitchFamily="49" charset="0"/>
                <a:cs typeface="Courier New" panose="02070309020205020404" pitchFamily="49" charset="0"/>
              </a:rPr>
              <a:t>sInterval</a:t>
            </a:r>
            <a:r>
              <a:rPr lang="en-US" sz="1400" dirty="0">
                <a:latin typeface="Courier New" panose="02070309020205020404" pitchFamily="49" charset="0"/>
                <a:cs typeface="Courier New" panose="02070309020205020404" pitchFamily="49" charset="0"/>
              </a:rPr>
              <a:t> = Specify Interval in seconds.</a:t>
            </a:r>
          </a:p>
          <a:p>
            <a:pPr marL="914400" algn="just"/>
            <a:r>
              <a:rPr lang="en-US" sz="1400" b="1" dirty="0" err="1">
                <a:latin typeface="Courier New" panose="02070309020205020404" pitchFamily="49" charset="0"/>
                <a:cs typeface="Courier New" panose="02070309020205020404" pitchFamily="49" charset="0"/>
              </a:rPr>
              <a:t>Mult</a:t>
            </a:r>
            <a:r>
              <a:rPr lang="en-US" sz="1400" dirty="0">
                <a:latin typeface="Courier New" panose="02070309020205020404" pitchFamily="49" charset="0"/>
                <a:cs typeface="Courier New" panose="02070309020205020404" pitchFamily="49" charset="0"/>
              </a:rPr>
              <a:t> = Array of multiplier values. Looking for Npts values.</a:t>
            </a:r>
          </a:p>
          <a:p>
            <a:pPr marL="914400" algn="just"/>
            <a:r>
              <a:rPr lang="en-US" sz="1400" b="1" dirty="0">
                <a:latin typeface="Courier New" panose="02070309020205020404" pitchFamily="49" charset="0"/>
                <a:cs typeface="Courier New" panose="02070309020205020404" pitchFamily="49" charset="0"/>
              </a:rPr>
              <a:t>Hour</a:t>
            </a:r>
            <a:r>
              <a:rPr lang="en-US" sz="1400" dirty="0">
                <a:latin typeface="Courier New" panose="02070309020205020404" pitchFamily="49" charset="0"/>
                <a:cs typeface="Courier New" panose="02070309020205020404" pitchFamily="49" charset="0"/>
              </a:rPr>
              <a:t> = Array of hour values corresponding to the multipliers.</a:t>
            </a:r>
          </a:p>
          <a:p>
            <a:pPr marL="914400" algn="just"/>
            <a:r>
              <a:rPr lang="en-US" sz="1400" b="1" dirty="0" err="1">
                <a:latin typeface="Courier New" panose="02070309020205020404" pitchFamily="49" charset="0"/>
                <a:cs typeface="Courier New" panose="02070309020205020404" pitchFamily="49" charset="0"/>
              </a:rPr>
              <a:t>Qmult</a:t>
            </a:r>
            <a:r>
              <a:rPr lang="en-US" sz="1400" dirty="0">
                <a:latin typeface="Courier New" panose="02070309020205020404" pitchFamily="49" charset="0"/>
                <a:cs typeface="Courier New" panose="02070309020205020404" pitchFamily="49" charset="0"/>
              </a:rPr>
              <a:t> = Array of multiplier values. Same property rules as the </a:t>
            </a:r>
            <a:r>
              <a:rPr lang="en-US" sz="1400" dirty="0" err="1">
                <a:latin typeface="Courier New" panose="02070309020205020404" pitchFamily="49" charset="0"/>
                <a:cs typeface="Courier New" panose="02070309020205020404" pitchFamily="49" charset="0"/>
              </a:rPr>
              <a:t>Mult</a:t>
            </a:r>
            <a:r>
              <a:rPr lang="en-US" sz="1400" dirty="0">
                <a:latin typeface="Courier New" panose="02070309020205020404" pitchFamily="49" charset="0"/>
                <a:cs typeface="Courier New" panose="02070309020205020404" pitchFamily="49" charset="0"/>
              </a:rPr>
              <a:t> property. If specified, the multiplier is applied to the Load (or Generator)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value. If omitted, the value of </a:t>
            </a:r>
            <a:r>
              <a:rPr lang="en-US" sz="1400" dirty="0" err="1">
                <a:latin typeface="Courier New" panose="02070309020205020404" pitchFamily="49" charset="0"/>
                <a:cs typeface="Courier New" panose="02070309020205020404" pitchFamily="49" charset="0"/>
              </a:rPr>
              <a:t>Mult</a:t>
            </a:r>
            <a:r>
              <a:rPr lang="en-US" sz="1400" dirty="0">
                <a:latin typeface="Courier New" panose="02070309020205020404" pitchFamily="49" charset="0"/>
                <a:cs typeface="Courier New" panose="02070309020205020404" pitchFamily="49" charset="0"/>
              </a:rPr>
              <a:t> is applied to the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value.</a:t>
            </a:r>
          </a:p>
          <a:p>
            <a:pPr marL="914400" algn="just"/>
            <a:r>
              <a:rPr lang="en-US" sz="1400" b="1" dirty="0">
                <a:latin typeface="Courier New" panose="02070309020205020404" pitchFamily="49" charset="0"/>
                <a:cs typeface="Courier New" panose="02070309020205020404" pitchFamily="49" charset="0"/>
              </a:rPr>
              <a:t>Mean</a:t>
            </a:r>
            <a:r>
              <a:rPr lang="en-US" sz="1400" dirty="0">
                <a:latin typeface="Courier New" panose="02070309020205020404" pitchFamily="49" charset="0"/>
                <a:cs typeface="Courier New" panose="02070309020205020404" pitchFamily="49" charset="0"/>
              </a:rPr>
              <a:t> = Mean of the multiplier array.</a:t>
            </a:r>
          </a:p>
          <a:p>
            <a:pPr marL="914400" algn="just"/>
            <a:r>
              <a:rPr lang="en-US" sz="1400" b="1" dirty="0" err="1">
                <a:latin typeface="Courier New" panose="02070309020205020404" pitchFamily="49" charset="0"/>
                <a:cs typeface="Courier New" panose="02070309020205020404" pitchFamily="49" charset="0"/>
              </a:rPr>
              <a:t>Stddev</a:t>
            </a:r>
            <a:r>
              <a:rPr lang="en-US" sz="1400" dirty="0">
                <a:latin typeface="Courier New" panose="02070309020205020404" pitchFamily="49" charset="0"/>
                <a:cs typeface="Courier New" panose="02070309020205020404" pitchFamily="49" charset="0"/>
              </a:rPr>
              <a:t> = Standard Deviation (see Mean, above).</a:t>
            </a:r>
          </a:p>
        </p:txBody>
      </p:sp>
    </p:spTree>
    <p:extLst>
      <p:ext uri="{BB962C8B-B14F-4D97-AF65-F5344CB8AC3E}">
        <p14:creationId xmlns:p14="http://schemas.microsoft.com/office/powerpoint/2010/main" val="1963353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General Object Property Description</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LoadShape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87482"/>
            <a:ext cx="8009238" cy="4647426"/>
          </a:xfrm>
          <a:prstGeom prst="rect">
            <a:avLst/>
          </a:prstGeom>
          <a:noFill/>
        </p:spPr>
        <p:txBody>
          <a:bodyPr wrap="square" rtlCol="0">
            <a:spAutoFit/>
          </a:bodyPr>
          <a:lstStyle/>
          <a:p>
            <a:pPr algn="just"/>
            <a:r>
              <a:rPr lang="en-US" sz="1800" dirty="0">
                <a:latin typeface="Times New Roman" panose="02020603050405020304" pitchFamily="18" charset="0"/>
                <a:cs typeface="Times New Roman" panose="02020603050405020304" pitchFamily="18" charset="0"/>
              </a:rPr>
              <a:t>The next three properties instruct the </a:t>
            </a:r>
            <a:r>
              <a:rPr lang="en-US" sz="1800" dirty="0" err="1">
                <a:latin typeface="Times New Roman" panose="02020603050405020304" pitchFamily="18" charset="0"/>
                <a:cs typeface="Times New Roman" panose="02020603050405020304" pitchFamily="18" charset="0"/>
              </a:rPr>
              <a:t>LoadShape</a:t>
            </a:r>
            <a:r>
              <a:rPr lang="en-US" sz="1800" dirty="0">
                <a:latin typeface="Times New Roman" panose="02020603050405020304" pitchFamily="18" charset="0"/>
                <a:cs typeface="Times New Roman" panose="02020603050405020304" pitchFamily="18" charset="0"/>
              </a:rPr>
              <a:t> object to get its data from a file. Three different formats are allowed. If Interval&gt;0 then only the multiplier is entered. For variable interval data, set Interval=0.0 and enter both the time (in hours) and multiplier, in that order for each interval.</a:t>
            </a:r>
          </a:p>
          <a:p>
            <a:pPr marL="914400" algn="just"/>
            <a:r>
              <a:rPr lang="en-US" sz="1400" b="1" dirty="0">
                <a:latin typeface="Courier New" panose="02070309020205020404" pitchFamily="49" charset="0"/>
                <a:cs typeface="Courier New" panose="02070309020205020404" pitchFamily="49" charset="0"/>
              </a:rPr>
              <a:t>Csvfile</a:t>
            </a:r>
            <a:r>
              <a:rPr lang="en-US" sz="1400" dirty="0">
                <a:latin typeface="Courier New" panose="02070309020205020404" pitchFamily="49" charset="0"/>
                <a:cs typeface="Courier New" panose="02070309020205020404" pitchFamily="49" charset="0"/>
              </a:rPr>
              <a:t> = Name of a CSV file containing load shape data, one interval to a line. </a:t>
            </a:r>
          </a:p>
          <a:p>
            <a:pPr marL="914400" algn="just"/>
            <a:r>
              <a:rPr lang="en-US" sz="1400" b="1" dirty="0" err="1">
                <a:latin typeface="Courier New" panose="02070309020205020404" pitchFamily="49" charset="0"/>
                <a:cs typeface="Courier New" panose="02070309020205020404" pitchFamily="49" charset="0"/>
              </a:rPr>
              <a:t>Sngfile</a:t>
            </a:r>
            <a:r>
              <a:rPr lang="en-US" sz="1400" dirty="0">
                <a:latin typeface="Courier New" panose="02070309020205020404" pitchFamily="49" charset="0"/>
                <a:cs typeface="Courier New" panose="02070309020205020404" pitchFamily="49" charset="0"/>
              </a:rPr>
              <a:t> = Name of a binary file of single‐precision floating point values containing the load shape data. </a:t>
            </a:r>
          </a:p>
          <a:p>
            <a:pPr marL="914400" algn="just"/>
            <a:r>
              <a:rPr lang="en-US" sz="1400" b="1" dirty="0" err="1">
                <a:latin typeface="Courier New" panose="02070309020205020404" pitchFamily="49" charset="0"/>
                <a:cs typeface="Courier New" panose="02070309020205020404" pitchFamily="49" charset="0"/>
              </a:rPr>
              <a:t>Dblfile</a:t>
            </a:r>
            <a:r>
              <a:rPr lang="en-US" sz="1400" dirty="0">
                <a:latin typeface="Courier New" panose="02070309020205020404" pitchFamily="49" charset="0"/>
                <a:cs typeface="Courier New" panose="02070309020205020404" pitchFamily="49" charset="0"/>
              </a:rPr>
              <a:t> = Name of a binary file of double‐precision floating point values containing the load shape data. </a:t>
            </a:r>
          </a:p>
          <a:p>
            <a:pPr marL="914400" algn="just"/>
            <a:r>
              <a:rPr lang="en-US" sz="1400" b="1" dirty="0">
                <a:latin typeface="Courier New" panose="02070309020205020404" pitchFamily="49" charset="0"/>
                <a:cs typeface="Courier New" panose="02070309020205020404" pitchFamily="49" charset="0"/>
              </a:rPr>
              <a:t>Action</a:t>
            </a:r>
            <a:r>
              <a:rPr lang="en-US" sz="1400" dirty="0">
                <a:latin typeface="Courier New" panose="02070309020205020404" pitchFamily="49" charset="0"/>
                <a:cs typeface="Courier New" panose="02070309020205020404" pitchFamily="49" charset="0"/>
              </a:rPr>
              <a:t>= {Normalize | </a:t>
            </a:r>
            <a:r>
              <a:rPr lang="en-US" sz="1400" dirty="0" err="1">
                <a:latin typeface="Courier New" panose="02070309020205020404" pitchFamily="49" charset="0"/>
                <a:cs typeface="Courier New" panose="02070309020205020404" pitchFamily="49" charset="0"/>
              </a:rPr>
              <a:t>DblSave</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SngSave</a:t>
            </a:r>
            <a:r>
              <a:rPr lang="en-US" sz="1400" dirty="0">
                <a:latin typeface="Courier New" panose="02070309020205020404" pitchFamily="49" charset="0"/>
                <a:cs typeface="Courier New" panose="02070309020205020404" pitchFamily="49" charset="0"/>
              </a:rPr>
              <a:t>} After defining load curve data, setting action=normalize will modify the multipliers so that the peak is 1.0. The mean and </a:t>
            </a:r>
            <a:r>
              <a:rPr lang="en-US" sz="1400" dirty="0" err="1">
                <a:latin typeface="Courier New" panose="02070309020205020404" pitchFamily="49" charset="0"/>
                <a:cs typeface="Courier New" panose="02070309020205020404" pitchFamily="49" charset="0"/>
              </a:rPr>
              <a:t>std</a:t>
            </a:r>
            <a:r>
              <a:rPr lang="en-US" sz="1400" dirty="0">
                <a:latin typeface="Courier New" panose="02070309020205020404" pitchFamily="49" charset="0"/>
                <a:cs typeface="Courier New" panose="02070309020205020404" pitchFamily="49" charset="0"/>
              </a:rPr>
              <a:t> deviation are recomputed. Setting action=</a:t>
            </a:r>
            <a:r>
              <a:rPr lang="en-US" sz="1400" dirty="0" err="1">
                <a:latin typeface="Courier New" panose="02070309020205020404" pitchFamily="49" charset="0"/>
                <a:cs typeface="Courier New" panose="02070309020205020404" pitchFamily="49" charset="0"/>
              </a:rPr>
              <a:t>DblSave</a:t>
            </a:r>
            <a:r>
              <a:rPr lang="en-US" sz="1400" dirty="0">
                <a:latin typeface="Courier New" panose="02070309020205020404" pitchFamily="49" charset="0"/>
                <a:cs typeface="Courier New" panose="02070309020205020404" pitchFamily="49" charset="0"/>
              </a:rPr>
              <a:t> or </a:t>
            </a:r>
            <a:r>
              <a:rPr lang="en-US" sz="1400" dirty="0" err="1">
                <a:latin typeface="Courier New" panose="02070309020205020404" pitchFamily="49" charset="0"/>
                <a:cs typeface="Courier New" panose="02070309020205020404" pitchFamily="49" charset="0"/>
              </a:rPr>
              <a:t>SngSave</a:t>
            </a:r>
            <a:r>
              <a:rPr lang="en-US" sz="1400" dirty="0">
                <a:latin typeface="Courier New" panose="02070309020205020404" pitchFamily="49" charset="0"/>
                <a:cs typeface="Courier New" panose="02070309020205020404" pitchFamily="49" charset="0"/>
              </a:rPr>
              <a:t> will cause the present </a:t>
            </a:r>
            <a:r>
              <a:rPr lang="en-US" sz="1400" dirty="0" err="1">
                <a:latin typeface="Courier New" panose="02070309020205020404" pitchFamily="49" charset="0"/>
                <a:cs typeface="Courier New" panose="02070309020205020404" pitchFamily="49" charset="0"/>
              </a:rPr>
              <a:t>mult</a:t>
            </a:r>
            <a:r>
              <a:rPr lang="en-US" sz="1400" dirty="0">
                <a:latin typeface="Courier New" panose="02070309020205020404" pitchFamily="49" charset="0"/>
                <a:cs typeface="Courier New" panose="02070309020205020404" pitchFamily="49" charset="0"/>
              </a:rPr>
              <a:t> and </a:t>
            </a:r>
            <a:r>
              <a:rPr lang="en-US" sz="1400" dirty="0" err="1">
                <a:latin typeface="Courier New" panose="02070309020205020404" pitchFamily="49" charset="0"/>
                <a:cs typeface="Courier New" panose="02070309020205020404" pitchFamily="49" charset="0"/>
              </a:rPr>
              <a:t>qmult</a:t>
            </a:r>
            <a:r>
              <a:rPr lang="en-US" sz="1400" dirty="0">
                <a:latin typeface="Courier New" panose="02070309020205020404" pitchFamily="49" charset="0"/>
                <a:cs typeface="Courier New" panose="02070309020205020404" pitchFamily="49" charset="0"/>
              </a:rPr>
              <a:t> values to be written to either a packed file of double or single, respectively.</a:t>
            </a:r>
          </a:p>
          <a:p>
            <a:pPr marL="914400" algn="just"/>
            <a:r>
              <a:rPr lang="en-US" sz="1400" b="1" dirty="0" err="1">
                <a:latin typeface="Courier New" panose="02070309020205020404" pitchFamily="49" charset="0"/>
                <a:cs typeface="Courier New" panose="02070309020205020404" pitchFamily="49" charset="0"/>
              </a:rPr>
              <a:t>UseActual</a:t>
            </a:r>
            <a:r>
              <a:rPr lang="en-US" sz="1400" dirty="0">
                <a:latin typeface="Courier New" panose="02070309020205020404" pitchFamily="49" charset="0"/>
                <a:cs typeface="Courier New" panose="02070309020205020404" pitchFamily="49" charset="0"/>
              </a:rPr>
              <a:t> = {Yes | No* | True | False*} If true, signals to Load, Generator, or other objects to use the value of the multiplier as the actual kW,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value rather than a multiplier.</a:t>
            </a:r>
          </a:p>
        </p:txBody>
      </p:sp>
    </p:spTree>
    <p:extLst>
      <p:ext uri="{BB962C8B-B14F-4D97-AF65-F5344CB8AC3E}">
        <p14:creationId xmlns:p14="http://schemas.microsoft.com/office/powerpoint/2010/main" val="2248878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General Object Property Description</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LoadShape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87482"/>
            <a:ext cx="8009238" cy="2677656"/>
          </a:xfrm>
          <a:prstGeom prst="rect">
            <a:avLst/>
          </a:prstGeom>
          <a:noFill/>
        </p:spPr>
        <p:txBody>
          <a:bodyPr wrap="square" rtlCol="0">
            <a:spAutoFit/>
          </a:bodyPr>
          <a:lstStyle/>
          <a:p>
            <a:pPr marL="914400" algn="just"/>
            <a:r>
              <a:rPr lang="en-US" sz="1400" b="1" dirty="0" err="1">
                <a:latin typeface="Courier New" panose="02070309020205020404" pitchFamily="49" charset="0"/>
                <a:cs typeface="Courier New" panose="02070309020205020404" pitchFamily="49" charset="0"/>
              </a:rPr>
              <a:t>Pmax</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Qmax</a:t>
            </a:r>
            <a:r>
              <a:rPr lang="en-US" sz="1400" b="1"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If you define the </a:t>
            </a:r>
            <a:r>
              <a:rPr lang="en-US" sz="1400" dirty="0" err="1">
                <a:latin typeface="Courier New" panose="02070309020205020404" pitchFamily="49" charset="0"/>
                <a:cs typeface="Courier New" panose="02070309020205020404" pitchFamily="49" charset="0"/>
              </a:rPr>
              <a:t>LoadShape</a:t>
            </a:r>
            <a:r>
              <a:rPr lang="en-US" sz="1400" dirty="0">
                <a:latin typeface="Courier New" panose="02070309020205020404" pitchFamily="49" charset="0"/>
                <a:cs typeface="Courier New" panose="02070309020205020404" pitchFamily="49" charset="0"/>
              </a:rPr>
              <a:t> object with </a:t>
            </a:r>
            <a:r>
              <a:rPr lang="en-US" sz="1400" dirty="0" err="1">
                <a:latin typeface="Courier New" panose="02070309020205020404" pitchFamily="49" charset="0"/>
                <a:cs typeface="Courier New" panose="02070309020205020404" pitchFamily="49" charset="0"/>
              </a:rPr>
              <a:t>UseActual</a:t>
            </a:r>
            <a:r>
              <a:rPr lang="en-US" sz="1400" dirty="0">
                <a:latin typeface="Courier New" panose="02070309020205020404" pitchFamily="49" charset="0"/>
                <a:cs typeface="Courier New" panose="02070309020205020404" pitchFamily="49" charset="0"/>
              </a:rPr>
              <a:t>=Yes, when you define any of the Duty, Daily, or Yearly properties of a load or generator, the kW property is redefined to the kW and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values at the time of the peak kW in the </a:t>
            </a:r>
            <a:r>
              <a:rPr lang="en-US" sz="1400" dirty="0" err="1">
                <a:latin typeface="Courier New" panose="02070309020205020404" pitchFamily="49" charset="0"/>
                <a:cs typeface="Courier New" panose="02070309020205020404" pitchFamily="49" charset="0"/>
              </a:rPr>
              <a:t>loadshape</a:t>
            </a:r>
            <a:r>
              <a:rPr lang="en-US" sz="1400" dirty="0">
                <a:latin typeface="Courier New" panose="02070309020205020404" pitchFamily="49" charset="0"/>
                <a:cs typeface="Courier New" panose="02070309020205020404" pitchFamily="49" charset="0"/>
              </a:rPr>
              <a:t>. This will be the value used for the initial Snapshot solution. If you define more than one </a:t>
            </a:r>
            <a:r>
              <a:rPr lang="en-US" sz="1400" dirty="0" err="1">
                <a:latin typeface="Courier New" panose="02070309020205020404" pitchFamily="49" charset="0"/>
                <a:cs typeface="Courier New" panose="02070309020205020404" pitchFamily="49" charset="0"/>
              </a:rPr>
              <a:t>loadshape</a:t>
            </a:r>
            <a:r>
              <a:rPr lang="en-US" sz="1400" dirty="0">
                <a:latin typeface="Courier New" panose="02070309020205020404" pitchFamily="49" charset="0"/>
                <a:cs typeface="Courier New" panose="02070309020205020404" pitchFamily="49" charset="0"/>
              </a:rPr>
              <a:t> object, the last one overrides any previous definition, as with all </a:t>
            </a:r>
            <a:r>
              <a:rPr lang="en-US" sz="1400" dirty="0" err="1">
                <a:latin typeface="Courier New" panose="02070309020205020404" pitchFamily="49" charset="0"/>
                <a:cs typeface="Courier New" panose="02070309020205020404" pitchFamily="49" charset="0"/>
              </a:rPr>
              <a:t>OpenDSS</a:t>
            </a:r>
            <a:r>
              <a:rPr lang="en-US" sz="1400" dirty="0">
                <a:latin typeface="Courier New" panose="02070309020205020404" pitchFamily="49" charset="0"/>
                <a:cs typeface="Courier New" panose="02070309020205020404" pitchFamily="49" charset="0"/>
              </a:rPr>
              <a:t> properties. You can query the </a:t>
            </a:r>
            <a:r>
              <a:rPr lang="en-US" sz="1400" dirty="0" err="1">
                <a:latin typeface="Courier New" panose="02070309020205020404" pitchFamily="49" charset="0"/>
                <a:cs typeface="Courier New" panose="02070309020205020404" pitchFamily="49" charset="0"/>
              </a:rPr>
              <a:t>Pmax</a:t>
            </a:r>
            <a:r>
              <a:rPr lang="en-US" sz="1400" dirty="0">
                <a:latin typeface="Courier New" panose="02070309020205020404" pitchFamily="49" charset="0"/>
                <a:cs typeface="Courier New" panose="02070309020205020404" pitchFamily="49" charset="0"/>
              </a:rPr>
              <a:t> and </a:t>
            </a:r>
            <a:r>
              <a:rPr lang="en-US" sz="1400" dirty="0" err="1">
                <a:latin typeface="Courier New" panose="02070309020205020404" pitchFamily="49" charset="0"/>
                <a:cs typeface="Courier New" panose="02070309020205020404" pitchFamily="49" charset="0"/>
              </a:rPr>
              <a:t>Qmax</a:t>
            </a:r>
            <a:r>
              <a:rPr lang="en-US" sz="1400" dirty="0">
                <a:latin typeface="Courier New" panose="02070309020205020404" pitchFamily="49" charset="0"/>
                <a:cs typeface="Courier New" panose="02070309020205020404" pitchFamily="49" charset="0"/>
              </a:rPr>
              <a:t> properties of the </a:t>
            </a:r>
            <a:r>
              <a:rPr lang="en-US" sz="1400" dirty="0" err="1">
                <a:latin typeface="Courier New" panose="02070309020205020404" pitchFamily="49" charset="0"/>
                <a:cs typeface="Courier New" panose="02070309020205020404" pitchFamily="49" charset="0"/>
              </a:rPr>
              <a:t>Loadshape</a:t>
            </a:r>
            <a:r>
              <a:rPr lang="en-US" sz="1400" dirty="0">
                <a:latin typeface="Courier New" panose="02070309020205020404" pitchFamily="49" charset="0"/>
                <a:cs typeface="Courier New" panose="02070309020205020404" pitchFamily="49" charset="0"/>
              </a:rPr>
              <a:t> object to see what was computed.</a:t>
            </a:r>
          </a:p>
          <a:p>
            <a:pPr marL="914400" algn="just"/>
            <a:r>
              <a:rPr lang="en-US" sz="1400" b="1" dirty="0" err="1">
                <a:latin typeface="Courier New" panose="02070309020205020404" pitchFamily="49" charset="0"/>
                <a:cs typeface="Courier New" panose="02070309020205020404" pitchFamily="49" charset="0"/>
              </a:rPr>
              <a:t>Pbase</a:t>
            </a:r>
            <a:r>
              <a:rPr lang="en-US" sz="1400" dirty="0">
                <a:latin typeface="Courier New" panose="02070309020205020404" pitchFamily="49" charset="0"/>
                <a:cs typeface="Courier New" panose="02070309020205020404" pitchFamily="49" charset="0"/>
              </a:rPr>
              <a:t> = Base P value for normalization. Default is zero, meaning the peak will be used.</a:t>
            </a:r>
          </a:p>
          <a:p>
            <a:pPr marL="914400" algn="just"/>
            <a:r>
              <a:rPr lang="en-US" sz="1400" b="1" dirty="0">
                <a:latin typeface="Courier New" panose="02070309020205020404" pitchFamily="49" charset="0"/>
                <a:cs typeface="Courier New" panose="02070309020205020404" pitchFamily="49" charset="0"/>
              </a:rPr>
              <a:t>Like</a:t>
            </a:r>
            <a:r>
              <a:rPr lang="en-US" sz="1400" dirty="0">
                <a:latin typeface="Courier New" panose="02070309020205020404" pitchFamily="49" charset="0"/>
                <a:cs typeface="Courier New" panose="02070309020205020404" pitchFamily="49" charset="0"/>
              </a:rPr>
              <a:t> = Name of an existing </a:t>
            </a:r>
            <a:r>
              <a:rPr lang="en-US" sz="1400" dirty="0" err="1">
                <a:latin typeface="Courier New" panose="02070309020205020404" pitchFamily="49" charset="0"/>
                <a:cs typeface="Courier New" panose="02070309020205020404" pitchFamily="49" charset="0"/>
              </a:rPr>
              <a:t>loadshape</a:t>
            </a:r>
            <a:r>
              <a:rPr lang="en-US" sz="1400" dirty="0">
                <a:latin typeface="Courier New" panose="02070309020205020404" pitchFamily="49" charset="0"/>
                <a:cs typeface="Courier New" panose="02070309020205020404" pitchFamily="49" charset="0"/>
              </a:rPr>
              <a:t> object to base this one on.</a:t>
            </a:r>
          </a:p>
        </p:txBody>
      </p:sp>
    </p:spTree>
    <p:extLst>
      <p:ext uri="{BB962C8B-B14F-4D97-AF65-F5344CB8AC3E}">
        <p14:creationId xmlns:p14="http://schemas.microsoft.com/office/powerpoint/2010/main" val="708254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General Object Property Description</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GrowthShape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87482"/>
            <a:ext cx="8009238" cy="4431983"/>
          </a:xfrm>
          <a:prstGeom prst="rect">
            <a:avLst/>
          </a:prstGeom>
          <a:noFill/>
        </p:spPr>
        <p:txBody>
          <a:bodyPr wrap="square" rtlCol="0">
            <a:spAutoFit/>
          </a:bodyPr>
          <a:lstStyle/>
          <a:p>
            <a:pPr algn="just"/>
            <a:r>
              <a:rPr lang="en-US" sz="1800" dirty="0">
                <a:latin typeface="Times New Roman" panose="02020603050405020304" pitchFamily="18" charset="0"/>
                <a:cs typeface="Times New Roman" panose="02020603050405020304" pitchFamily="18" charset="0"/>
              </a:rPr>
              <a:t>A </a:t>
            </a:r>
            <a:r>
              <a:rPr lang="en-US" sz="1800" dirty="0" err="1">
                <a:latin typeface="Times New Roman" panose="02020603050405020304" pitchFamily="18" charset="0"/>
                <a:cs typeface="Times New Roman" panose="02020603050405020304" pitchFamily="18" charset="0"/>
              </a:rPr>
              <a:t>GrowthShape</a:t>
            </a:r>
            <a:r>
              <a:rPr lang="en-US" sz="1800" dirty="0">
                <a:latin typeface="Times New Roman" panose="02020603050405020304" pitchFamily="18" charset="0"/>
                <a:cs typeface="Times New Roman" panose="02020603050405020304" pitchFamily="18" charset="0"/>
              </a:rPr>
              <a:t> object is similar to a </a:t>
            </a:r>
            <a:r>
              <a:rPr lang="en-US" sz="1800" dirty="0" err="1">
                <a:latin typeface="Times New Roman" panose="02020603050405020304" pitchFamily="18" charset="0"/>
                <a:cs typeface="Times New Roman" panose="02020603050405020304" pitchFamily="18" charset="0"/>
              </a:rPr>
              <a:t>Loadshape</a:t>
            </a:r>
            <a:r>
              <a:rPr lang="en-US" sz="1800" dirty="0">
                <a:latin typeface="Times New Roman" panose="02020603050405020304" pitchFamily="18" charset="0"/>
                <a:cs typeface="Times New Roman" panose="02020603050405020304" pitchFamily="18" charset="0"/>
              </a:rPr>
              <a:t> object. However, it is intended to represent the growth in load year‐by‐year and the way the curve is specified is entirely different. You must enter the growth for the first year. Thereafter, only the years where there is a change must be entered. Otherwise it is assumed the growth stays the same.</a:t>
            </a:r>
          </a:p>
          <a:p>
            <a:pPr algn="just"/>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Growth rate is specified by specifying the multiplier for the previous year's load. Thus, if the load grows 2.5% in 1999, the multiplier for that year will be specified as 1.025.</a:t>
            </a:r>
          </a:p>
          <a:p>
            <a:pPr algn="just"/>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The parameters are:</a:t>
            </a:r>
          </a:p>
          <a:p>
            <a:pPr marL="914400" algn="just"/>
            <a:r>
              <a:rPr lang="en-US" sz="1400" b="1" dirty="0">
                <a:latin typeface="Courier New" panose="02070309020205020404" pitchFamily="49" charset="0"/>
                <a:cs typeface="Courier New" panose="02070309020205020404" pitchFamily="49" charset="0"/>
              </a:rPr>
              <a:t>Npts</a:t>
            </a:r>
            <a:r>
              <a:rPr lang="en-US" sz="1400" dirty="0">
                <a:latin typeface="Courier New" panose="02070309020205020404" pitchFamily="49" charset="0"/>
                <a:cs typeface="Courier New" panose="02070309020205020404" pitchFamily="49" charset="0"/>
              </a:rPr>
              <a:t> = Number of points to expect when defining the curve.</a:t>
            </a:r>
          </a:p>
          <a:p>
            <a:pPr marL="914400" algn="just"/>
            <a:r>
              <a:rPr lang="en-US" sz="1400" b="1" dirty="0">
                <a:latin typeface="Courier New" panose="02070309020205020404" pitchFamily="49" charset="0"/>
                <a:cs typeface="Courier New" panose="02070309020205020404" pitchFamily="49" charset="0"/>
              </a:rPr>
              <a:t>Year</a:t>
            </a:r>
            <a:r>
              <a:rPr lang="en-US" sz="1400" dirty="0">
                <a:latin typeface="Courier New" panose="02070309020205020404" pitchFamily="49" charset="0"/>
                <a:cs typeface="Courier New" panose="02070309020205020404" pitchFamily="49" charset="0"/>
              </a:rPr>
              <a:t> = Array of year values corresponding to the multiplier values. Enter only those years in which the multiplier changes. </a:t>
            </a:r>
            <a:r>
              <a:rPr lang="en-US" sz="1400" b="1" dirty="0" err="1">
                <a:latin typeface="Courier New" panose="02070309020205020404" pitchFamily="49" charset="0"/>
                <a:cs typeface="Courier New" panose="02070309020205020404" pitchFamily="49" charset="0"/>
              </a:rPr>
              <a:t>Mult</a:t>
            </a:r>
            <a:r>
              <a:rPr lang="en-US" sz="1400" dirty="0">
                <a:latin typeface="Courier New" panose="02070309020205020404" pitchFamily="49" charset="0"/>
                <a:cs typeface="Courier New" panose="02070309020205020404" pitchFamily="49" charset="0"/>
              </a:rPr>
              <a:t>= Array of Multiplier values corresponding to the year values. Enter multiplier by which the load will grow in this year.</a:t>
            </a:r>
          </a:p>
        </p:txBody>
      </p:sp>
    </p:spTree>
    <p:extLst>
      <p:ext uri="{BB962C8B-B14F-4D97-AF65-F5344CB8AC3E}">
        <p14:creationId xmlns:p14="http://schemas.microsoft.com/office/powerpoint/2010/main" val="691824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General Object Property Description</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GrowthShape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87482"/>
            <a:ext cx="8009238" cy="1815882"/>
          </a:xfrm>
          <a:prstGeom prst="rect">
            <a:avLst/>
          </a:prstGeom>
          <a:noFill/>
        </p:spPr>
        <p:txBody>
          <a:bodyPr wrap="square" rtlCol="0">
            <a:spAutoFit/>
          </a:bodyPr>
          <a:lstStyle/>
          <a:p>
            <a:pPr marL="914400" algn="just"/>
            <a:r>
              <a:rPr lang="en-US" sz="1400" b="1" dirty="0">
                <a:latin typeface="Courier New" panose="02070309020205020404" pitchFamily="49" charset="0"/>
                <a:cs typeface="Courier New" panose="02070309020205020404" pitchFamily="49" charset="0"/>
              </a:rPr>
              <a:t>Csvfile</a:t>
            </a:r>
            <a:r>
              <a:rPr lang="en-US" sz="1400" dirty="0">
                <a:latin typeface="Courier New" panose="02070309020205020404" pitchFamily="49" charset="0"/>
                <a:cs typeface="Courier New" panose="02070309020205020404" pitchFamily="49" charset="0"/>
              </a:rPr>
              <a:t> = Name of a csv file containing one (year, </a:t>
            </a:r>
            <a:r>
              <a:rPr lang="en-US" sz="1400" dirty="0" err="1">
                <a:latin typeface="Courier New" panose="02070309020205020404" pitchFamily="49" charset="0"/>
                <a:cs typeface="Courier New" panose="02070309020205020404" pitchFamily="49" charset="0"/>
              </a:rPr>
              <a:t>mult</a:t>
            </a:r>
            <a:r>
              <a:rPr lang="en-US" sz="1400" dirty="0">
                <a:latin typeface="Courier New" panose="02070309020205020404" pitchFamily="49" charset="0"/>
                <a:cs typeface="Courier New" panose="02070309020205020404" pitchFamily="49" charset="0"/>
              </a:rPr>
              <a:t>) point per line. Separate the year from the multiplier by a comma.</a:t>
            </a:r>
          </a:p>
          <a:p>
            <a:pPr marL="914400" algn="just"/>
            <a:r>
              <a:rPr lang="en-US" sz="1400" b="1" dirty="0" err="1">
                <a:latin typeface="Courier New" panose="02070309020205020404" pitchFamily="49" charset="0"/>
                <a:cs typeface="Courier New" panose="02070309020205020404" pitchFamily="49" charset="0"/>
              </a:rPr>
              <a:t>Sngfile</a:t>
            </a:r>
            <a:r>
              <a:rPr lang="en-US" sz="1400" dirty="0">
                <a:latin typeface="Courier New" panose="02070309020205020404" pitchFamily="49" charset="0"/>
                <a:cs typeface="Courier New" panose="02070309020205020404" pitchFamily="49" charset="0"/>
              </a:rPr>
              <a:t> = Name of a file of single‐precision numbers containing (year, </a:t>
            </a:r>
            <a:r>
              <a:rPr lang="en-US" sz="1400" dirty="0" err="1">
                <a:latin typeface="Courier New" panose="02070309020205020404" pitchFamily="49" charset="0"/>
                <a:cs typeface="Courier New" panose="02070309020205020404" pitchFamily="49" charset="0"/>
              </a:rPr>
              <a:t>mult</a:t>
            </a:r>
            <a:r>
              <a:rPr lang="en-US" sz="1400" dirty="0">
                <a:latin typeface="Courier New" panose="02070309020205020404" pitchFamily="49" charset="0"/>
                <a:cs typeface="Courier New" panose="02070309020205020404" pitchFamily="49" charset="0"/>
              </a:rPr>
              <a:t>) points packed.</a:t>
            </a:r>
          </a:p>
          <a:p>
            <a:pPr marL="914400" algn="just"/>
            <a:r>
              <a:rPr lang="en-US" sz="1400" b="1" dirty="0" err="1">
                <a:latin typeface="Courier New" panose="02070309020205020404" pitchFamily="49" charset="0"/>
                <a:cs typeface="Courier New" panose="02070309020205020404" pitchFamily="49" charset="0"/>
              </a:rPr>
              <a:t>Dblfile</a:t>
            </a:r>
            <a:r>
              <a:rPr lang="en-US" sz="1400" dirty="0">
                <a:latin typeface="Courier New" panose="02070309020205020404" pitchFamily="49" charset="0"/>
                <a:cs typeface="Courier New" panose="02070309020205020404" pitchFamily="49" charset="0"/>
              </a:rPr>
              <a:t> = Name of a file of single‐precision numbers containing (year, </a:t>
            </a:r>
            <a:r>
              <a:rPr lang="en-US" sz="1400" dirty="0" err="1">
                <a:latin typeface="Courier New" panose="02070309020205020404" pitchFamily="49" charset="0"/>
                <a:cs typeface="Courier New" panose="02070309020205020404" pitchFamily="49" charset="0"/>
              </a:rPr>
              <a:t>mult</a:t>
            </a:r>
            <a:r>
              <a:rPr lang="en-US" sz="1400" dirty="0">
                <a:latin typeface="Courier New" panose="02070309020205020404" pitchFamily="49" charset="0"/>
                <a:cs typeface="Courier New" panose="02070309020205020404" pitchFamily="49" charset="0"/>
              </a:rPr>
              <a:t>) points packed.</a:t>
            </a:r>
          </a:p>
          <a:p>
            <a:pPr marL="914400" algn="just"/>
            <a:r>
              <a:rPr lang="en-US" sz="1400" b="1" dirty="0">
                <a:latin typeface="Courier New" panose="02070309020205020404" pitchFamily="49" charset="0"/>
                <a:cs typeface="Courier New" panose="02070309020205020404" pitchFamily="49" charset="0"/>
              </a:rPr>
              <a:t>Like</a:t>
            </a:r>
            <a:r>
              <a:rPr lang="en-US" sz="1400" dirty="0">
                <a:latin typeface="Courier New" panose="02070309020205020404" pitchFamily="49" charset="0"/>
                <a:cs typeface="Courier New" panose="02070309020205020404" pitchFamily="49" charset="0"/>
              </a:rPr>
              <a:t> = Name of an existing </a:t>
            </a:r>
            <a:r>
              <a:rPr lang="en-US" sz="1400" dirty="0" err="1">
                <a:latin typeface="Courier New" panose="02070309020205020404" pitchFamily="49" charset="0"/>
                <a:cs typeface="Courier New" panose="02070309020205020404" pitchFamily="49" charset="0"/>
              </a:rPr>
              <a:t>GrowthShape</a:t>
            </a:r>
            <a:r>
              <a:rPr lang="en-US" sz="1400" dirty="0">
                <a:latin typeface="Courier New" panose="02070309020205020404" pitchFamily="49" charset="0"/>
                <a:cs typeface="Courier New" panose="02070309020205020404" pitchFamily="49" charset="0"/>
              </a:rPr>
              <a:t> object to base this one on.</a:t>
            </a:r>
          </a:p>
        </p:txBody>
      </p:sp>
    </p:spTree>
    <p:extLst>
      <p:ext uri="{BB962C8B-B14F-4D97-AF65-F5344CB8AC3E}">
        <p14:creationId xmlns:p14="http://schemas.microsoft.com/office/powerpoint/2010/main" val="2208821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General Object Property Description</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TCC_Curve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87482"/>
            <a:ext cx="8009238" cy="3970318"/>
          </a:xfrm>
          <a:prstGeom prst="rect">
            <a:avLst/>
          </a:prstGeom>
          <a:noFill/>
        </p:spPr>
        <p:txBody>
          <a:bodyPr wrap="square" rtlCol="0">
            <a:spAutoFit/>
          </a:bodyPr>
          <a:lstStyle/>
          <a:p>
            <a:pPr algn="just"/>
            <a:r>
              <a:rPr lang="en-US" sz="1800" dirty="0">
                <a:latin typeface="Times New Roman" panose="02020603050405020304" pitchFamily="18" charset="0"/>
                <a:cs typeface="Times New Roman" panose="02020603050405020304" pitchFamily="18" charset="0"/>
              </a:rPr>
              <a:t>A </a:t>
            </a:r>
            <a:r>
              <a:rPr lang="en-US" sz="1800" dirty="0" err="1">
                <a:latin typeface="Times New Roman" panose="02020603050405020304" pitchFamily="18" charset="0"/>
                <a:cs typeface="Times New Roman" panose="02020603050405020304" pitchFamily="18" charset="0"/>
              </a:rPr>
              <a:t>TCC_Curve</a:t>
            </a:r>
            <a:r>
              <a:rPr lang="en-US" sz="1800" dirty="0">
                <a:latin typeface="Times New Roman" panose="02020603050405020304" pitchFamily="18" charset="0"/>
                <a:cs typeface="Times New Roman" panose="02020603050405020304" pitchFamily="18" charset="0"/>
              </a:rPr>
              <a:t> object is defined similarly to </a:t>
            </a:r>
            <a:r>
              <a:rPr lang="en-US" sz="1800" dirty="0" err="1">
                <a:latin typeface="Times New Roman" panose="02020603050405020304" pitchFamily="18" charset="0"/>
                <a:cs typeface="Times New Roman" panose="02020603050405020304" pitchFamily="18" charset="0"/>
              </a:rPr>
              <a:t>Loadshape</a:t>
            </a:r>
            <a:r>
              <a:rPr lang="en-US" sz="1800" dirty="0">
                <a:latin typeface="Times New Roman" panose="02020603050405020304" pitchFamily="18" charset="0"/>
                <a:cs typeface="Times New Roman" panose="02020603050405020304" pitchFamily="18" charset="0"/>
              </a:rPr>
              <a:t> and </a:t>
            </a:r>
            <a:r>
              <a:rPr lang="en-US" sz="1800" dirty="0" err="1">
                <a:latin typeface="Times New Roman" panose="02020603050405020304" pitchFamily="18" charset="0"/>
                <a:cs typeface="Times New Roman" panose="02020603050405020304" pitchFamily="18" charset="0"/>
              </a:rPr>
              <a:t>Growthshape</a:t>
            </a:r>
            <a:r>
              <a:rPr lang="en-US" sz="1800" dirty="0">
                <a:latin typeface="Times New Roman" panose="02020603050405020304" pitchFamily="18" charset="0"/>
                <a:cs typeface="Times New Roman" panose="02020603050405020304" pitchFamily="18" charset="0"/>
              </a:rPr>
              <a:t> objects in that they all are defined by curves consisting of arrays of points. Intended to model time‐current characteristics for overcurrent relays, </a:t>
            </a:r>
            <a:r>
              <a:rPr lang="en-US" sz="1800" dirty="0" err="1">
                <a:latin typeface="Times New Roman" panose="02020603050405020304" pitchFamily="18" charset="0"/>
                <a:cs typeface="Times New Roman" panose="02020603050405020304" pitchFamily="18" charset="0"/>
              </a:rPr>
              <a:t>TCC_Curve</a:t>
            </a:r>
            <a:r>
              <a:rPr lang="en-US" sz="1800" dirty="0">
                <a:latin typeface="Times New Roman" panose="02020603050405020304" pitchFamily="18" charset="0"/>
                <a:cs typeface="Times New Roman" panose="02020603050405020304" pitchFamily="18" charset="0"/>
              </a:rPr>
              <a:t> objects are also used for other relay types requiring time curves. Both the time array and the C array must be entered.</a:t>
            </a:r>
          </a:p>
          <a:p>
            <a:pPr algn="just"/>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The properties are:</a:t>
            </a:r>
          </a:p>
          <a:p>
            <a:pPr marL="914400" algn="just"/>
            <a:r>
              <a:rPr lang="en-US" sz="1400" b="1" dirty="0">
                <a:latin typeface="Courier New" panose="02070309020205020404" pitchFamily="49" charset="0"/>
                <a:cs typeface="Courier New" panose="02070309020205020404" pitchFamily="49" charset="0"/>
              </a:rPr>
              <a:t>Npts</a:t>
            </a:r>
            <a:r>
              <a:rPr lang="en-US" sz="1400" dirty="0">
                <a:latin typeface="Courier New" panose="02070309020205020404" pitchFamily="49" charset="0"/>
                <a:cs typeface="Courier New" panose="02070309020205020404" pitchFamily="49" charset="0"/>
              </a:rPr>
              <a:t> = Number of points to expect when defining the curve.</a:t>
            </a:r>
          </a:p>
          <a:p>
            <a:pPr marL="914400" algn="just"/>
            <a:r>
              <a:rPr lang="en-US" sz="1400" b="1" dirty="0" err="1">
                <a:latin typeface="Courier New" panose="02070309020205020404" pitchFamily="49" charset="0"/>
                <a:cs typeface="Courier New" panose="02070309020205020404" pitchFamily="49" charset="0"/>
              </a:rPr>
              <a:t>C_Array</a:t>
            </a:r>
            <a:r>
              <a:rPr lang="en-US" sz="1400" dirty="0">
                <a:latin typeface="Courier New" panose="02070309020205020404" pitchFamily="49" charset="0"/>
                <a:cs typeface="Courier New" panose="02070309020205020404" pitchFamily="49" charset="0"/>
              </a:rPr>
              <a:t> = Array of current (or voltage or whatever) values corresponding to time values in </a:t>
            </a:r>
            <a:r>
              <a:rPr lang="en-US" sz="1400" dirty="0" err="1">
                <a:latin typeface="Courier New" panose="02070309020205020404" pitchFamily="49" charset="0"/>
                <a:cs typeface="Courier New" panose="02070309020205020404" pitchFamily="49" charset="0"/>
              </a:rPr>
              <a:t>T_Array</a:t>
            </a:r>
            <a:r>
              <a:rPr lang="en-US" sz="1400" dirty="0">
                <a:latin typeface="Courier New" panose="02070309020205020404" pitchFamily="49" charset="0"/>
                <a:cs typeface="Courier New" panose="02070309020205020404" pitchFamily="49" charset="0"/>
              </a:rPr>
              <a:t> (see </a:t>
            </a:r>
            <a:r>
              <a:rPr lang="en-US" sz="1400" dirty="0" err="1">
                <a:latin typeface="Courier New" panose="02070309020205020404" pitchFamily="49" charset="0"/>
                <a:cs typeface="Courier New" panose="02070309020205020404" pitchFamily="49" charset="0"/>
              </a:rPr>
              <a:t>T_Array</a:t>
            </a:r>
            <a:r>
              <a:rPr lang="en-US" sz="1400" dirty="0">
                <a:latin typeface="Courier New" panose="02070309020205020404" pitchFamily="49" charset="0"/>
                <a:cs typeface="Courier New" panose="02070309020205020404" pitchFamily="49" charset="0"/>
              </a:rPr>
              <a:t>).</a:t>
            </a:r>
          </a:p>
          <a:p>
            <a:pPr marL="914400" algn="just"/>
            <a:r>
              <a:rPr lang="en-US" sz="1400" b="1" dirty="0" err="1">
                <a:latin typeface="Courier New" panose="02070309020205020404" pitchFamily="49" charset="0"/>
                <a:cs typeface="Courier New" panose="02070309020205020404" pitchFamily="49" charset="0"/>
              </a:rPr>
              <a:t>T_Array</a:t>
            </a:r>
            <a:r>
              <a:rPr lang="en-US" sz="1400" dirty="0">
                <a:latin typeface="Courier New" panose="02070309020205020404" pitchFamily="49" charset="0"/>
                <a:cs typeface="Courier New" panose="02070309020205020404" pitchFamily="49" charset="0"/>
              </a:rPr>
              <a:t> = Array of time values in sec. Typical array syntax:</a:t>
            </a:r>
          </a:p>
          <a:p>
            <a:pPr marL="914400" algn="just"/>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t_array</a:t>
            </a:r>
            <a:r>
              <a:rPr lang="en-US" sz="1400" dirty="0">
                <a:latin typeface="Courier New" panose="02070309020205020404" pitchFamily="49" charset="0"/>
                <a:cs typeface="Courier New" panose="02070309020205020404" pitchFamily="49" charset="0"/>
              </a:rPr>
              <a:t> = (1, 2, 3, 4, ...)</a:t>
            </a:r>
          </a:p>
          <a:p>
            <a:pPr marL="914400" algn="just"/>
            <a:r>
              <a:rPr lang="en-US" sz="1400" dirty="0">
                <a:latin typeface="Courier New" panose="02070309020205020404" pitchFamily="49" charset="0"/>
                <a:cs typeface="Courier New" panose="02070309020205020404" pitchFamily="49" charset="0"/>
              </a:rPr>
              <a:t>You may also substitute a file designation: </a:t>
            </a:r>
            <a:r>
              <a:rPr lang="en-US" sz="1400" dirty="0" err="1">
                <a:latin typeface="Courier New" panose="02070309020205020404" pitchFamily="49" charset="0"/>
                <a:cs typeface="Courier New" panose="02070309020205020404" pitchFamily="49" charset="0"/>
              </a:rPr>
              <a:t>t_array</a:t>
            </a:r>
            <a:r>
              <a:rPr lang="en-US" sz="1400" dirty="0">
                <a:latin typeface="Courier New" panose="02070309020205020404" pitchFamily="49" charset="0"/>
                <a:cs typeface="Courier New" panose="02070309020205020404" pitchFamily="49" charset="0"/>
              </a:rPr>
              <a:t> = (file=filename). The specified file has one value per line.</a:t>
            </a:r>
          </a:p>
          <a:p>
            <a:pPr marL="914400" algn="just"/>
            <a:r>
              <a:rPr lang="en-US" sz="1400" b="1" dirty="0">
                <a:latin typeface="Courier New" panose="02070309020205020404" pitchFamily="49" charset="0"/>
                <a:cs typeface="Courier New" panose="02070309020205020404" pitchFamily="49" charset="0"/>
              </a:rPr>
              <a:t>Like</a:t>
            </a:r>
            <a:r>
              <a:rPr lang="en-US" sz="1400" dirty="0">
                <a:latin typeface="Courier New" panose="02070309020205020404" pitchFamily="49" charset="0"/>
                <a:cs typeface="Courier New" panose="02070309020205020404" pitchFamily="49" charset="0"/>
              </a:rPr>
              <a:t> = Name of an existing </a:t>
            </a:r>
            <a:r>
              <a:rPr lang="en-US" sz="1400" dirty="0" err="1">
                <a:latin typeface="Courier New" panose="02070309020205020404" pitchFamily="49" charset="0"/>
                <a:cs typeface="Courier New" panose="02070309020205020404" pitchFamily="49" charset="0"/>
              </a:rPr>
              <a:t>GrowthShape</a:t>
            </a:r>
            <a:r>
              <a:rPr lang="en-US" sz="1400" dirty="0">
                <a:latin typeface="Courier New" panose="02070309020205020404" pitchFamily="49" charset="0"/>
                <a:cs typeface="Courier New" panose="02070309020205020404" pitchFamily="49" charset="0"/>
              </a:rPr>
              <a:t> object to base this one on.</a:t>
            </a:r>
          </a:p>
        </p:txBody>
      </p:sp>
    </p:spTree>
    <p:extLst>
      <p:ext uri="{BB962C8B-B14F-4D97-AF65-F5344CB8AC3E}">
        <p14:creationId xmlns:p14="http://schemas.microsoft.com/office/powerpoint/2010/main" val="38325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89252-64D9-3EA5-5F4C-C1368B0117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71B54-6FEC-EED3-C431-57D213677E1D}"/>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Contents</a:t>
            </a:r>
          </a:p>
        </p:txBody>
      </p:sp>
      <p:sp>
        <p:nvSpPr>
          <p:cNvPr id="4" name="Slide Number Placeholder 3">
            <a:extLst>
              <a:ext uri="{FF2B5EF4-FFF2-40B4-BE49-F238E27FC236}">
                <a16:creationId xmlns:a16="http://schemas.microsoft.com/office/drawing/2014/main" id="{6D451349-906F-6772-0E3B-DBD9640A53E6}"/>
              </a:ext>
            </a:extLst>
          </p:cNvPr>
          <p:cNvSpPr>
            <a:spLocks noGrp="1"/>
          </p:cNvSpPr>
          <p:nvPr>
            <p:ph type="sldNum" sz="quarter" idx="4"/>
          </p:nvPr>
        </p:nvSpPr>
        <p:spPr/>
        <p:txBody>
          <a:bodyPr/>
          <a:lstStyle/>
          <a:p>
            <a:fld id="{179A9A4E-4C82-4D44-9372-C31BB3818094}" type="slidenum">
              <a:rPr lang="en-US" smtClean="0"/>
              <a:pPr/>
              <a:t>2</a:t>
            </a:fld>
            <a:endParaRPr lang="en-US" dirty="0"/>
          </a:p>
        </p:txBody>
      </p:sp>
      <p:sp>
        <p:nvSpPr>
          <p:cNvPr id="5" name="Text Placeholder 4">
            <a:extLst>
              <a:ext uri="{FF2B5EF4-FFF2-40B4-BE49-F238E27FC236}">
                <a16:creationId xmlns:a16="http://schemas.microsoft.com/office/drawing/2014/main" id="{668AA5C8-BDD2-7D10-670E-774344FDE5E2}"/>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8" name="Content Placeholder 2">
            <a:extLst>
              <a:ext uri="{FF2B5EF4-FFF2-40B4-BE49-F238E27FC236}">
                <a16:creationId xmlns:a16="http://schemas.microsoft.com/office/drawing/2014/main" id="{F399AF98-CE89-542B-3F18-53871ED3195C}"/>
              </a:ext>
            </a:extLst>
          </p:cNvPr>
          <p:cNvSpPr>
            <a:spLocks noGrp="1"/>
          </p:cNvSpPr>
          <p:nvPr>
            <p:ph idx="1"/>
          </p:nvPr>
        </p:nvSpPr>
        <p:spPr>
          <a:xfrm>
            <a:off x="762000" y="1222761"/>
            <a:ext cx="7239000" cy="4495800"/>
          </a:xfrm>
        </p:spPr>
        <p:txBody>
          <a:bodyPr>
            <a:normAutofit fontScale="92500"/>
          </a:bodyPr>
          <a:lstStyle/>
          <a:p>
            <a:pPr>
              <a:lnSpc>
                <a:spcPct val="200000"/>
              </a:lnSpc>
              <a:buFont typeface="Wingdings" panose="05000000000000000000" pitchFamily="2" charset="2"/>
              <a:buChar char="q"/>
            </a:pPr>
            <a:r>
              <a:rPr lang="en-US" sz="2100" dirty="0">
                <a:solidFill>
                  <a:srgbClr val="C00000"/>
                </a:solidFill>
                <a:latin typeface="Times New Roman" panose="02020603050405020304" pitchFamily="18" charset="0"/>
                <a:cs typeface="Times New Roman" panose="02020603050405020304" pitchFamily="18" charset="0"/>
              </a:rPr>
              <a:t>General object description</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Line</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Source and other objects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Power delivery elements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Power conversion elements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Control elements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Meter elements</a:t>
            </a:r>
          </a:p>
          <a:p>
            <a:pPr>
              <a:lnSpc>
                <a:spcPct val="200000"/>
              </a:lnSpc>
              <a:buClrTx/>
              <a:buFont typeface="Wingdings" panose="05000000000000000000" pitchFamily="2" charset="2"/>
              <a:buChar char="q"/>
            </a:pPr>
            <a:endParaRPr lang="en-US" sz="2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3696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General Object Property Description</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WireData</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20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87482"/>
            <a:ext cx="8009238" cy="4955203"/>
          </a:xfrm>
          <a:prstGeom prst="rect">
            <a:avLst/>
          </a:prstGeom>
          <a:noFill/>
        </p:spPr>
        <p:txBody>
          <a:bodyPr wrap="square" rtlCol="0">
            <a:spAutoFit/>
          </a:bodyPr>
          <a:lstStyle/>
          <a:p>
            <a:pPr algn="just"/>
            <a:r>
              <a:rPr lang="en-US" sz="1800" dirty="0">
                <a:latin typeface="Times New Roman" panose="02020603050405020304" pitchFamily="18" charset="0"/>
                <a:cs typeface="Times New Roman" panose="02020603050405020304" pitchFamily="18" charset="0"/>
              </a:rPr>
              <a:t>This class of data defines the raw conductor data that is used to compute the impedance for a line geometry.</a:t>
            </a:r>
          </a:p>
          <a:p>
            <a:pPr algn="just"/>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Note that you can use whatever units you want for any of the dimensional data – be sure to declare the units. Otherwise, the units are all assumed to match, which would be very rare for conductor data. Conductor data is usually supplied in a hodge‐podge of units. Everything is converted to meters internally to the DSS.</a:t>
            </a:r>
          </a:p>
          <a:p>
            <a:pPr algn="just"/>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The parameters are:</a:t>
            </a:r>
          </a:p>
          <a:p>
            <a:pPr marL="914400" algn="just"/>
            <a:r>
              <a:rPr lang="en-US" sz="1400" b="1" dirty="0">
                <a:latin typeface="Courier New" panose="02070309020205020404" pitchFamily="49" charset="0"/>
                <a:cs typeface="Courier New" panose="02070309020205020404" pitchFamily="49" charset="0"/>
              </a:rPr>
              <a:t>Rdc</a:t>
            </a:r>
            <a:r>
              <a:rPr lang="en-US" sz="1400" dirty="0">
                <a:latin typeface="Courier New" panose="02070309020205020404" pitchFamily="49" charset="0"/>
                <a:cs typeface="Courier New" panose="02070309020205020404" pitchFamily="49" charset="0"/>
              </a:rPr>
              <a:t> = dc Resistance, ohms per unit length (see </a:t>
            </a:r>
            <a:r>
              <a:rPr lang="en-US" sz="1400" dirty="0" err="1">
                <a:latin typeface="Courier New" panose="02070309020205020404" pitchFamily="49" charset="0"/>
                <a:cs typeface="Courier New" panose="02070309020205020404" pitchFamily="49" charset="0"/>
              </a:rPr>
              <a:t>Runits</a:t>
            </a:r>
            <a:r>
              <a:rPr lang="en-US" sz="1400" dirty="0">
                <a:latin typeface="Courier New" panose="02070309020205020404" pitchFamily="49" charset="0"/>
                <a:cs typeface="Courier New" panose="02070309020205020404" pitchFamily="49" charset="0"/>
              </a:rPr>
              <a:t>). Defaults to </a:t>
            </a:r>
            <a:r>
              <a:rPr lang="en-US" sz="1400" dirty="0" err="1">
                <a:latin typeface="Courier New" panose="02070309020205020404" pitchFamily="49" charset="0"/>
                <a:cs typeface="Courier New" panose="02070309020205020404" pitchFamily="49" charset="0"/>
              </a:rPr>
              <a:t>Rac</a:t>
            </a:r>
            <a:r>
              <a:rPr lang="en-US" sz="1400" dirty="0">
                <a:latin typeface="Courier New" panose="02070309020205020404" pitchFamily="49" charset="0"/>
                <a:cs typeface="Courier New" panose="02070309020205020404" pitchFamily="49" charset="0"/>
              </a:rPr>
              <a:t> if not specified.</a:t>
            </a:r>
          </a:p>
          <a:p>
            <a:pPr marL="914400" algn="just"/>
            <a:r>
              <a:rPr lang="en-US" sz="1400" b="1" dirty="0" err="1">
                <a:latin typeface="Courier New" panose="02070309020205020404" pitchFamily="49" charset="0"/>
                <a:cs typeface="Courier New" panose="02070309020205020404" pitchFamily="49" charset="0"/>
              </a:rPr>
              <a:t>Rac</a:t>
            </a:r>
            <a:r>
              <a:rPr lang="en-US" sz="1400" dirty="0">
                <a:latin typeface="Courier New" panose="02070309020205020404" pitchFamily="49" charset="0"/>
                <a:cs typeface="Courier New" panose="02070309020205020404" pitchFamily="49" charset="0"/>
              </a:rPr>
              <a:t> = Resistance at 60 Hz per unit length. Defaults to Rdc if not specified.</a:t>
            </a:r>
          </a:p>
          <a:p>
            <a:pPr marL="914400" algn="just"/>
            <a:r>
              <a:rPr lang="en-US" sz="1400" b="1" dirty="0" err="1">
                <a:latin typeface="Courier New" panose="02070309020205020404" pitchFamily="49" charset="0"/>
                <a:cs typeface="Courier New" panose="02070309020205020404" pitchFamily="49" charset="0"/>
              </a:rPr>
              <a:t>Runits</a:t>
            </a:r>
            <a:r>
              <a:rPr lang="en-US" sz="1400" dirty="0">
                <a:latin typeface="Courier New" panose="02070309020205020404" pitchFamily="49" charset="0"/>
                <a:cs typeface="Courier New" panose="02070309020205020404" pitchFamily="49" charset="0"/>
              </a:rPr>
              <a:t> = Length units for resistance: ohms per {</a:t>
            </a:r>
            <a:r>
              <a:rPr lang="en-US" sz="1400" dirty="0" err="1">
                <a:latin typeface="Courier New" panose="02070309020205020404" pitchFamily="49" charset="0"/>
                <a:cs typeface="Courier New" panose="02070309020205020404" pitchFamily="49" charset="0"/>
              </a:rPr>
              <a:t>mi|kft|km|m|Ft|in|cm</a:t>
            </a:r>
            <a:r>
              <a:rPr lang="en-US" sz="1400" dirty="0">
                <a:latin typeface="Courier New" panose="02070309020205020404" pitchFamily="49" charset="0"/>
                <a:cs typeface="Courier New" panose="02070309020205020404" pitchFamily="49" charset="0"/>
              </a:rPr>
              <a:t> } Default=none.</a:t>
            </a:r>
          </a:p>
          <a:p>
            <a:pPr marL="914400" algn="just"/>
            <a:r>
              <a:rPr lang="en-US" sz="1400" b="1" dirty="0" err="1">
                <a:latin typeface="Courier New" panose="02070309020205020404" pitchFamily="49" charset="0"/>
                <a:cs typeface="Courier New" panose="02070309020205020404" pitchFamily="49" charset="0"/>
              </a:rPr>
              <a:t>GMRac</a:t>
            </a:r>
            <a:r>
              <a:rPr lang="en-US" sz="1400" dirty="0">
                <a:latin typeface="Courier New" panose="02070309020205020404" pitchFamily="49" charset="0"/>
                <a:cs typeface="Courier New" panose="02070309020205020404" pitchFamily="49" charset="0"/>
              </a:rPr>
              <a:t> = GMR at 60 Hz. Defaults to .7788*radius if not specified.</a:t>
            </a:r>
          </a:p>
          <a:p>
            <a:pPr marL="914400" algn="just"/>
            <a:r>
              <a:rPr lang="en-US" sz="1400" b="1" dirty="0" err="1">
                <a:latin typeface="Courier New" panose="02070309020205020404" pitchFamily="49" charset="0"/>
                <a:cs typeface="Courier New" panose="02070309020205020404" pitchFamily="49" charset="0"/>
              </a:rPr>
              <a:t>GMRunits</a:t>
            </a:r>
            <a:r>
              <a:rPr lang="en-US" sz="1400" dirty="0">
                <a:latin typeface="Courier New" panose="02070309020205020404" pitchFamily="49" charset="0"/>
                <a:cs typeface="Courier New" panose="02070309020205020404" pitchFamily="49" charset="0"/>
              </a:rPr>
              <a:t> = Units for GMR: {</a:t>
            </a:r>
            <a:r>
              <a:rPr lang="en-US" sz="1400" dirty="0" err="1">
                <a:latin typeface="Courier New" panose="02070309020205020404" pitchFamily="49" charset="0"/>
                <a:cs typeface="Courier New" panose="02070309020205020404" pitchFamily="49" charset="0"/>
              </a:rPr>
              <a:t>mi|kft|km|m|Ft|in|cm</a:t>
            </a:r>
            <a:r>
              <a:rPr lang="en-US" sz="1400" dirty="0">
                <a:latin typeface="Courier New" panose="02070309020205020404" pitchFamily="49" charset="0"/>
                <a:cs typeface="Courier New" panose="02070309020205020404" pitchFamily="49" charset="0"/>
              </a:rPr>
              <a:t> } Default=none.</a:t>
            </a:r>
          </a:p>
          <a:p>
            <a:pPr marL="914400" algn="just"/>
            <a:r>
              <a:rPr lang="en-US" sz="1400" b="1" dirty="0">
                <a:latin typeface="Courier New" panose="02070309020205020404" pitchFamily="49" charset="0"/>
                <a:cs typeface="Courier New" panose="02070309020205020404" pitchFamily="49" charset="0"/>
              </a:rPr>
              <a:t>Radius</a:t>
            </a:r>
            <a:r>
              <a:rPr lang="en-US" sz="1400" dirty="0">
                <a:latin typeface="Courier New" panose="02070309020205020404" pitchFamily="49" charset="0"/>
                <a:cs typeface="Courier New" panose="02070309020205020404" pitchFamily="49" charset="0"/>
              </a:rPr>
              <a:t> = Outside radius of conductor. Defaults to GMR/0.7788 if not specified.</a:t>
            </a:r>
          </a:p>
          <a:p>
            <a:pPr marL="914400" algn="just"/>
            <a:r>
              <a:rPr lang="en-US"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262523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General Object Property Description</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WireData</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21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87482"/>
            <a:ext cx="8009238" cy="1938992"/>
          </a:xfrm>
          <a:prstGeom prst="rect">
            <a:avLst/>
          </a:prstGeom>
          <a:noFill/>
        </p:spPr>
        <p:txBody>
          <a:bodyPr wrap="square" rtlCol="0">
            <a:spAutoFit/>
          </a:bodyPr>
          <a:lstStyle/>
          <a:p>
            <a:pPr algn="just"/>
            <a:r>
              <a:rPr lang="en-US" sz="1800" dirty="0">
                <a:latin typeface="Times New Roman" panose="02020603050405020304" pitchFamily="18" charset="0"/>
                <a:cs typeface="Times New Roman" panose="02020603050405020304" pitchFamily="18" charset="0"/>
              </a:rPr>
              <a:t>The parameters are:</a:t>
            </a:r>
          </a:p>
          <a:p>
            <a:pPr algn="just"/>
            <a:r>
              <a:rPr lang="en-US" sz="1800" dirty="0">
                <a:latin typeface="Times New Roman" panose="02020603050405020304" pitchFamily="18" charset="0"/>
                <a:cs typeface="Times New Roman" panose="02020603050405020304" pitchFamily="18" charset="0"/>
              </a:rPr>
              <a:t>…</a:t>
            </a:r>
          </a:p>
          <a:p>
            <a:pPr marL="914400" algn="just"/>
            <a:r>
              <a:rPr lang="en-US" sz="1400" b="1" dirty="0" err="1">
                <a:latin typeface="Courier New" panose="02070309020205020404" pitchFamily="49" charset="0"/>
                <a:cs typeface="Courier New" panose="02070309020205020404" pitchFamily="49" charset="0"/>
              </a:rPr>
              <a:t>Normamps</a:t>
            </a:r>
            <a:r>
              <a:rPr lang="en-US" sz="1400" dirty="0">
                <a:latin typeface="Courier New" panose="02070309020205020404" pitchFamily="49" charset="0"/>
                <a:cs typeface="Courier New" panose="02070309020205020404" pitchFamily="49" charset="0"/>
              </a:rPr>
              <a:t> = Normal ampacity, amperes. Defaults to Emergency amps/1.5 if not specified.</a:t>
            </a:r>
          </a:p>
          <a:p>
            <a:pPr marL="914400" algn="just"/>
            <a:r>
              <a:rPr lang="en-US" sz="1400" b="1" dirty="0" err="1">
                <a:latin typeface="Courier New" panose="02070309020205020404" pitchFamily="49" charset="0"/>
                <a:cs typeface="Courier New" panose="02070309020205020404" pitchFamily="49" charset="0"/>
              </a:rPr>
              <a:t>Emergamps</a:t>
            </a:r>
            <a:r>
              <a:rPr lang="en-US" sz="1400" dirty="0">
                <a:latin typeface="Courier New" panose="02070309020205020404" pitchFamily="49" charset="0"/>
                <a:cs typeface="Courier New" panose="02070309020205020404" pitchFamily="49" charset="0"/>
              </a:rPr>
              <a:t> = Emergency ampacity, amperes. Defaults to 1.5 * Normal Amps if not specified.</a:t>
            </a:r>
          </a:p>
          <a:p>
            <a:pPr marL="914400" algn="just"/>
            <a:r>
              <a:rPr lang="en-US" sz="1400" b="1" dirty="0" err="1">
                <a:latin typeface="Courier New" panose="02070309020205020404" pitchFamily="49" charset="0"/>
                <a:cs typeface="Courier New" panose="02070309020205020404" pitchFamily="49" charset="0"/>
              </a:rPr>
              <a:t>Diam</a:t>
            </a:r>
            <a:r>
              <a:rPr lang="en-US" sz="1400" dirty="0">
                <a:latin typeface="Courier New" panose="02070309020205020404" pitchFamily="49" charset="0"/>
                <a:cs typeface="Courier New" panose="02070309020205020404" pitchFamily="49" charset="0"/>
              </a:rPr>
              <a:t> = Diameter; Alternative method for entering radius.</a:t>
            </a:r>
          </a:p>
          <a:p>
            <a:pPr marL="914400" algn="just"/>
            <a:r>
              <a:rPr lang="en-US" sz="1400" b="1" dirty="0">
                <a:latin typeface="Courier New" panose="02070309020205020404" pitchFamily="49" charset="0"/>
                <a:cs typeface="Courier New" panose="02070309020205020404" pitchFamily="49" charset="0"/>
              </a:rPr>
              <a:t>Like</a:t>
            </a:r>
            <a:r>
              <a:rPr lang="en-US" sz="1400" dirty="0">
                <a:latin typeface="Courier New" panose="02070309020205020404" pitchFamily="49" charset="0"/>
                <a:cs typeface="Courier New" panose="02070309020205020404" pitchFamily="49" charset="0"/>
              </a:rPr>
              <a:t> = Make like another object of this class.</a:t>
            </a:r>
          </a:p>
        </p:txBody>
      </p:sp>
    </p:spTree>
    <p:extLst>
      <p:ext uri="{BB962C8B-B14F-4D97-AF65-F5344CB8AC3E}">
        <p14:creationId xmlns:p14="http://schemas.microsoft.com/office/powerpoint/2010/main" val="3103953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E74F1-052F-81E8-310B-09CC85CB3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16661D-153D-72B3-E817-FED581C29849}"/>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Contents</a:t>
            </a:r>
          </a:p>
        </p:txBody>
      </p:sp>
      <p:sp>
        <p:nvSpPr>
          <p:cNvPr id="4" name="Slide Number Placeholder 3">
            <a:extLst>
              <a:ext uri="{FF2B5EF4-FFF2-40B4-BE49-F238E27FC236}">
                <a16:creationId xmlns:a16="http://schemas.microsoft.com/office/drawing/2014/main" id="{4FF849A8-3998-3916-DF4F-573B7631E893}"/>
              </a:ext>
            </a:extLst>
          </p:cNvPr>
          <p:cNvSpPr>
            <a:spLocks noGrp="1"/>
          </p:cNvSpPr>
          <p:nvPr>
            <p:ph type="sldNum" sz="quarter" idx="4"/>
          </p:nvPr>
        </p:nvSpPr>
        <p:spPr/>
        <p:txBody>
          <a:bodyPr/>
          <a:lstStyle/>
          <a:p>
            <a:fld id="{179A9A4E-4C82-4D44-9372-C31BB3818094}" type="slidenum">
              <a:rPr lang="en-US" smtClean="0"/>
              <a:pPr/>
              <a:t>22</a:t>
            </a:fld>
            <a:endParaRPr lang="en-US" dirty="0"/>
          </a:p>
        </p:txBody>
      </p:sp>
      <p:sp>
        <p:nvSpPr>
          <p:cNvPr id="5" name="Text Placeholder 4">
            <a:extLst>
              <a:ext uri="{FF2B5EF4-FFF2-40B4-BE49-F238E27FC236}">
                <a16:creationId xmlns:a16="http://schemas.microsoft.com/office/drawing/2014/main" id="{7C02F3C9-25E0-B3D7-4592-8E16A52C1F2E}"/>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8" name="Content Placeholder 2">
            <a:extLst>
              <a:ext uri="{FF2B5EF4-FFF2-40B4-BE49-F238E27FC236}">
                <a16:creationId xmlns:a16="http://schemas.microsoft.com/office/drawing/2014/main" id="{C17320D2-878C-5D4B-B1E8-4E95AA137E3B}"/>
              </a:ext>
            </a:extLst>
          </p:cNvPr>
          <p:cNvSpPr>
            <a:spLocks noGrp="1"/>
          </p:cNvSpPr>
          <p:nvPr>
            <p:ph idx="1"/>
          </p:nvPr>
        </p:nvSpPr>
        <p:spPr>
          <a:xfrm>
            <a:off x="762000" y="1222761"/>
            <a:ext cx="7239000" cy="4495800"/>
          </a:xfrm>
        </p:spPr>
        <p:txBody>
          <a:bodyPr>
            <a:normAutofit fontScale="92500"/>
          </a:bodyPr>
          <a:lstStyle/>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General object description</a:t>
            </a:r>
          </a:p>
          <a:p>
            <a:pPr>
              <a:lnSpc>
                <a:spcPct val="200000"/>
              </a:lnSpc>
              <a:buFont typeface="Wingdings" panose="05000000000000000000" pitchFamily="2" charset="2"/>
              <a:buChar char="q"/>
            </a:pPr>
            <a:r>
              <a:rPr lang="en-US" sz="2100" dirty="0">
                <a:solidFill>
                  <a:srgbClr val="C00000"/>
                </a:solidFill>
                <a:latin typeface="Times New Roman" panose="02020603050405020304" pitchFamily="18" charset="0"/>
                <a:cs typeface="Times New Roman" panose="02020603050405020304" pitchFamily="18" charset="0"/>
              </a:rPr>
              <a:t>Line</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Source and other objects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Power delivery elements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Power conversion elements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Control elements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Meter elements</a:t>
            </a:r>
          </a:p>
          <a:p>
            <a:pPr>
              <a:lnSpc>
                <a:spcPct val="200000"/>
              </a:lnSpc>
              <a:buClrTx/>
              <a:buFont typeface="Wingdings" panose="05000000000000000000" pitchFamily="2" charset="2"/>
              <a:buChar char="q"/>
            </a:pPr>
            <a:endParaRPr lang="en-US" sz="2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2662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2" y="76200"/>
            <a:ext cx="7772400" cy="704478"/>
          </a:xfrm>
        </p:spPr>
        <p:txBody>
          <a:bodyPr/>
          <a:lstStyle/>
          <a:p>
            <a:r>
              <a:rPr lang="en-US" sz="4000" dirty="0">
                <a:latin typeface="Times New Roman" panose="02020603050405020304" pitchFamily="18" charset="0"/>
                <a:cs typeface="Times New Roman" panose="02020603050405020304" pitchFamily="18" charset="0"/>
              </a:rPr>
              <a:t>Modeling A Line in OpenDSS</a:t>
            </a:r>
          </a:p>
        </p:txBody>
      </p:sp>
      <p:sp>
        <p:nvSpPr>
          <p:cNvPr id="7" name="TextBox 6"/>
          <p:cNvSpPr txBox="1"/>
          <p:nvPr/>
        </p:nvSpPr>
        <p:spPr>
          <a:xfrm>
            <a:off x="1243985" y="2022531"/>
            <a:ext cx="7709516" cy="4062651"/>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Example:</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Step 1: define the wires:</a:t>
            </a:r>
          </a:p>
          <a:p>
            <a:pPr marL="914400" lvl="0" algn="just" eaLnBrk="0" fontAlgn="base" hangingPunct="0">
              <a:spcBef>
                <a:spcPct val="0"/>
              </a:spcBef>
              <a:spcAft>
                <a:spcPct val="0"/>
              </a:spcAft>
              <a:defRPr/>
            </a:pPr>
            <a:r>
              <a:rPr lang="en-US" sz="1200" dirty="0">
                <a:solidFill>
                  <a:srgbClr val="000000"/>
                </a:solidFill>
                <a:latin typeface="Courier New" panose="02070309020205020404" pitchFamily="49" charset="0"/>
                <a:cs typeface="Courier New" panose="02070309020205020404" pitchFamily="49" charset="0"/>
              </a:rPr>
              <a:t>New Wiredata.ACSR336 GMR=0.0244000 DIAM=0.7210000 RAC=0.3060000</a:t>
            </a:r>
          </a:p>
          <a:p>
            <a:pPr marL="914400" lvl="0" algn="just" eaLnBrk="0" fontAlgn="base" hangingPunct="0">
              <a:spcBef>
                <a:spcPct val="0"/>
              </a:spcBef>
              <a:spcAft>
                <a:spcPct val="0"/>
              </a:spcAft>
              <a:defRPr/>
            </a:pPr>
            <a:r>
              <a:rPr lang="en-US" sz="1200" dirty="0">
                <a:solidFill>
                  <a:srgbClr val="000000"/>
                </a:solidFill>
                <a:latin typeface="Courier New" panose="02070309020205020404" pitchFamily="49" charset="0"/>
                <a:cs typeface="Courier New" panose="02070309020205020404" pitchFamily="49" charset="0"/>
              </a:rPr>
              <a:t>~ </a:t>
            </a:r>
            <a:r>
              <a:rPr lang="en-US" sz="1200" dirty="0" err="1">
                <a:solidFill>
                  <a:srgbClr val="000000"/>
                </a:solidFill>
                <a:latin typeface="Courier New" panose="02070309020205020404" pitchFamily="49" charset="0"/>
                <a:cs typeface="Courier New" panose="02070309020205020404" pitchFamily="49" charset="0"/>
              </a:rPr>
              <a:t>NormAmps</a:t>
            </a:r>
            <a:r>
              <a:rPr lang="en-US" sz="1200" dirty="0">
                <a:solidFill>
                  <a:srgbClr val="000000"/>
                </a:solidFill>
                <a:latin typeface="Courier New" panose="02070309020205020404" pitchFamily="49" charset="0"/>
                <a:cs typeface="Courier New" panose="02070309020205020404" pitchFamily="49" charset="0"/>
              </a:rPr>
              <a:t>=530.0000</a:t>
            </a:r>
          </a:p>
          <a:p>
            <a:pPr marL="914400" lvl="0" algn="just" eaLnBrk="0" fontAlgn="base" hangingPunct="0">
              <a:spcBef>
                <a:spcPct val="0"/>
              </a:spcBef>
              <a:spcAft>
                <a:spcPct val="0"/>
              </a:spcAft>
              <a:defRPr/>
            </a:pPr>
            <a:r>
              <a:rPr lang="en-US" sz="1200" dirty="0">
                <a:solidFill>
                  <a:srgbClr val="000000"/>
                </a:solidFill>
                <a:latin typeface="Courier New" panose="02070309020205020404" pitchFamily="49" charset="0"/>
                <a:cs typeface="Courier New" panose="02070309020205020404" pitchFamily="49" charset="0"/>
              </a:rPr>
              <a:t>~ </a:t>
            </a:r>
            <a:r>
              <a:rPr lang="en-US" sz="1200" dirty="0" err="1">
                <a:solidFill>
                  <a:srgbClr val="000000"/>
                </a:solidFill>
                <a:latin typeface="Courier New" panose="02070309020205020404" pitchFamily="49" charset="0"/>
                <a:cs typeface="Courier New" panose="02070309020205020404" pitchFamily="49" charset="0"/>
              </a:rPr>
              <a:t>Runits</a:t>
            </a:r>
            <a:r>
              <a:rPr lang="en-US" sz="1200" dirty="0">
                <a:solidFill>
                  <a:srgbClr val="000000"/>
                </a:solidFill>
                <a:latin typeface="Courier New" panose="02070309020205020404" pitchFamily="49" charset="0"/>
                <a:cs typeface="Courier New" panose="02070309020205020404" pitchFamily="49" charset="0"/>
              </a:rPr>
              <a:t>=mi </a:t>
            </a:r>
            <a:r>
              <a:rPr lang="en-US" sz="1200" dirty="0" err="1">
                <a:solidFill>
                  <a:srgbClr val="000000"/>
                </a:solidFill>
                <a:latin typeface="Courier New" panose="02070309020205020404" pitchFamily="49" charset="0"/>
                <a:cs typeface="Courier New" panose="02070309020205020404" pitchFamily="49" charset="0"/>
              </a:rPr>
              <a:t>radunits</a:t>
            </a:r>
            <a:r>
              <a:rPr lang="en-US" sz="1200" dirty="0">
                <a:solidFill>
                  <a:srgbClr val="000000"/>
                </a:solidFill>
                <a:latin typeface="Courier New" panose="02070309020205020404" pitchFamily="49" charset="0"/>
                <a:cs typeface="Courier New" panose="02070309020205020404" pitchFamily="49" charset="0"/>
              </a:rPr>
              <a:t>=in </a:t>
            </a:r>
            <a:r>
              <a:rPr lang="en-US" sz="1200" dirty="0" err="1">
                <a:solidFill>
                  <a:srgbClr val="000000"/>
                </a:solidFill>
                <a:latin typeface="Courier New" panose="02070309020205020404" pitchFamily="49" charset="0"/>
                <a:cs typeface="Courier New" panose="02070309020205020404" pitchFamily="49" charset="0"/>
              </a:rPr>
              <a:t>gmrunits</a:t>
            </a:r>
            <a:r>
              <a:rPr lang="en-US" sz="1200" dirty="0">
                <a:solidFill>
                  <a:srgbClr val="000000"/>
                </a:solidFill>
                <a:latin typeface="Courier New" panose="02070309020205020404" pitchFamily="49" charset="0"/>
                <a:cs typeface="Courier New" panose="02070309020205020404" pitchFamily="49" charset="0"/>
              </a:rPr>
              <a:t>=ft</a:t>
            </a:r>
          </a:p>
          <a:p>
            <a:pPr marL="914400" lvl="0" algn="just" eaLnBrk="0" fontAlgn="base" hangingPunct="0">
              <a:spcBef>
                <a:spcPct val="0"/>
              </a:spcBef>
              <a:spcAft>
                <a:spcPct val="0"/>
              </a:spcAft>
              <a:defRPr/>
            </a:pPr>
            <a:r>
              <a:rPr lang="en-US" sz="1200" dirty="0">
                <a:solidFill>
                  <a:srgbClr val="000000"/>
                </a:solidFill>
                <a:latin typeface="Courier New" panose="02070309020205020404" pitchFamily="49" charset="0"/>
                <a:cs typeface="Courier New" panose="02070309020205020404" pitchFamily="49" charset="0"/>
              </a:rPr>
              <a:t>New Wiredata.ACSR4/06/1 GMR=0.0081400 DIAM=0.5630000 RAC=0.5920</a:t>
            </a:r>
          </a:p>
          <a:p>
            <a:pPr marL="914400" lvl="0" algn="just" eaLnBrk="0" fontAlgn="base" hangingPunct="0">
              <a:spcBef>
                <a:spcPct val="0"/>
              </a:spcBef>
              <a:spcAft>
                <a:spcPct val="0"/>
              </a:spcAft>
              <a:defRPr/>
            </a:pPr>
            <a:r>
              <a:rPr lang="en-US" sz="1200" dirty="0">
                <a:solidFill>
                  <a:srgbClr val="000000"/>
                </a:solidFill>
                <a:latin typeface="Courier New" panose="02070309020205020404" pitchFamily="49" charset="0"/>
                <a:cs typeface="Courier New" panose="02070309020205020404" pitchFamily="49" charset="0"/>
              </a:rPr>
              <a:t>~ </a:t>
            </a:r>
            <a:r>
              <a:rPr lang="en-US" sz="1200" dirty="0" err="1">
                <a:solidFill>
                  <a:srgbClr val="000000"/>
                </a:solidFill>
                <a:latin typeface="Courier New" panose="02070309020205020404" pitchFamily="49" charset="0"/>
                <a:cs typeface="Courier New" panose="02070309020205020404" pitchFamily="49" charset="0"/>
              </a:rPr>
              <a:t>NormAmps</a:t>
            </a:r>
            <a:r>
              <a:rPr lang="en-US" sz="1200" dirty="0">
                <a:solidFill>
                  <a:srgbClr val="000000"/>
                </a:solidFill>
                <a:latin typeface="Courier New" panose="02070309020205020404" pitchFamily="49" charset="0"/>
                <a:cs typeface="Courier New" panose="02070309020205020404" pitchFamily="49" charset="0"/>
              </a:rPr>
              <a:t>=230.0000</a:t>
            </a:r>
          </a:p>
          <a:p>
            <a:pPr marL="914400" lvl="0" algn="just" eaLnBrk="0" fontAlgn="base" hangingPunct="0">
              <a:spcBef>
                <a:spcPct val="0"/>
              </a:spcBef>
              <a:spcAft>
                <a:spcPct val="0"/>
              </a:spcAft>
              <a:defRPr/>
            </a:pPr>
            <a:r>
              <a:rPr lang="en-US" sz="1200" dirty="0">
                <a:solidFill>
                  <a:srgbClr val="000000"/>
                </a:solidFill>
                <a:latin typeface="Courier New" panose="02070309020205020404" pitchFamily="49" charset="0"/>
                <a:cs typeface="Courier New" panose="02070309020205020404" pitchFamily="49" charset="0"/>
              </a:rPr>
              <a:t>~ </a:t>
            </a:r>
            <a:r>
              <a:rPr lang="en-US" sz="1200" dirty="0" err="1">
                <a:solidFill>
                  <a:srgbClr val="000000"/>
                </a:solidFill>
                <a:latin typeface="Courier New" panose="02070309020205020404" pitchFamily="49" charset="0"/>
                <a:cs typeface="Courier New" panose="02070309020205020404" pitchFamily="49" charset="0"/>
              </a:rPr>
              <a:t>Runits</a:t>
            </a:r>
            <a:r>
              <a:rPr lang="en-US" sz="1200" dirty="0">
                <a:solidFill>
                  <a:srgbClr val="000000"/>
                </a:solidFill>
                <a:latin typeface="Courier New" panose="02070309020205020404" pitchFamily="49" charset="0"/>
                <a:cs typeface="Courier New" panose="02070309020205020404" pitchFamily="49" charset="0"/>
              </a:rPr>
              <a:t>=mi </a:t>
            </a:r>
            <a:r>
              <a:rPr lang="en-US" sz="1200" dirty="0" err="1">
                <a:solidFill>
                  <a:srgbClr val="000000"/>
                </a:solidFill>
                <a:latin typeface="Courier New" panose="02070309020205020404" pitchFamily="49" charset="0"/>
                <a:cs typeface="Courier New" panose="02070309020205020404" pitchFamily="49" charset="0"/>
              </a:rPr>
              <a:t>radunits</a:t>
            </a:r>
            <a:r>
              <a:rPr lang="en-US" sz="1200" dirty="0">
                <a:solidFill>
                  <a:srgbClr val="000000"/>
                </a:solidFill>
                <a:latin typeface="Courier New" panose="02070309020205020404" pitchFamily="49" charset="0"/>
                <a:cs typeface="Courier New" panose="02070309020205020404" pitchFamily="49" charset="0"/>
              </a:rPr>
              <a:t>=in </a:t>
            </a:r>
            <a:r>
              <a:rPr lang="en-US" sz="1200" dirty="0" err="1">
                <a:solidFill>
                  <a:srgbClr val="000000"/>
                </a:solidFill>
                <a:latin typeface="Courier New" panose="02070309020205020404" pitchFamily="49" charset="0"/>
                <a:cs typeface="Courier New" panose="02070309020205020404" pitchFamily="49" charset="0"/>
              </a:rPr>
              <a:t>gmrunits</a:t>
            </a:r>
            <a:r>
              <a:rPr lang="en-US" sz="1200" dirty="0">
                <a:solidFill>
                  <a:srgbClr val="000000"/>
                </a:solidFill>
                <a:latin typeface="Courier New" panose="02070309020205020404" pitchFamily="49" charset="0"/>
                <a:cs typeface="Courier New" panose="02070309020205020404" pitchFamily="49" charset="0"/>
              </a:rPr>
              <a:t>=ft</a:t>
            </a:r>
          </a:p>
          <a:p>
            <a:pPr marL="914400" lvl="0"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lvl="0" algn="just" eaLnBrk="0" fontAlgn="base" hangingPunct="0">
              <a:spcBef>
                <a:spcPct val="0"/>
              </a:spcBef>
              <a:spcAft>
                <a:spcPct val="0"/>
              </a:spcAft>
            </a:pPr>
            <a:r>
              <a:rPr lang="en-US" sz="1200" dirty="0">
                <a:solidFill>
                  <a:srgbClr val="000000"/>
                </a:solidFill>
                <a:latin typeface="Times New Roman" panose="02020603050405020304" pitchFamily="18" charset="0"/>
                <a:cs typeface="Times New Roman" panose="02020603050405020304" pitchFamily="18" charset="0"/>
              </a:rPr>
              <a:t>	// Step 2: define </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Geometry:</a:t>
            </a:r>
          </a:p>
          <a:p>
            <a:pPr marL="914400" lvl="0" algn="just" eaLnBrk="0" fontAlgn="base" hangingPunct="0">
              <a:spcBef>
                <a:spcPct val="0"/>
              </a:spcBef>
              <a:spcAft>
                <a:spcPct val="0"/>
              </a:spcAft>
              <a:defRPr/>
            </a:pPr>
            <a:r>
              <a:rPr lang="en-US" sz="1200" dirty="0">
                <a:solidFill>
                  <a:srgbClr val="000000"/>
                </a:solidFill>
                <a:latin typeface="Courier New" panose="02070309020205020404" pitchFamily="49" charset="0"/>
                <a:cs typeface="Courier New" panose="02070309020205020404" pitchFamily="49" charset="0"/>
              </a:rPr>
              <a:t>New Linegeometry.HC2_336_1neut_0Mess </a:t>
            </a:r>
            <a:r>
              <a:rPr lang="en-US" sz="1200" dirty="0" err="1">
                <a:solidFill>
                  <a:srgbClr val="000000"/>
                </a:solidFill>
                <a:latin typeface="Courier New" panose="02070309020205020404" pitchFamily="49" charset="0"/>
                <a:cs typeface="Courier New" panose="02070309020205020404" pitchFamily="49" charset="0"/>
              </a:rPr>
              <a:t>nconds</a:t>
            </a:r>
            <a:r>
              <a:rPr lang="en-US" sz="1200" dirty="0">
                <a:solidFill>
                  <a:srgbClr val="000000"/>
                </a:solidFill>
                <a:latin typeface="Courier New" panose="02070309020205020404" pitchFamily="49" charset="0"/>
                <a:cs typeface="Courier New" panose="02070309020205020404" pitchFamily="49" charset="0"/>
              </a:rPr>
              <a:t>=4 </a:t>
            </a:r>
            <a:r>
              <a:rPr lang="en-US" sz="1200" dirty="0" err="1">
                <a:solidFill>
                  <a:srgbClr val="000000"/>
                </a:solidFill>
                <a:latin typeface="Courier New" panose="02070309020205020404" pitchFamily="49" charset="0"/>
                <a:cs typeface="Courier New" panose="02070309020205020404" pitchFamily="49" charset="0"/>
              </a:rPr>
              <a:t>nphases</a:t>
            </a:r>
            <a:r>
              <a:rPr lang="en-US" sz="1200" dirty="0">
                <a:solidFill>
                  <a:srgbClr val="000000"/>
                </a:solidFill>
                <a:latin typeface="Courier New" panose="02070309020205020404" pitchFamily="49" charset="0"/>
                <a:cs typeface="Courier New" panose="02070309020205020404" pitchFamily="49" charset="0"/>
              </a:rPr>
              <a:t>=3 Reduce=Yes</a:t>
            </a:r>
          </a:p>
          <a:p>
            <a:pPr marL="914400" lvl="0" algn="just" eaLnBrk="0" fontAlgn="base" hangingPunct="0">
              <a:spcBef>
                <a:spcPct val="0"/>
              </a:spcBef>
              <a:spcAft>
                <a:spcPct val="0"/>
              </a:spcAft>
              <a:defRPr/>
            </a:pPr>
            <a:r>
              <a:rPr lang="en-US" sz="1200" dirty="0">
                <a:solidFill>
                  <a:srgbClr val="000000"/>
                </a:solidFill>
                <a:latin typeface="Courier New" panose="02070309020205020404" pitchFamily="49" charset="0"/>
                <a:cs typeface="Courier New" panose="02070309020205020404" pitchFamily="49" charset="0"/>
              </a:rPr>
              <a:t>~ </a:t>
            </a:r>
            <a:r>
              <a:rPr lang="en-US" sz="1200" dirty="0" err="1">
                <a:solidFill>
                  <a:srgbClr val="000000"/>
                </a:solidFill>
                <a:latin typeface="Courier New" panose="02070309020205020404" pitchFamily="49" charset="0"/>
                <a:cs typeface="Courier New" panose="02070309020205020404" pitchFamily="49" charset="0"/>
              </a:rPr>
              <a:t>cond</a:t>
            </a:r>
            <a:r>
              <a:rPr lang="en-US" sz="1200" dirty="0">
                <a:solidFill>
                  <a:srgbClr val="000000"/>
                </a:solidFill>
                <a:latin typeface="Courier New" panose="02070309020205020404" pitchFamily="49" charset="0"/>
                <a:cs typeface="Courier New" panose="02070309020205020404" pitchFamily="49" charset="0"/>
              </a:rPr>
              <a:t>=1 Wire=acsr336     x=0    h=29 units=ft</a:t>
            </a:r>
          </a:p>
          <a:p>
            <a:pPr marL="914400" lvl="0" algn="just" eaLnBrk="0" fontAlgn="base" hangingPunct="0">
              <a:spcBef>
                <a:spcPct val="0"/>
              </a:spcBef>
              <a:spcAft>
                <a:spcPct val="0"/>
              </a:spcAft>
              <a:defRPr/>
            </a:pPr>
            <a:r>
              <a:rPr lang="en-US" sz="1200" dirty="0">
                <a:solidFill>
                  <a:srgbClr val="000000"/>
                </a:solidFill>
                <a:latin typeface="Courier New" panose="02070309020205020404" pitchFamily="49" charset="0"/>
                <a:cs typeface="Courier New" panose="02070309020205020404" pitchFamily="49" charset="0"/>
              </a:rPr>
              <a:t>~ </a:t>
            </a:r>
            <a:r>
              <a:rPr lang="en-US" sz="1200" dirty="0" err="1">
                <a:solidFill>
                  <a:srgbClr val="000000"/>
                </a:solidFill>
                <a:latin typeface="Courier New" panose="02070309020205020404" pitchFamily="49" charset="0"/>
                <a:cs typeface="Courier New" panose="02070309020205020404" pitchFamily="49" charset="0"/>
              </a:rPr>
              <a:t>cond</a:t>
            </a:r>
            <a:r>
              <a:rPr lang="en-US" sz="1200" dirty="0">
                <a:solidFill>
                  <a:srgbClr val="000000"/>
                </a:solidFill>
                <a:latin typeface="Courier New" panose="02070309020205020404" pitchFamily="49" charset="0"/>
                <a:cs typeface="Courier New" panose="02070309020205020404" pitchFamily="49" charset="0"/>
              </a:rPr>
              <a:t>=2 Wire=acsr336     x=2.5  h=29 units=ft</a:t>
            </a:r>
          </a:p>
          <a:p>
            <a:pPr marL="914400" lvl="0" algn="just" eaLnBrk="0" fontAlgn="base" hangingPunct="0">
              <a:spcBef>
                <a:spcPct val="0"/>
              </a:spcBef>
              <a:spcAft>
                <a:spcPct val="0"/>
              </a:spcAft>
              <a:defRPr/>
            </a:pPr>
            <a:r>
              <a:rPr lang="en-US" sz="1200" dirty="0">
                <a:solidFill>
                  <a:srgbClr val="000000"/>
                </a:solidFill>
                <a:latin typeface="Courier New" panose="02070309020205020404" pitchFamily="49" charset="0"/>
                <a:cs typeface="Courier New" panose="02070309020205020404" pitchFamily="49" charset="0"/>
              </a:rPr>
              <a:t>~ </a:t>
            </a:r>
            <a:r>
              <a:rPr lang="en-US" sz="1200" dirty="0" err="1">
                <a:solidFill>
                  <a:srgbClr val="000000"/>
                </a:solidFill>
                <a:latin typeface="Courier New" panose="02070309020205020404" pitchFamily="49" charset="0"/>
                <a:cs typeface="Courier New" panose="02070309020205020404" pitchFamily="49" charset="0"/>
              </a:rPr>
              <a:t>cond</a:t>
            </a:r>
            <a:r>
              <a:rPr lang="en-US" sz="1200" dirty="0">
                <a:solidFill>
                  <a:srgbClr val="000000"/>
                </a:solidFill>
                <a:latin typeface="Courier New" panose="02070309020205020404" pitchFamily="49" charset="0"/>
                <a:cs typeface="Courier New" panose="02070309020205020404" pitchFamily="49" charset="0"/>
              </a:rPr>
              <a:t>=3 Wire=acsr336     x=7    h=29 units=ft</a:t>
            </a:r>
          </a:p>
          <a:p>
            <a:pPr marL="914400" lvl="0" algn="just" eaLnBrk="0" fontAlgn="base" hangingPunct="0">
              <a:spcBef>
                <a:spcPct val="0"/>
              </a:spcBef>
              <a:spcAft>
                <a:spcPct val="0"/>
              </a:spcAft>
              <a:defRPr/>
            </a:pPr>
            <a:r>
              <a:rPr lang="en-US" sz="1200" dirty="0">
                <a:solidFill>
                  <a:srgbClr val="000000"/>
                </a:solidFill>
                <a:latin typeface="Courier New" panose="02070309020205020404" pitchFamily="49" charset="0"/>
                <a:cs typeface="Courier New" panose="02070309020205020404" pitchFamily="49" charset="0"/>
              </a:rPr>
              <a:t>~ </a:t>
            </a:r>
            <a:r>
              <a:rPr lang="en-US" sz="1200" dirty="0" err="1">
                <a:solidFill>
                  <a:srgbClr val="000000"/>
                </a:solidFill>
                <a:latin typeface="Courier New" panose="02070309020205020404" pitchFamily="49" charset="0"/>
                <a:cs typeface="Courier New" panose="02070309020205020404" pitchFamily="49" charset="0"/>
              </a:rPr>
              <a:t>cond</a:t>
            </a:r>
            <a:r>
              <a:rPr lang="en-US" sz="1200" dirty="0">
                <a:solidFill>
                  <a:srgbClr val="000000"/>
                </a:solidFill>
                <a:latin typeface="Courier New" panose="02070309020205020404" pitchFamily="49" charset="0"/>
                <a:cs typeface="Courier New" panose="02070309020205020404" pitchFamily="49" charset="0"/>
              </a:rPr>
              <a:t>=4 Wire= ACSR4/06/1 x=4    h=25 units=ft</a:t>
            </a:r>
          </a:p>
          <a:p>
            <a:pPr marL="914400" lvl="0"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lvl="0" algn="just" eaLnBrk="0" fontAlgn="base" hangingPunct="0">
              <a:spcBef>
                <a:spcPct val="0"/>
              </a:spcBef>
              <a:spcAft>
                <a:spcPct val="0"/>
              </a:spcAft>
            </a:pPr>
            <a:r>
              <a:rPr lang="en-US" sz="1200" dirty="0">
                <a:solidFill>
                  <a:srgbClr val="000000"/>
                </a:solidFill>
                <a:latin typeface="Times New Roman" panose="02020603050405020304" pitchFamily="18" charset="0"/>
                <a:cs typeface="Times New Roman" panose="02020603050405020304" pitchFamily="18" charset="0"/>
              </a:rPr>
              <a:t>	// Step 3: define </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 300‐ft line section:</a:t>
            </a:r>
          </a:p>
          <a:p>
            <a:pPr marL="914400" lvl="0" algn="just" eaLnBrk="0" fontAlgn="base" hangingPunct="0">
              <a:spcBef>
                <a:spcPct val="0"/>
              </a:spcBef>
              <a:spcAft>
                <a:spcPct val="0"/>
              </a:spcAft>
              <a:defRPr/>
            </a:pPr>
            <a:r>
              <a:rPr lang="en-US" sz="1200" dirty="0">
                <a:solidFill>
                  <a:srgbClr val="000000"/>
                </a:solidFill>
                <a:latin typeface="Courier New" panose="02070309020205020404" pitchFamily="49" charset="0"/>
                <a:cs typeface="Courier New" panose="02070309020205020404" pitchFamily="49" charset="0"/>
              </a:rPr>
              <a:t>New Line.L1 Bus1=n Bus2=m</a:t>
            </a:r>
          </a:p>
          <a:p>
            <a:pPr marL="914400" lvl="0" algn="just" eaLnBrk="0" fontAlgn="base" hangingPunct="0">
              <a:spcBef>
                <a:spcPct val="0"/>
              </a:spcBef>
              <a:spcAft>
                <a:spcPct val="0"/>
              </a:spcAft>
              <a:defRPr/>
            </a:pPr>
            <a:r>
              <a:rPr lang="en-US" sz="1200" dirty="0">
                <a:solidFill>
                  <a:srgbClr val="000000"/>
                </a:solidFill>
                <a:latin typeface="Courier New" panose="02070309020205020404" pitchFamily="49" charset="0"/>
                <a:cs typeface="Courier New" panose="02070309020205020404" pitchFamily="49" charset="0"/>
              </a:rPr>
              <a:t>~ Geometry= HC2_336_1neut_0Mess</a:t>
            </a:r>
          </a:p>
          <a:p>
            <a:pPr marL="914400" lvl="0" algn="just" eaLnBrk="0" fontAlgn="base" hangingPunct="0">
              <a:spcBef>
                <a:spcPct val="0"/>
              </a:spcBef>
              <a:spcAft>
                <a:spcPct val="0"/>
              </a:spcAft>
              <a:defRPr/>
            </a:pPr>
            <a:r>
              <a:rPr lang="en-US" sz="1200" dirty="0">
                <a:solidFill>
                  <a:srgbClr val="000000"/>
                </a:solidFill>
                <a:latin typeface="Courier New" panose="02070309020205020404" pitchFamily="49" charset="0"/>
                <a:cs typeface="Courier New" panose="02070309020205020404" pitchFamily="49" charset="0"/>
              </a:rPr>
              <a:t>~ Length=1 units=mi</a:t>
            </a:r>
          </a:p>
          <a:p>
            <a:pPr marL="914400" lvl="0" algn="just" eaLnBrk="0" fontAlgn="base" hangingPunct="0">
              <a:spcBef>
                <a:spcPct val="0"/>
              </a:spcBef>
              <a:spcAft>
                <a:spcPct val="0"/>
              </a:spcAft>
              <a:defRPr/>
            </a:pPr>
            <a:r>
              <a:rPr lang="en-US" sz="1200" dirty="0">
                <a:solidFill>
                  <a:srgbClr val="000000"/>
                </a:solidFill>
                <a:latin typeface="Courier New" panose="02070309020205020404" pitchFamily="49" charset="0"/>
                <a:cs typeface="Courier New" panose="02070309020205020404" pitchFamily="49" charset="0"/>
              </a:rPr>
              <a:t>~ </a:t>
            </a:r>
            <a:r>
              <a:rPr lang="en-US" sz="1200" dirty="0" err="1">
                <a:solidFill>
                  <a:srgbClr val="000000"/>
                </a:solidFill>
                <a:latin typeface="Courier New" panose="02070309020205020404" pitchFamily="49" charset="0"/>
                <a:cs typeface="Courier New" panose="02070309020205020404" pitchFamily="49" charset="0"/>
              </a:rPr>
              <a:t>EarthModel</a:t>
            </a:r>
            <a:r>
              <a:rPr lang="en-US" sz="1200" dirty="0">
                <a:solidFill>
                  <a:srgbClr val="000000"/>
                </a:solidFill>
                <a:latin typeface="Courier New" panose="02070309020205020404" pitchFamily="49" charset="0"/>
                <a:cs typeface="Courier New" panose="02070309020205020404" pitchFamily="49" charset="0"/>
              </a:rPr>
              <a:t>=Carson</a:t>
            </a:r>
            <a:endParaRPr lang="en-US" sz="1400" dirty="0">
              <a:solidFill>
                <a:srgbClr val="000000"/>
              </a:solidFill>
              <a:latin typeface="Courier New" panose="02070309020205020404" pitchFamily="49" charset="0"/>
              <a:cs typeface="Courier New" panose="02070309020205020404" pitchFamily="49" charset="0"/>
            </a:endParaRPr>
          </a:p>
        </p:txBody>
      </p:sp>
      <p:sp>
        <p:nvSpPr>
          <p:cNvPr id="10" name="Rectangle 9"/>
          <p:cNvSpPr/>
          <p:nvPr/>
        </p:nvSpPr>
        <p:spPr>
          <a:xfrm>
            <a:off x="499147" y="653623"/>
            <a:ext cx="6865982" cy="1569660"/>
          </a:xfrm>
          <a:prstGeom prst="rect">
            <a:avLst/>
          </a:prstGeom>
        </p:spPr>
        <p:txBody>
          <a:bodyPr wrap="none">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sz="2400" b="1" i="0" u="none" strike="noStrike" kern="1200" cap="none" spc="0" normalizeH="0" baseline="0" noProof="0" dirty="0">
                <a:ln>
                  <a:noFill/>
                </a:ln>
                <a:solidFill>
                  <a:srgbClr val="000000"/>
                </a:solidFill>
                <a:effectLst/>
                <a:uLnTx/>
                <a:uFillTx/>
                <a:latin typeface="Times" charset="0"/>
                <a:ea typeface="+mn-ea"/>
                <a:cs typeface="+mn-cs"/>
              </a:rPr>
              <a:t>Using Wire and Line Geometry Data</a:t>
            </a:r>
          </a:p>
          <a:p>
            <a:pPr marL="742950" lvl="1" indent="-285750" eaLnBrk="0" fontAlgn="base" hangingPunct="0">
              <a:lnSpc>
                <a:spcPct val="150000"/>
              </a:lnSpc>
              <a:spcBef>
                <a:spcPct val="0"/>
              </a:spcBef>
              <a:spcAft>
                <a:spcPct val="0"/>
              </a:spcAft>
              <a:buFont typeface="Arial" panose="020B0604020202020204" pitchFamily="34" charset="0"/>
              <a:buChar char="•"/>
              <a:defRPr/>
            </a:pPr>
            <a:r>
              <a:rPr lang="en-US" dirty="0" err="1">
                <a:solidFill>
                  <a:srgbClr val="000000"/>
                </a:solidFill>
                <a:latin typeface="Times New Roman" panose="02020603050405020304" pitchFamily="18" charset="0"/>
                <a:cs typeface="Times New Roman" panose="02020603050405020304" pitchFamily="18" charset="0"/>
              </a:rPr>
              <a:t>WireData</a:t>
            </a:r>
            <a:r>
              <a:rPr lang="en-US" dirty="0">
                <a:solidFill>
                  <a:srgbClr val="000000"/>
                </a:solidFill>
                <a:latin typeface="Times New Roman" panose="02020603050405020304" pitchFamily="18" charset="0"/>
                <a:cs typeface="Times New Roman" panose="02020603050405020304" pitchFamily="18" charset="0"/>
              </a:rPr>
              <a:t> defines the </a:t>
            </a:r>
            <a:r>
              <a:rPr lang="en-US" b="1" i="1" dirty="0">
                <a:solidFill>
                  <a:srgbClr val="000000"/>
                </a:solidFill>
                <a:latin typeface="Times New Roman" panose="02020603050405020304" pitchFamily="18" charset="0"/>
                <a:cs typeface="Times New Roman" panose="02020603050405020304" pitchFamily="18" charset="0"/>
              </a:rPr>
              <a:t>raw conductor data</a:t>
            </a:r>
            <a:r>
              <a:rPr lang="en-US" i="1" dirty="0">
                <a:solidFill>
                  <a:srgbClr val="000000"/>
                </a:solidFill>
                <a:latin typeface="Times New Roman" panose="02020603050405020304" pitchFamily="18" charset="0"/>
                <a:cs typeface="Times New Roman" panose="02020603050405020304" pitchFamily="18" charset="0"/>
              </a:rPr>
              <a:t>. </a:t>
            </a:r>
          </a:p>
          <a:p>
            <a:pPr marL="742950" lvl="1" indent="-285750" eaLnBrk="0" fontAlgn="base" hangingPunct="0">
              <a:lnSpc>
                <a:spcPct val="150000"/>
              </a:lnSpc>
              <a:spcBef>
                <a:spcPct val="0"/>
              </a:spcBef>
              <a:spcAft>
                <a:spcPct val="0"/>
              </a:spcAft>
              <a:buFont typeface="Arial" panose="020B0604020202020204" pitchFamily="34" charset="0"/>
              <a:buChar char="•"/>
              <a:defRPr/>
            </a:pPr>
            <a:r>
              <a:rPr lang="en-US" dirty="0" err="1">
                <a:solidFill>
                  <a:srgbClr val="000000"/>
                </a:solidFill>
                <a:latin typeface="Times New Roman" panose="02020603050405020304" pitchFamily="18" charset="0"/>
                <a:cs typeface="Times New Roman" panose="02020603050405020304" pitchFamily="18" charset="0"/>
              </a:rPr>
              <a:t>LineGeometry</a:t>
            </a:r>
            <a:r>
              <a:rPr lang="en-US" dirty="0">
                <a:solidFill>
                  <a:srgbClr val="000000"/>
                </a:solidFill>
                <a:latin typeface="Times New Roman" panose="02020603050405020304" pitchFamily="18" charset="0"/>
                <a:cs typeface="Times New Roman" panose="02020603050405020304" pitchFamily="18" charset="0"/>
              </a:rPr>
              <a:t> is used to define the </a:t>
            </a:r>
            <a:r>
              <a:rPr lang="en-US" b="1" i="1" dirty="0">
                <a:solidFill>
                  <a:srgbClr val="000000"/>
                </a:solidFill>
                <a:latin typeface="Times New Roman" panose="02020603050405020304" pitchFamily="18" charset="0"/>
                <a:cs typeface="Times New Roman" panose="02020603050405020304" pitchFamily="18" charset="0"/>
              </a:rPr>
              <a:t>positions</a:t>
            </a:r>
            <a:r>
              <a:rPr lang="en-US" dirty="0">
                <a:solidFill>
                  <a:srgbClr val="000000"/>
                </a:solidFill>
                <a:latin typeface="Times New Roman" panose="02020603050405020304" pitchFamily="18" charset="0"/>
                <a:cs typeface="Times New Roman" panose="02020603050405020304" pitchFamily="18" charset="0"/>
              </a:rPr>
              <a:t> of the conductors. </a:t>
            </a:r>
            <a:endParaRPr lang="en-US" sz="2800" dirty="0">
              <a:solidFill>
                <a:srgbClr val="000000"/>
              </a:solidFill>
              <a:latin typeface="Times" charset="0"/>
            </a:endParaRPr>
          </a:p>
          <a:p>
            <a:pPr marR="0" lvl="0" algn="l" defTabSz="914400" rtl="0" eaLnBrk="0" fontAlgn="base" latinLnBrk="0" hangingPunct="0">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14" name="Group 13">
            <a:extLst>
              <a:ext uri="{FF2B5EF4-FFF2-40B4-BE49-F238E27FC236}">
                <a16:creationId xmlns:a16="http://schemas.microsoft.com/office/drawing/2014/main" id="{F83EBE1B-1F79-475C-A36A-70ABB22171FD}"/>
              </a:ext>
            </a:extLst>
          </p:cNvPr>
          <p:cNvGrpSpPr/>
          <p:nvPr/>
        </p:nvGrpSpPr>
        <p:grpSpPr>
          <a:xfrm>
            <a:off x="4541077" y="2062559"/>
            <a:ext cx="1012054" cy="399737"/>
            <a:chOff x="7315200" y="860893"/>
            <a:chExt cx="1012054" cy="399737"/>
          </a:xfrm>
        </p:grpSpPr>
        <p:cxnSp>
          <p:nvCxnSpPr>
            <p:cNvPr id="9" name="Straight Arrow Connector 8">
              <a:extLst>
                <a:ext uri="{FF2B5EF4-FFF2-40B4-BE49-F238E27FC236}">
                  <a16:creationId xmlns:a16="http://schemas.microsoft.com/office/drawing/2014/main" id="{B715422C-960B-4628-B54C-D2B12A70A787}"/>
                </a:ext>
              </a:extLst>
            </p:cNvPr>
            <p:cNvCxnSpPr>
              <a:cxnSpLocks/>
            </p:cNvCxnSpPr>
            <p:nvPr/>
          </p:nvCxnSpPr>
          <p:spPr bwMode="auto">
            <a:xfrm flipH="1">
              <a:off x="7315200" y="1145219"/>
              <a:ext cx="88779" cy="115411"/>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12" name="Rectangle: Rounded Corners 11">
              <a:extLst>
                <a:ext uri="{FF2B5EF4-FFF2-40B4-BE49-F238E27FC236}">
                  <a16:creationId xmlns:a16="http://schemas.microsoft.com/office/drawing/2014/main" id="{806F7C25-D5D7-4030-B5C3-C798AA8EB2AA}"/>
                </a:ext>
              </a:extLst>
            </p:cNvPr>
            <p:cNvSpPr/>
            <p:nvPr/>
          </p:nvSpPr>
          <p:spPr bwMode="auto">
            <a:xfrm>
              <a:off x="7393428" y="860893"/>
              <a:ext cx="933826" cy="293204"/>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800" dirty="0">
                  <a:solidFill>
                    <a:srgbClr val="FF0000"/>
                  </a:solidFill>
                  <a:latin typeface="Courier New" panose="02070309020205020404" pitchFamily="49" charset="0"/>
                  <a:cs typeface="Courier New" panose="02070309020205020404" pitchFamily="49" charset="0"/>
                </a:rPr>
                <a:t>Geometrical Mean Radius</a:t>
              </a:r>
              <a:endParaRPr kumimoji="0" lang="en-US" sz="800" b="0" i="0" u="none" strike="noStrike" cap="none" normalizeH="0" baseline="0" dirty="0">
                <a:ln>
                  <a:noFill/>
                </a:ln>
                <a:solidFill>
                  <a:srgbClr val="FF0000"/>
                </a:solidFill>
                <a:effectLst/>
                <a:latin typeface="Times" charset="0"/>
              </a:endParaRPr>
            </a:p>
          </p:txBody>
        </p:sp>
      </p:grpSp>
      <p:grpSp>
        <p:nvGrpSpPr>
          <p:cNvPr id="17" name="Group 16">
            <a:extLst>
              <a:ext uri="{FF2B5EF4-FFF2-40B4-BE49-F238E27FC236}">
                <a16:creationId xmlns:a16="http://schemas.microsoft.com/office/drawing/2014/main" id="{FB729C46-5B24-40DA-A20D-E4334F0422B8}"/>
              </a:ext>
            </a:extLst>
          </p:cNvPr>
          <p:cNvGrpSpPr/>
          <p:nvPr/>
        </p:nvGrpSpPr>
        <p:grpSpPr>
          <a:xfrm>
            <a:off x="5904317" y="2142700"/>
            <a:ext cx="815265" cy="294442"/>
            <a:chOff x="7315200" y="966188"/>
            <a:chExt cx="815265" cy="294442"/>
          </a:xfrm>
        </p:grpSpPr>
        <p:cxnSp>
          <p:nvCxnSpPr>
            <p:cNvPr id="19" name="Straight Arrow Connector 18">
              <a:extLst>
                <a:ext uri="{FF2B5EF4-FFF2-40B4-BE49-F238E27FC236}">
                  <a16:creationId xmlns:a16="http://schemas.microsoft.com/office/drawing/2014/main" id="{90F61715-4EB6-4141-A8B6-2EC9D9DB834B}"/>
                </a:ext>
              </a:extLst>
            </p:cNvPr>
            <p:cNvCxnSpPr>
              <a:cxnSpLocks/>
            </p:cNvCxnSpPr>
            <p:nvPr/>
          </p:nvCxnSpPr>
          <p:spPr bwMode="auto">
            <a:xfrm flipH="1">
              <a:off x="7315200" y="1145219"/>
              <a:ext cx="88779" cy="115411"/>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20" name="Rectangle: Rounded Corners 19">
              <a:extLst>
                <a:ext uri="{FF2B5EF4-FFF2-40B4-BE49-F238E27FC236}">
                  <a16:creationId xmlns:a16="http://schemas.microsoft.com/office/drawing/2014/main" id="{B1724710-FC89-48C9-BC55-351F26BBFB8A}"/>
                </a:ext>
              </a:extLst>
            </p:cNvPr>
            <p:cNvSpPr/>
            <p:nvPr/>
          </p:nvSpPr>
          <p:spPr bwMode="auto">
            <a:xfrm>
              <a:off x="7393428" y="966188"/>
              <a:ext cx="737037" cy="187908"/>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800" dirty="0">
                  <a:solidFill>
                    <a:srgbClr val="FF0000"/>
                  </a:solidFill>
                  <a:latin typeface="Courier New" panose="02070309020205020404" pitchFamily="49" charset="0"/>
                  <a:cs typeface="Courier New" panose="02070309020205020404" pitchFamily="49" charset="0"/>
                </a:rPr>
                <a:t>Diameter</a:t>
              </a:r>
              <a:endParaRPr kumimoji="0" lang="en-US" sz="800" b="0" i="0" u="none" strike="noStrike" cap="none" normalizeH="0" baseline="0" dirty="0">
                <a:ln>
                  <a:noFill/>
                </a:ln>
                <a:solidFill>
                  <a:srgbClr val="FF0000"/>
                </a:solidFill>
                <a:effectLst/>
                <a:latin typeface="Times" charset="0"/>
              </a:endParaRPr>
            </a:p>
          </p:txBody>
        </p:sp>
      </p:grpSp>
      <p:grpSp>
        <p:nvGrpSpPr>
          <p:cNvPr id="21" name="Group 20">
            <a:extLst>
              <a:ext uri="{FF2B5EF4-FFF2-40B4-BE49-F238E27FC236}">
                <a16:creationId xmlns:a16="http://schemas.microsoft.com/office/drawing/2014/main" id="{BF92BD18-791F-42E0-88DF-BD7E6F01BFDE}"/>
              </a:ext>
            </a:extLst>
          </p:cNvPr>
          <p:cNvGrpSpPr/>
          <p:nvPr/>
        </p:nvGrpSpPr>
        <p:grpSpPr>
          <a:xfrm>
            <a:off x="7057897" y="2074248"/>
            <a:ext cx="1392312" cy="399737"/>
            <a:chOff x="7315200" y="860893"/>
            <a:chExt cx="1392312" cy="399737"/>
          </a:xfrm>
        </p:grpSpPr>
        <p:cxnSp>
          <p:nvCxnSpPr>
            <p:cNvPr id="22" name="Straight Arrow Connector 21">
              <a:extLst>
                <a:ext uri="{FF2B5EF4-FFF2-40B4-BE49-F238E27FC236}">
                  <a16:creationId xmlns:a16="http://schemas.microsoft.com/office/drawing/2014/main" id="{BE1EFBE7-4FB2-4249-B3BC-368F1103902C}"/>
                </a:ext>
              </a:extLst>
            </p:cNvPr>
            <p:cNvCxnSpPr>
              <a:cxnSpLocks/>
            </p:cNvCxnSpPr>
            <p:nvPr/>
          </p:nvCxnSpPr>
          <p:spPr bwMode="auto">
            <a:xfrm flipH="1">
              <a:off x="7315200" y="1145219"/>
              <a:ext cx="88779" cy="115411"/>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23" name="Rectangle: Rounded Corners 22">
              <a:extLst>
                <a:ext uri="{FF2B5EF4-FFF2-40B4-BE49-F238E27FC236}">
                  <a16:creationId xmlns:a16="http://schemas.microsoft.com/office/drawing/2014/main" id="{3DFBD015-DB88-42E9-95BF-86BDB1700ADA}"/>
                </a:ext>
              </a:extLst>
            </p:cNvPr>
            <p:cNvSpPr/>
            <p:nvPr/>
          </p:nvSpPr>
          <p:spPr bwMode="auto">
            <a:xfrm>
              <a:off x="7393427" y="860893"/>
              <a:ext cx="1314085" cy="293204"/>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800" dirty="0">
                  <a:solidFill>
                    <a:srgbClr val="FF0000"/>
                  </a:solidFill>
                  <a:latin typeface="Courier New" panose="02070309020205020404" pitchFamily="49" charset="0"/>
                  <a:cs typeface="Courier New" panose="02070309020205020404" pitchFamily="49" charset="0"/>
                </a:rPr>
                <a:t>Resistance at 60 Hz per unit length</a:t>
              </a:r>
              <a:endParaRPr kumimoji="0" lang="en-US" sz="800" b="0" i="0" u="none" strike="noStrike" cap="none" normalizeH="0" baseline="0" dirty="0">
                <a:ln>
                  <a:noFill/>
                </a:ln>
                <a:solidFill>
                  <a:srgbClr val="FF0000"/>
                </a:solidFill>
                <a:effectLst/>
                <a:latin typeface="Times" charset="0"/>
              </a:endParaRPr>
            </a:p>
          </p:txBody>
        </p:sp>
      </p:grpSp>
      <p:grpSp>
        <p:nvGrpSpPr>
          <p:cNvPr id="24" name="Group 23">
            <a:extLst>
              <a:ext uri="{FF2B5EF4-FFF2-40B4-BE49-F238E27FC236}">
                <a16:creationId xmlns:a16="http://schemas.microsoft.com/office/drawing/2014/main" id="{476F58D7-7516-4DC8-A5BA-E93DD865919D}"/>
              </a:ext>
            </a:extLst>
          </p:cNvPr>
          <p:cNvGrpSpPr/>
          <p:nvPr/>
        </p:nvGrpSpPr>
        <p:grpSpPr>
          <a:xfrm>
            <a:off x="4032250" y="2668599"/>
            <a:ext cx="1358900" cy="187908"/>
            <a:chOff x="7183459" y="966188"/>
            <a:chExt cx="1358900" cy="187908"/>
          </a:xfrm>
        </p:grpSpPr>
        <p:cxnSp>
          <p:nvCxnSpPr>
            <p:cNvPr id="25" name="Straight Arrow Connector 24">
              <a:extLst>
                <a:ext uri="{FF2B5EF4-FFF2-40B4-BE49-F238E27FC236}">
                  <a16:creationId xmlns:a16="http://schemas.microsoft.com/office/drawing/2014/main" id="{AA7AFF1A-8E1B-4C07-ADD5-B5C2478E59F7}"/>
                </a:ext>
              </a:extLst>
            </p:cNvPr>
            <p:cNvCxnSpPr>
              <a:cxnSpLocks/>
            </p:cNvCxnSpPr>
            <p:nvPr/>
          </p:nvCxnSpPr>
          <p:spPr bwMode="auto">
            <a:xfrm flipH="1">
              <a:off x="7183459" y="1056506"/>
              <a:ext cx="213520" cy="0"/>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26" name="Rectangle: Rounded Corners 25">
              <a:extLst>
                <a:ext uri="{FF2B5EF4-FFF2-40B4-BE49-F238E27FC236}">
                  <a16:creationId xmlns:a16="http://schemas.microsoft.com/office/drawing/2014/main" id="{C71C6585-EDF9-4C0F-BA68-0A280F66E100}"/>
                </a:ext>
              </a:extLst>
            </p:cNvPr>
            <p:cNvSpPr/>
            <p:nvPr/>
          </p:nvSpPr>
          <p:spPr bwMode="auto">
            <a:xfrm>
              <a:off x="7393428" y="966188"/>
              <a:ext cx="1148931" cy="187908"/>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800" dirty="0">
                  <a:solidFill>
                    <a:srgbClr val="FF0000"/>
                  </a:solidFill>
                  <a:latin typeface="Courier New" panose="02070309020205020404" pitchFamily="49" charset="0"/>
                  <a:cs typeface="Courier New" panose="02070309020205020404" pitchFamily="49" charset="0"/>
                </a:rPr>
                <a:t>Normal ampacity</a:t>
              </a:r>
              <a:endParaRPr kumimoji="0" lang="en-US" sz="800" b="0" i="0" u="none" strike="noStrike" cap="none" normalizeH="0" baseline="0" dirty="0">
                <a:ln>
                  <a:noFill/>
                </a:ln>
                <a:solidFill>
                  <a:srgbClr val="FF0000"/>
                </a:solidFill>
                <a:effectLst/>
                <a:latin typeface="Times" charset="0"/>
              </a:endParaRPr>
            </a:p>
          </p:txBody>
        </p:sp>
      </p:grpSp>
      <p:grpSp>
        <p:nvGrpSpPr>
          <p:cNvPr id="32" name="Group 31">
            <a:extLst>
              <a:ext uri="{FF2B5EF4-FFF2-40B4-BE49-F238E27FC236}">
                <a16:creationId xmlns:a16="http://schemas.microsoft.com/office/drawing/2014/main" id="{E7C19D72-1648-4A45-8CFC-39F73EB7E755}"/>
              </a:ext>
            </a:extLst>
          </p:cNvPr>
          <p:cNvGrpSpPr/>
          <p:nvPr/>
        </p:nvGrpSpPr>
        <p:grpSpPr>
          <a:xfrm>
            <a:off x="5535930" y="2845128"/>
            <a:ext cx="723900" cy="199061"/>
            <a:chOff x="7183459" y="966187"/>
            <a:chExt cx="723900" cy="199061"/>
          </a:xfrm>
        </p:grpSpPr>
        <p:cxnSp>
          <p:nvCxnSpPr>
            <p:cNvPr id="33" name="Straight Arrow Connector 32">
              <a:extLst>
                <a:ext uri="{FF2B5EF4-FFF2-40B4-BE49-F238E27FC236}">
                  <a16:creationId xmlns:a16="http://schemas.microsoft.com/office/drawing/2014/main" id="{607DFB75-9D90-4FB0-AFD9-0A3E84E401E3}"/>
                </a:ext>
              </a:extLst>
            </p:cNvPr>
            <p:cNvCxnSpPr>
              <a:cxnSpLocks/>
            </p:cNvCxnSpPr>
            <p:nvPr/>
          </p:nvCxnSpPr>
          <p:spPr bwMode="auto">
            <a:xfrm flipH="1">
              <a:off x="7183459" y="1056506"/>
              <a:ext cx="213520" cy="0"/>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34" name="Rectangle: Rounded Corners 33">
              <a:extLst>
                <a:ext uri="{FF2B5EF4-FFF2-40B4-BE49-F238E27FC236}">
                  <a16:creationId xmlns:a16="http://schemas.microsoft.com/office/drawing/2014/main" id="{41CCE346-0553-47F6-B092-5C22D9D84CE1}"/>
                </a:ext>
              </a:extLst>
            </p:cNvPr>
            <p:cNvSpPr/>
            <p:nvPr/>
          </p:nvSpPr>
          <p:spPr bwMode="auto">
            <a:xfrm>
              <a:off x="7393428" y="966187"/>
              <a:ext cx="513931" cy="199061"/>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800" dirty="0">
                  <a:solidFill>
                    <a:srgbClr val="FF0000"/>
                  </a:solidFill>
                  <a:latin typeface="Courier New" panose="02070309020205020404" pitchFamily="49" charset="0"/>
                  <a:cs typeface="Courier New" panose="02070309020205020404" pitchFamily="49" charset="0"/>
                </a:rPr>
                <a:t>Units</a:t>
              </a:r>
              <a:endParaRPr kumimoji="0" lang="en-US" sz="800" b="0" i="0" u="none" strike="noStrike" cap="none" normalizeH="0" baseline="0" dirty="0">
                <a:ln>
                  <a:noFill/>
                </a:ln>
                <a:solidFill>
                  <a:srgbClr val="FF0000"/>
                </a:solidFill>
                <a:effectLst/>
                <a:latin typeface="Times" charset="0"/>
              </a:endParaRPr>
            </a:p>
          </p:txBody>
        </p:sp>
      </p:grpSp>
      <p:grpSp>
        <p:nvGrpSpPr>
          <p:cNvPr id="35" name="Group 34">
            <a:extLst>
              <a:ext uri="{FF2B5EF4-FFF2-40B4-BE49-F238E27FC236}">
                <a16:creationId xmlns:a16="http://schemas.microsoft.com/office/drawing/2014/main" id="{61E961F2-FC87-4BA4-9288-0F901DB8D917}"/>
              </a:ext>
            </a:extLst>
          </p:cNvPr>
          <p:cNvGrpSpPr/>
          <p:nvPr/>
        </p:nvGrpSpPr>
        <p:grpSpPr>
          <a:xfrm>
            <a:off x="5924107" y="3566239"/>
            <a:ext cx="893253" cy="399737"/>
            <a:chOff x="7315200" y="860893"/>
            <a:chExt cx="893253" cy="399737"/>
          </a:xfrm>
        </p:grpSpPr>
        <p:cxnSp>
          <p:nvCxnSpPr>
            <p:cNvPr id="36" name="Straight Arrow Connector 35">
              <a:extLst>
                <a:ext uri="{FF2B5EF4-FFF2-40B4-BE49-F238E27FC236}">
                  <a16:creationId xmlns:a16="http://schemas.microsoft.com/office/drawing/2014/main" id="{B6ACB4E6-D15E-45E8-B436-5939BD0422FA}"/>
                </a:ext>
              </a:extLst>
            </p:cNvPr>
            <p:cNvCxnSpPr>
              <a:cxnSpLocks/>
            </p:cNvCxnSpPr>
            <p:nvPr/>
          </p:nvCxnSpPr>
          <p:spPr bwMode="auto">
            <a:xfrm flipH="1">
              <a:off x="7315200" y="1145219"/>
              <a:ext cx="88779" cy="115411"/>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37" name="Rectangle: Rounded Corners 36">
              <a:extLst>
                <a:ext uri="{FF2B5EF4-FFF2-40B4-BE49-F238E27FC236}">
                  <a16:creationId xmlns:a16="http://schemas.microsoft.com/office/drawing/2014/main" id="{5C524B49-9207-4F67-8D65-9B90C16E162D}"/>
                </a:ext>
              </a:extLst>
            </p:cNvPr>
            <p:cNvSpPr/>
            <p:nvPr/>
          </p:nvSpPr>
          <p:spPr bwMode="auto">
            <a:xfrm>
              <a:off x="7393428" y="860893"/>
              <a:ext cx="815025" cy="293204"/>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800" dirty="0">
                  <a:solidFill>
                    <a:srgbClr val="FF0000"/>
                  </a:solidFill>
                  <a:latin typeface="Courier New" panose="02070309020205020404" pitchFamily="49" charset="0"/>
                  <a:cs typeface="Courier New" panose="02070309020205020404" pitchFamily="49" charset="0"/>
                </a:rPr>
                <a:t>Number of conductors </a:t>
              </a:r>
              <a:endParaRPr kumimoji="0" lang="en-US" sz="800" b="0" i="0" u="none" strike="noStrike" cap="none" normalizeH="0" baseline="0" dirty="0">
                <a:ln>
                  <a:noFill/>
                </a:ln>
                <a:solidFill>
                  <a:srgbClr val="FF0000"/>
                </a:solidFill>
                <a:effectLst/>
                <a:latin typeface="Times" charset="0"/>
              </a:endParaRPr>
            </a:p>
          </p:txBody>
        </p:sp>
      </p:grpSp>
      <p:grpSp>
        <p:nvGrpSpPr>
          <p:cNvPr id="38" name="Group 37">
            <a:extLst>
              <a:ext uri="{FF2B5EF4-FFF2-40B4-BE49-F238E27FC236}">
                <a16:creationId xmlns:a16="http://schemas.microsoft.com/office/drawing/2014/main" id="{3274C32E-15A9-4D86-96A0-96B61EEA7884}"/>
              </a:ext>
            </a:extLst>
          </p:cNvPr>
          <p:cNvGrpSpPr/>
          <p:nvPr/>
        </p:nvGrpSpPr>
        <p:grpSpPr>
          <a:xfrm>
            <a:off x="7067107" y="3539569"/>
            <a:ext cx="893253" cy="399737"/>
            <a:chOff x="7315200" y="860893"/>
            <a:chExt cx="893253" cy="399737"/>
          </a:xfrm>
        </p:grpSpPr>
        <p:cxnSp>
          <p:nvCxnSpPr>
            <p:cNvPr id="39" name="Straight Arrow Connector 38">
              <a:extLst>
                <a:ext uri="{FF2B5EF4-FFF2-40B4-BE49-F238E27FC236}">
                  <a16:creationId xmlns:a16="http://schemas.microsoft.com/office/drawing/2014/main" id="{F877478C-6C30-41F7-A903-9A0B3B7B62F2}"/>
                </a:ext>
              </a:extLst>
            </p:cNvPr>
            <p:cNvCxnSpPr>
              <a:cxnSpLocks/>
            </p:cNvCxnSpPr>
            <p:nvPr/>
          </p:nvCxnSpPr>
          <p:spPr bwMode="auto">
            <a:xfrm flipH="1">
              <a:off x="7315200" y="1145219"/>
              <a:ext cx="88779" cy="115411"/>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40" name="Rectangle: Rounded Corners 39">
              <a:extLst>
                <a:ext uri="{FF2B5EF4-FFF2-40B4-BE49-F238E27FC236}">
                  <a16:creationId xmlns:a16="http://schemas.microsoft.com/office/drawing/2014/main" id="{4471CF57-CDE8-492E-B051-157196F538A5}"/>
                </a:ext>
              </a:extLst>
            </p:cNvPr>
            <p:cNvSpPr/>
            <p:nvPr/>
          </p:nvSpPr>
          <p:spPr bwMode="auto">
            <a:xfrm>
              <a:off x="7393428" y="860893"/>
              <a:ext cx="815025" cy="293204"/>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800" dirty="0">
                  <a:solidFill>
                    <a:srgbClr val="FF0000"/>
                  </a:solidFill>
                  <a:latin typeface="Courier New" panose="02070309020205020404" pitchFamily="49" charset="0"/>
                  <a:cs typeface="Courier New" panose="02070309020205020404" pitchFamily="49" charset="0"/>
                </a:rPr>
                <a:t>Number of phases </a:t>
              </a:r>
              <a:endParaRPr kumimoji="0" lang="en-US" sz="800" b="0" i="0" u="none" strike="noStrike" cap="none" normalizeH="0" baseline="0" dirty="0">
                <a:ln>
                  <a:noFill/>
                </a:ln>
                <a:solidFill>
                  <a:srgbClr val="FF0000"/>
                </a:solidFill>
                <a:effectLst/>
                <a:latin typeface="Times" charset="0"/>
              </a:endParaRPr>
            </a:p>
          </p:txBody>
        </p:sp>
      </p:grpSp>
      <p:grpSp>
        <p:nvGrpSpPr>
          <p:cNvPr id="41" name="Group 40">
            <a:extLst>
              <a:ext uri="{FF2B5EF4-FFF2-40B4-BE49-F238E27FC236}">
                <a16:creationId xmlns:a16="http://schemas.microsoft.com/office/drawing/2014/main" id="{B5D4E3BE-A514-499E-A273-E1CAD34A1637}"/>
              </a:ext>
            </a:extLst>
          </p:cNvPr>
          <p:cNvGrpSpPr/>
          <p:nvPr/>
        </p:nvGrpSpPr>
        <p:grpSpPr>
          <a:xfrm>
            <a:off x="4361145" y="4838700"/>
            <a:ext cx="971332" cy="262802"/>
            <a:chOff x="7348759" y="757944"/>
            <a:chExt cx="815025" cy="262802"/>
          </a:xfrm>
        </p:grpSpPr>
        <p:cxnSp>
          <p:nvCxnSpPr>
            <p:cNvPr id="42" name="Straight Arrow Connector 41">
              <a:extLst>
                <a:ext uri="{FF2B5EF4-FFF2-40B4-BE49-F238E27FC236}">
                  <a16:creationId xmlns:a16="http://schemas.microsoft.com/office/drawing/2014/main" id="{865467CB-5DE2-4ABB-B0BD-024CDE5903BC}"/>
                </a:ext>
              </a:extLst>
            </p:cNvPr>
            <p:cNvCxnSpPr>
              <a:cxnSpLocks/>
              <a:stCxn id="43" idx="0"/>
            </p:cNvCxnSpPr>
            <p:nvPr/>
          </p:nvCxnSpPr>
          <p:spPr bwMode="auto">
            <a:xfrm flipH="1" flipV="1">
              <a:off x="7688507" y="757944"/>
              <a:ext cx="67764" cy="92709"/>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43" name="Rectangle: Rounded Corners 42">
              <a:extLst>
                <a:ext uri="{FF2B5EF4-FFF2-40B4-BE49-F238E27FC236}">
                  <a16:creationId xmlns:a16="http://schemas.microsoft.com/office/drawing/2014/main" id="{56AD544A-B967-417B-A19B-014026822987}"/>
                </a:ext>
              </a:extLst>
            </p:cNvPr>
            <p:cNvSpPr/>
            <p:nvPr/>
          </p:nvSpPr>
          <p:spPr bwMode="auto">
            <a:xfrm>
              <a:off x="7348759" y="850653"/>
              <a:ext cx="815025" cy="170093"/>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kumimoji="0" lang="en-US" sz="8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rPr>
                <a:t>X coordinate</a:t>
              </a:r>
              <a:endParaRPr kumimoji="0" lang="en-US" sz="800" b="0" i="0" u="none" strike="noStrike" cap="none" normalizeH="0" baseline="0" dirty="0">
                <a:ln>
                  <a:noFill/>
                </a:ln>
                <a:solidFill>
                  <a:srgbClr val="FF0000"/>
                </a:solidFill>
                <a:effectLst/>
                <a:latin typeface="Times" charset="0"/>
              </a:endParaRPr>
            </a:p>
          </p:txBody>
        </p:sp>
      </p:grpSp>
      <p:grpSp>
        <p:nvGrpSpPr>
          <p:cNvPr id="47" name="Group 46">
            <a:extLst>
              <a:ext uri="{FF2B5EF4-FFF2-40B4-BE49-F238E27FC236}">
                <a16:creationId xmlns:a16="http://schemas.microsoft.com/office/drawing/2014/main" id="{C67A357A-E110-4CF6-A7F5-B4F4AB739461}"/>
              </a:ext>
            </a:extLst>
          </p:cNvPr>
          <p:cNvGrpSpPr/>
          <p:nvPr/>
        </p:nvGrpSpPr>
        <p:grpSpPr>
          <a:xfrm>
            <a:off x="5523228" y="4855845"/>
            <a:ext cx="1085852" cy="365125"/>
            <a:chOff x="7252667" y="758579"/>
            <a:chExt cx="911117" cy="365125"/>
          </a:xfrm>
        </p:grpSpPr>
        <p:cxnSp>
          <p:nvCxnSpPr>
            <p:cNvPr id="48" name="Straight Arrow Connector 47">
              <a:extLst>
                <a:ext uri="{FF2B5EF4-FFF2-40B4-BE49-F238E27FC236}">
                  <a16:creationId xmlns:a16="http://schemas.microsoft.com/office/drawing/2014/main" id="{01DAE507-96DB-4A52-BA20-47B0BDED3B7F}"/>
                </a:ext>
              </a:extLst>
            </p:cNvPr>
            <p:cNvCxnSpPr>
              <a:cxnSpLocks/>
            </p:cNvCxnSpPr>
            <p:nvPr/>
          </p:nvCxnSpPr>
          <p:spPr bwMode="auto">
            <a:xfrm flipH="1" flipV="1">
              <a:off x="7252667" y="758579"/>
              <a:ext cx="298382" cy="88900"/>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49" name="Rectangle: Rounded Corners 48">
              <a:extLst>
                <a:ext uri="{FF2B5EF4-FFF2-40B4-BE49-F238E27FC236}">
                  <a16:creationId xmlns:a16="http://schemas.microsoft.com/office/drawing/2014/main" id="{37F755F9-BB37-470F-B1EE-84EA42A88E37}"/>
                </a:ext>
              </a:extLst>
            </p:cNvPr>
            <p:cNvSpPr/>
            <p:nvPr/>
          </p:nvSpPr>
          <p:spPr bwMode="auto">
            <a:xfrm>
              <a:off x="7348759" y="850653"/>
              <a:ext cx="815025" cy="273051"/>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800" dirty="0">
                  <a:solidFill>
                    <a:srgbClr val="FF0000"/>
                  </a:solidFill>
                  <a:latin typeface="Courier New" panose="02070309020205020404" pitchFamily="49" charset="0"/>
                  <a:cs typeface="Courier New" panose="02070309020205020404" pitchFamily="49" charset="0"/>
                </a:rPr>
                <a:t>Height of conductor</a:t>
              </a:r>
              <a:endParaRPr kumimoji="0" lang="en-US" sz="800" b="0" i="0" u="none" strike="noStrike" cap="none" normalizeH="0" baseline="0" dirty="0">
                <a:ln>
                  <a:noFill/>
                </a:ln>
                <a:solidFill>
                  <a:srgbClr val="FF0000"/>
                </a:solidFill>
                <a:effectLst/>
                <a:latin typeface="Times" charset="0"/>
              </a:endParaRPr>
            </a:p>
          </p:txBody>
        </p:sp>
      </p:grpSp>
      <p:grpSp>
        <p:nvGrpSpPr>
          <p:cNvPr id="51" name="Group 50">
            <a:extLst>
              <a:ext uri="{FF2B5EF4-FFF2-40B4-BE49-F238E27FC236}">
                <a16:creationId xmlns:a16="http://schemas.microsoft.com/office/drawing/2014/main" id="{C01777BC-1781-47ED-990E-958473A3335B}"/>
              </a:ext>
            </a:extLst>
          </p:cNvPr>
          <p:cNvGrpSpPr/>
          <p:nvPr/>
        </p:nvGrpSpPr>
        <p:grpSpPr>
          <a:xfrm>
            <a:off x="1135382" y="4264658"/>
            <a:ext cx="1272540" cy="184150"/>
            <a:chOff x="7348577" y="490793"/>
            <a:chExt cx="1067763" cy="174644"/>
          </a:xfrm>
        </p:grpSpPr>
        <p:cxnSp>
          <p:nvCxnSpPr>
            <p:cNvPr id="52" name="Straight Arrow Connector 51">
              <a:extLst>
                <a:ext uri="{FF2B5EF4-FFF2-40B4-BE49-F238E27FC236}">
                  <a16:creationId xmlns:a16="http://schemas.microsoft.com/office/drawing/2014/main" id="{A533814A-02F8-4D21-8E39-569E807CE89F}"/>
                </a:ext>
              </a:extLst>
            </p:cNvPr>
            <p:cNvCxnSpPr>
              <a:cxnSpLocks/>
              <a:stCxn id="53" idx="3"/>
            </p:cNvCxnSpPr>
            <p:nvPr/>
          </p:nvCxnSpPr>
          <p:spPr bwMode="auto">
            <a:xfrm flipV="1">
              <a:off x="8099846" y="500430"/>
              <a:ext cx="316494" cy="77685"/>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53" name="Rectangle: Rounded Corners 52">
              <a:extLst>
                <a:ext uri="{FF2B5EF4-FFF2-40B4-BE49-F238E27FC236}">
                  <a16:creationId xmlns:a16="http://schemas.microsoft.com/office/drawing/2014/main" id="{44DFA3B5-2E41-4F35-B19E-BA8F0FC55045}"/>
                </a:ext>
              </a:extLst>
            </p:cNvPr>
            <p:cNvSpPr/>
            <p:nvPr/>
          </p:nvSpPr>
          <p:spPr bwMode="auto">
            <a:xfrm>
              <a:off x="7348577" y="490793"/>
              <a:ext cx="751269" cy="174644"/>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kumimoji="0" lang="en-US" sz="8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rPr>
                <a:t>Conductor #</a:t>
              </a:r>
              <a:endParaRPr kumimoji="0" lang="en-US" sz="800" b="0" i="0" u="none" strike="noStrike" cap="none" normalizeH="0" baseline="0" dirty="0">
                <a:ln>
                  <a:noFill/>
                </a:ln>
                <a:solidFill>
                  <a:srgbClr val="FF0000"/>
                </a:solidFill>
                <a:effectLst/>
                <a:latin typeface="Times" charset="0"/>
              </a:endParaRPr>
            </a:p>
          </p:txBody>
        </p:sp>
      </p:grpSp>
      <p:grpSp>
        <p:nvGrpSpPr>
          <p:cNvPr id="65" name="Group 64">
            <a:extLst>
              <a:ext uri="{FF2B5EF4-FFF2-40B4-BE49-F238E27FC236}">
                <a16:creationId xmlns:a16="http://schemas.microsoft.com/office/drawing/2014/main" id="{79E44E28-AAE3-4AD5-8BD4-B369CD776D0F}"/>
              </a:ext>
            </a:extLst>
          </p:cNvPr>
          <p:cNvGrpSpPr/>
          <p:nvPr/>
        </p:nvGrpSpPr>
        <p:grpSpPr>
          <a:xfrm>
            <a:off x="1060133" y="4838701"/>
            <a:ext cx="2025968" cy="375284"/>
            <a:chOff x="8055359" y="427261"/>
            <a:chExt cx="1699950" cy="355911"/>
          </a:xfrm>
        </p:grpSpPr>
        <p:cxnSp>
          <p:nvCxnSpPr>
            <p:cNvPr id="66" name="Straight Arrow Connector 65">
              <a:extLst>
                <a:ext uri="{FF2B5EF4-FFF2-40B4-BE49-F238E27FC236}">
                  <a16:creationId xmlns:a16="http://schemas.microsoft.com/office/drawing/2014/main" id="{24442443-9C79-4CCB-B796-5D89C448DC00}"/>
                </a:ext>
              </a:extLst>
            </p:cNvPr>
            <p:cNvCxnSpPr>
              <a:cxnSpLocks/>
            </p:cNvCxnSpPr>
            <p:nvPr/>
          </p:nvCxnSpPr>
          <p:spPr bwMode="auto">
            <a:xfrm flipV="1">
              <a:off x="9007235" y="427261"/>
              <a:ext cx="748074" cy="144535"/>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67" name="Rectangle: Rounded Corners 66">
              <a:extLst>
                <a:ext uri="{FF2B5EF4-FFF2-40B4-BE49-F238E27FC236}">
                  <a16:creationId xmlns:a16="http://schemas.microsoft.com/office/drawing/2014/main" id="{48573D6D-4BEB-4DDC-919B-636F163474A3}"/>
                </a:ext>
              </a:extLst>
            </p:cNvPr>
            <p:cNvSpPr/>
            <p:nvPr/>
          </p:nvSpPr>
          <p:spPr bwMode="auto">
            <a:xfrm>
              <a:off x="8055359" y="483565"/>
              <a:ext cx="952406" cy="299607"/>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kumimoji="0" lang="en-US" sz="8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rPr>
                <a:t>Specify a pre-defined Wire</a:t>
              </a:r>
              <a:endParaRPr kumimoji="0" lang="en-US" sz="800" b="0" i="0" u="none" strike="noStrike" cap="none" normalizeH="0" baseline="0" dirty="0">
                <a:ln>
                  <a:noFill/>
                </a:ln>
                <a:solidFill>
                  <a:srgbClr val="FF0000"/>
                </a:solidFill>
                <a:effectLst/>
                <a:latin typeface="Times" charset="0"/>
              </a:endParaRPr>
            </a:p>
          </p:txBody>
        </p:sp>
      </p:grpSp>
      <p:grpSp>
        <p:nvGrpSpPr>
          <p:cNvPr id="74" name="Group 73">
            <a:extLst>
              <a:ext uri="{FF2B5EF4-FFF2-40B4-BE49-F238E27FC236}">
                <a16:creationId xmlns:a16="http://schemas.microsoft.com/office/drawing/2014/main" id="{88596A16-4A21-4459-82C5-764B383DBA54}"/>
              </a:ext>
            </a:extLst>
          </p:cNvPr>
          <p:cNvGrpSpPr/>
          <p:nvPr/>
        </p:nvGrpSpPr>
        <p:grpSpPr>
          <a:xfrm>
            <a:off x="1173478" y="5463541"/>
            <a:ext cx="1272538" cy="413385"/>
            <a:chOff x="8357714" y="391128"/>
            <a:chExt cx="918059" cy="392045"/>
          </a:xfrm>
        </p:grpSpPr>
        <p:cxnSp>
          <p:nvCxnSpPr>
            <p:cNvPr id="75" name="Straight Arrow Connector 74">
              <a:extLst>
                <a:ext uri="{FF2B5EF4-FFF2-40B4-BE49-F238E27FC236}">
                  <a16:creationId xmlns:a16="http://schemas.microsoft.com/office/drawing/2014/main" id="{62F4AA44-ADFA-4753-895D-0CAF40A5543D}"/>
                </a:ext>
              </a:extLst>
            </p:cNvPr>
            <p:cNvCxnSpPr>
              <a:cxnSpLocks/>
            </p:cNvCxnSpPr>
            <p:nvPr/>
          </p:nvCxnSpPr>
          <p:spPr bwMode="auto">
            <a:xfrm flipV="1">
              <a:off x="9007235" y="485074"/>
              <a:ext cx="268538" cy="86721"/>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76" name="Rectangle: Rounded Corners 75">
              <a:extLst>
                <a:ext uri="{FF2B5EF4-FFF2-40B4-BE49-F238E27FC236}">
                  <a16:creationId xmlns:a16="http://schemas.microsoft.com/office/drawing/2014/main" id="{734E3725-5B9F-4013-9DF1-3D08E1A5AF7D}"/>
                </a:ext>
              </a:extLst>
            </p:cNvPr>
            <p:cNvSpPr/>
            <p:nvPr/>
          </p:nvSpPr>
          <p:spPr bwMode="auto">
            <a:xfrm>
              <a:off x="8357714" y="391128"/>
              <a:ext cx="650051" cy="392045"/>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kumimoji="0" lang="en-US" sz="8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rPr>
                <a:t>Specify a predefined Geometry</a:t>
              </a:r>
              <a:endParaRPr kumimoji="0" lang="en-US" sz="800" b="0" i="0" u="none" strike="noStrike" cap="none" normalizeH="0" baseline="0" dirty="0">
                <a:ln>
                  <a:noFill/>
                </a:ln>
                <a:solidFill>
                  <a:srgbClr val="FF0000"/>
                </a:solidFill>
                <a:effectLst/>
                <a:latin typeface="Times" charset="0"/>
              </a:endParaRPr>
            </a:p>
          </p:txBody>
        </p:sp>
      </p:grpSp>
      <p:grpSp>
        <p:nvGrpSpPr>
          <p:cNvPr id="78" name="Group 77">
            <a:extLst>
              <a:ext uri="{FF2B5EF4-FFF2-40B4-BE49-F238E27FC236}">
                <a16:creationId xmlns:a16="http://schemas.microsoft.com/office/drawing/2014/main" id="{8DE2FD24-319E-42E4-911E-53FAA896AFB8}"/>
              </a:ext>
            </a:extLst>
          </p:cNvPr>
          <p:cNvGrpSpPr/>
          <p:nvPr/>
        </p:nvGrpSpPr>
        <p:grpSpPr>
          <a:xfrm>
            <a:off x="3621085" y="2072639"/>
            <a:ext cx="775655" cy="411481"/>
            <a:chOff x="7599168" y="962413"/>
            <a:chExt cx="775655" cy="411481"/>
          </a:xfrm>
        </p:grpSpPr>
        <p:cxnSp>
          <p:nvCxnSpPr>
            <p:cNvPr id="79" name="Straight Arrow Connector 78">
              <a:extLst>
                <a:ext uri="{FF2B5EF4-FFF2-40B4-BE49-F238E27FC236}">
                  <a16:creationId xmlns:a16="http://schemas.microsoft.com/office/drawing/2014/main" id="{C1C4F216-FA5E-4C34-A185-ACDC95923939}"/>
                </a:ext>
              </a:extLst>
            </p:cNvPr>
            <p:cNvCxnSpPr>
              <a:cxnSpLocks/>
            </p:cNvCxnSpPr>
            <p:nvPr/>
          </p:nvCxnSpPr>
          <p:spPr bwMode="auto">
            <a:xfrm flipH="1">
              <a:off x="7833804" y="1160534"/>
              <a:ext cx="182879" cy="213360"/>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80" name="Rectangle: Rounded Corners 79">
              <a:extLst>
                <a:ext uri="{FF2B5EF4-FFF2-40B4-BE49-F238E27FC236}">
                  <a16:creationId xmlns:a16="http://schemas.microsoft.com/office/drawing/2014/main" id="{2B8B1F03-3B37-493F-913F-66380DEA12D1}"/>
                </a:ext>
              </a:extLst>
            </p:cNvPr>
            <p:cNvSpPr/>
            <p:nvPr/>
          </p:nvSpPr>
          <p:spPr bwMode="auto">
            <a:xfrm>
              <a:off x="7599168" y="962413"/>
              <a:ext cx="775655" cy="191683"/>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800" dirty="0">
                  <a:solidFill>
                    <a:srgbClr val="FF0000"/>
                  </a:solidFill>
                  <a:latin typeface="Courier New" panose="02070309020205020404" pitchFamily="49" charset="0"/>
                  <a:cs typeface="Courier New" panose="02070309020205020404" pitchFamily="49" charset="0"/>
                </a:rPr>
                <a:t>Wire name</a:t>
              </a:r>
              <a:endParaRPr kumimoji="0" lang="en-US" sz="800" b="0" i="0" u="none" strike="noStrike" cap="none" normalizeH="0" baseline="0" dirty="0">
                <a:ln>
                  <a:noFill/>
                </a:ln>
                <a:solidFill>
                  <a:srgbClr val="FF0000"/>
                </a:solidFill>
                <a:effectLst/>
                <a:latin typeface="Times" charset="0"/>
              </a:endParaRPr>
            </a:p>
          </p:txBody>
        </p:sp>
      </p:grpSp>
      <p:grpSp>
        <p:nvGrpSpPr>
          <p:cNvPr id="85" name="Group 84">
            <a:extLst>
              <a:ext uri="{FF2B5EF4-FFF2-40B4-BE49-F238E27FC236}">
                <a16:creationId xmlns:a16="http://schemas.microsoft.com/office/drawing/2014/main" id="{88D86F9F-2484-4ED9-AC8E-602E497EC66A}"/>
              </a:ext>
            </a:extLst>
          </p:cNvPr>
          <p:cNvGrpSpPr/>
          <p:nvPr/>
        </p:nvGrpSpPr>
        <p:grpSpPr>
          <a:xfrm>
            <a:off x="4512625" y="3642359"/>
            <a:ext cx="1011875" cy="312421"/>
            <a:chOff x="7652508" y="1061473"/>
            <a:chExt cx="1011875" cy="312421"/>
          </a:xfrm>
        </p:grpSpPr>
        <p:cxnSp>
          <p:nvCxnSpPr>
            <p:cNvPr id="86" name="Straight Arrow Connector 85">
              <a:extLst>
                <a:ext uri="{FF2B5EF4-FFF2-40B4-BE49-F238E27FC236}">
                  <a16:creationId xmlns:a16="http://schemas.microsoft.com/office/drawing/2014/main" id="{4BDA7791-4B62-484B-A4BA-BB2E8EA3439F}"/>
                </a:ext>
              </a:extLst>
            </p:cNvPr>
            <p:cNvCxnSpPr>
              <a:cxnSpLocks/>
            </p:cNvCxnSpPr>
            <p:nvPr/>
          </p:nvCxnSpPr>
          <p:spPr bwMode="auto">
            <a:xfrm flipH="1">
              <a:off x="7833805" y="1251974"/>
              <a:ext cx="167638" cy="121920"/>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87" name="Rectangle: Rounded Corners 86">
              <a:extLst>
                <a:ext uri="{FF2B5EF4-FFF2-40B4-BE49-F238E27FC236}">
                  <a16:creationId xmlns:a16="http://schemas.microsoft.com/office/drawing/2014/main" id="{303B5557-1689-40D8-9B4E-2969C311E2AE}"/>
                </a:ext>
              </a:extLst>
            </p:cNvPr>
            <p:cNvSpPr/>
            <p:nvPr/>
          </p:nvSpPr>
          <p:spPr bwMode="auto">
            <a:xfrm>
              <a:off x="7652508" y="1061473"/>
              <a:ext cx="1011875" cy="191683"/>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800" dirty="0">
                  <a:solidFill>
                    <a:srgbClr val="FF0000"/>
                  </a:solidFill>
                  <a:latin typeface="Courier New" panose="02070309020205020404" pitchFamily="49" charset="0"/>
                  <a:cs typeface="Courier New" panose="02070309020205020404" pitchFamily="49" charset="0"/>
                </a:rPr>
                <a:t>Geometry name</a:t>
              </a:r>
              <a:endParaRPr kumimoji="0" lang="en-US" sz="800" b="0" i="0" u="none" strike="noStrike" cap="none" normalizeH="0" baseline="0" dirty="0">
                <a:ln>
                  <a:noFill/>
                </a:ln>
                <a:solidFill>
                  <a:srgbClr val="FF0000"/>
                </a:solidFill>
                <a:effectLst/>
                <a:latin typeface="Times" charset="0"/>
              </a:endParaRPr>
            </a:p>
          </p:txBody>
        </p:sp>
      </p:grpSp>
      <p:grpSp>
        <p:nvGrpSpPr>
          <p:cNvPr id="50" name="Group 49">
            <a:extLst>
              <a:ext uri="{FF2B5EF4-FFF2-40B4-BE49-F238E27FC236}">
                <a16:creationId xmlns:a16="http://schemas.microsoft.com/office/drawing/2014/main" id="{FECC1BA9-2532-4392-ADE6-DE71D353F94D}"/>
              </a:ext>
            </a:extLst>
          </p:cNvPr>
          <p:cNvGrpSpPr/>
          <p:nvPr/>
        </p:nvGrpSpPr>
        <p:grpSpPr>
          <a:xfrm>
            <a:off x="7568773" y="4141694"/>
            <a:ext cx="1352389" cy="560934"/>
            <a:chOff x="7318685" y="734315"/>
            <a:chExt cx="1352389" cy="560934"/>
          </a:xfrm>
        </p:grpSpPr>
        <p:cxnSp>
          <p:nvCxnSpPr>
            <p:cNvPr id="54" name="Straight Arrow Connector 53">
              <a:extLst>
                <a:ext uri="{FF2B5EF4-FFF2-40B4-BE49-F238E27FC236}">
                  <a16:creationId xmlns:a16="http://schemas.microsoft.com/office/drawing/2014/main" id="{70E31157-A2C4-4976-AF05-AE004211773D}"/>
                </a:ext>
              </a:extLst>
            </p:cNvPr>
            <p:cNvCxnSpPr>
              <a:cxnSpLocks/>
            </p:cNvCxnSpPr>
            <p:nvPr/>
          </p:nvCxnSpPr>
          <p:spPr bwMode="auto">
            <a:xfrm flipH="1" flipV="1">
              <a:off x="7318685" y="734315"/>
              <a:ext cx="100664" cy="126596"/>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55" name="Rectangle: Rounded Corners 54">
              <a:extLst>
                <a:ext uri="{FF2B5EF4-FFF2-40B4-BE49-F238E27FC236}">
                  <a16:creationId xmlns:a16="http://schemas.microsoft.com/office/drawing/2014/main" id="{369428FC-2855-4B06-B6FD-050A8C716535}"/>
                </a:ext>
              </a:extLst>
            </p:cNvPr>
            <p:cNvSpPr/>
            <p:nvPr/>
          </p:nvSpPr>
          <p:spPr bwMode="auto">
            <a:xfrm>
              <a:off x="7393427" y="860892"/>
              <a:ext cx="1277647" cy="434357"/>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800" dirty="0">
                  <a:solidFill>
                    <a:srgbClr val="FF0000"/>
                  </a:solidFill>
                  <a:latin typeface="Courier New" panose="02070309020205020404" pitchFamily="49" charset="0"/>
                  <a:cs typeface="Courier New" panose="02070309020205020404" pitchFamily="49" charset="0"/>
                </a:rPr>
                <a:t>Reduce from </a:t>
              </a:r>
              <a:r>
                <a:rPr lang="en-US" sz="800" dirty="0" err="1">
                  <a:solidFill>
                    <a:srgbClr val="FF0000"/>
                  </a:solidFill>
                  <a:latin typeface="Courier New" panose="02070309020205020404" pitchFamily="49" charset="0"/>
                  <a:cs typeface="Courier New" panose="02070309020205020404" pitchFamily="49" charset="0"/>
                </a:rPr>
                <a:t>Nconds</a:t>
              </a:r>
              <a:r>
                <a:rPr lang="en-US" sz="800" dirty="0">
                  <a:solidFill>
                    <a:srgbClr val="FF0000"/>
                  </a:solidFill>
                  <a:latin typeface="Courier New" panose="02070309020205020404" pitchFamily="49" charset="0"/>
                  <a:cs typeface="Courier New" panose="02070309020205020404" pitchFamily="49" charset="0"/>
                </a:rPr>
                <a:t> to </a:t>
              </a:r>
              <a:r>
                <a:rPr lang="en-US" sz="800" dirty="0" err="1">
                  <a:solidFill>
                    <a:srgbClr val="FF0000"/>
                  </a:solidFill>
                  <a:latin typeface="Courier New" panose="02070309020205020404" pitchFamily="49" charset="0"/>
                  <a:cs typeface="Courier New" panose="02070309020205020404" pitchFamily="49" charset="0"/>
                </a:rPr>
                <a:t>Nphases</a:t>
              </a:r>
              <a:r>
                <a:rPr lang="en-US" sz="800" dirty="0">
                  <a:solidFill>
                    <a:srgbClr val="FF0000"/>
                  </a:solidFill>
                  <a:latin typeface="Courier New" panose="02070309020205020404" pitchFamily="49" charset="0"/>
                  <a:cs typeface="Courier New" panose="02070309020205020404" pitchFamily="49" charset="0"/>
                </a:rPr>
                <a:t> by </a:t>
              </a:r>
              <a:r>
                <a:rPr lang="en-US" sz="800" dirty="0" err="1">
                  <a:solidFill>
                    <a:srgbClr val="FF0000"/>
                  </a:solidFill>
                  <a:latin typeface="Courier New" panose="02070309020205020404" pitchFamily="49" charset="0"/>
                  <a:cs typeface="Courier New" panose="02070309020205020404" pitchFamily="49" charset="0"/>
                </a:rPr>
                <a:t>Kron</a:t>
              </a:r>
              <a:r>
                <a:rPr lang="en-US" sz="800" dirty="0">
                  <a:solidFill>
                    <a:srgbClr val="FF0000"/>
                  </a:solidFill>
                  <a:latin typeface="Courier New" panose="02070309020205020404" pitchFamily="49" charset="0"/>
                  <a:cs typeface="Courier New" panose="02070309020205020404" pitchFamily="49" charset="0"/>
                </a:rPr>
                <a:t> Reduction</a:t>
              </a:r>
              <a:endParaRPr kumimoji="0" lang="en-US" sz="800" b="0" i="0" u="none" strike="noStrike" cap="none" normalizeH="0" baseline="0" dirty="0">
                <a:ln>
                  <a:noFill/>
                </a:ln>
                <a:solidFill>
                  <a:srgbClr val="FF0000"/>
                </a:solidFill>
                <a:effectLst/>
                <a:latin typeface="Times" charset="0"/>
              </a:endParaRPr>
            </a:p>
          </p:txBody>
        </p:sp>
      </p:grpSp>
      <p:grpSp>
        <p:nvGrpSpPr>
          <p:cNvPr id="56" name="Group 55">
            <a:extLst>
              <a:ext uri="{FF2B5EF4-FFF2-40B4-BE49-F238E27FC236}">
                <a16:creationId xmlns:a16="http://schemas.microsoft.com/office/drawing/2014/main" id="{129F6C38-4589-49D4-A7FF-6674E7455E07}"/>
              </a:ext>
            </a:extLst>
          </p:cNvPr>
          <p:cNvGrpSpPr/>
          <p:nvPr/>
        </p:nvGrpSpPr>
        <p:grpSpPr>
          <a:xfrm>
            <a:off x="4092573" y="5725794"/>
            <a:ext cx="1330327" cy="273051"/>
            <a:chOff x="7077904" y="850653"/>
            <a:chExt cx="1085880" cy="273051"/>
          </a:xfrm>
        </p:grpSpPr>
        <p:cxnSp>
          <p:nvCxnSpPr>
            <p:cNvPr id="57" name="Straight Arrow Connector 56">
              <a:extLst>
                <a:ext uri="{FF2B5EF4-FFF2-40B4-BE49-F238E27FC236}">
                  <a16:creationId xmlns:a16="http://schemas.microsoft.com/office/drawing/2014/main" id="{8ED68B23-2CCA-4F77-B9E4-B226838A8CA1}"/>
                </a:ext>
              </a:extLst>
            </p:cNvPr>
            <p:cNvCxnSpPr>
              <a:cxnSpLocks/>
            </p:cNvCxnSpPr>
            <p:nvPr/>
          </p:nvCxnSpPr>
          <p:spPr bwMode="auto">
            <a:xfrm flipH="1">
              <a:off x="7077904" y="961779"/>
              <a:ext cx="270675" cy="36830"/>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58" name="Rectangle: Rounded Corners 57">
              <a:extLst>
                <a:ext uri="{FF2B5EF4-FFF2-40B4-BE49-F238E27FC236}">
                  <a16:creationId xmlns:a16="http://schemas.microsoft.com/office/drawing/2014/main" id="{AF1FC385-A90F-418C-B0A4-36721DA8CCB5}"/>
                </a:ext>
              </a:extLst>
            </p:cNvPr>
            <p:cNvSpPr/>
            <p:nvPr/>
          </p:nvSpPr>
          <p:spPr bwMode="auto">
            <a:xfrm>
              <a:off x="7348759" y="850653"/>
              <a:ext cx="815025" cy="273051"/>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800" dirty="0">
                  <a:solidFill>
                    <a:srgbClr val="FF0000"/>
                  </a:solidFill>
                  <a:latin typeface="Courier New" panose="02070309020205020404" pitchFamily="49" charset="0"/>
                  <a:cs typeface="Courier New" panose="02070309020205020404" pitchFamily="49" charset="0"/>
                </a:rPr>
                <a:t>Use Carson’s equations</a:t>
              </a:r>
              <a:endParaRPr kumimoji="0" lang="en-US" sz="800" b="0" i="0" u="none" strike="noStrike" cap="none" normalizeH="0" baseline="0" dirty="0">
                <a:ln>
                  <a:noFill/>
                </a:ln>
                <a:solidFill>
                  <a:srgbClr val="FF0000"/>
                </a:solidFill>
                <a:effectLst/>
                <a:latin typeface="Times" charset="0"/>
              </a:endParaRPr>
            </a:p>
          </p:txBody>
        </p:sp>
      </p:grpSp>
    </p:spTree>
    <p:extLst>
      <p:ext uri="{BB962C8B-B14F-4D97-AF65-F5344CB8AC3E}">
        <p14:creationId xmlns:p14="http://schemas.microsoft.com/office/powerpoint/2010/main" val="1593304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2" y="76200"/>
            <a:ext cx="7772400" cy="704478"/>
          </a:xfrm>
        </p:spPr>
        <p:txBody>
          <a:bodyPr/>
          <a:lstStyle/>
          <a:p>
            <a:r>
              <a:rPr lang="en-US" sz="4000" dirty="0">
                <a:latin typeface="Times New Roman" panose="02020603050405020304" pitchFamily="18" charset="0"/>
                <a:cs typeface="Times New Roman" panose="02020603050405020304" pitchFamily="18" charset="0"/>
              </a:rPr>
              <a:t>Modeling A Line in OpenDSS</a:t>
            </a:r>
          </a:p>
        </p:txBody>
      </p:sp>
      <p:sp>
        <p:nvSpPr>
          <p:cNvPr id="10" name="Rectangle 9"/>
          <p:cNvSpPr/>
          <p:nvPr/>
        </p:nvSpPr>
        <p:spPr>
          <a:xfrm>
            <a:off x="499147" y="653623"/>
            <a:ext cx="5475473" cy="738664"/>
          </a:xfrm>
          <a:prstGeom prst="rect">
            <a:avLst/>
          </a:prstGeom>
        </p:spPr>
        <p:txBody>
          <a:bodyPr wrap="none">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sz="2400" b="1" i="0" u="none" strike="noStrike" kern="1200" cap="none" spc="0" normalizeH="0" baseline="0" noProof="0" dirty="0">
                <a:ln>
                  <a:noFill/>
                </a:ln>
                <a:solidFill>
                  <a:srgbClr val="000000"/>
                </a:solidFill>
                <a:effectLst/>
                <a:uLnTx/>
                <a:uFillTx/>
                <a:latin typeface="Times" charset="0"/>
                <a:ea typeface="+mn-ea"/>
                <a:cs typeface="+mn-cs"/>
              </a:rPr>
              <a:t>Using Wire and Line Geometry 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How to build the primitive Y matrix for a line?</a:t>
            </a:r>
          </a:p>
        </p:txBody>
      </p:sp>
      <mc:AlternateContent xmlns:mc="http://schemas.openxmlformats.org/markup-compatibility/2006" xmlns:a14="http://schemas.microsoft.com/office/drawing/2010/main">
        <mc:Choice Requires="a14">
          <p:sp>
            <p:nvSpPr>
              <p:cNvPr id="83" name="TextBox 17">
                <a:extLst>
                  <a:ext uri="{FF2B5EF4-FFF2-40B4-BE49-F238E27FC236}">
                    <a16:creationId xmlns:a16="http://schemas.microsoft.com/office/drawing/2014/main" id="{F732D41A-D6E0-432A-96DF-4DFBDC034E83}"/>
                  </a:ext>
                </a:extLst>
              </p:cNvPr>
              <p:cNvSpPr txBox="1"/>
              <p:nvPr/>
            </p:nvSpPr>
            <p:spPr>
              <a:xfrm>
                <a:off x="1682194" y="3557633"/>
                <a:ext cx="6745526" cy="2379434"/>
              </a:xfrm>
              <a:prstGeom prst="rect">
                <a:avLst/>
              </a:prstGeom>
              <a:noFill/>
            </p:spPr>
            <p:txBody>
              <a:bodyPr wrap="square" lIns="0" tIns="0" rIns="0" bIns="0" rtlCol="0">
                <a:spAutoFit/>
              </a:bodyPr>
              <a:lstStyle/>
              <a:p>
                <a:pPr>
                  <a:lnSpc>
                    <a:spcPct val="110000"/>
                  </a:lnSpc>
                </a:pPr>
                <a14:m>
                  <m:oMath xmlns:m="http://schemas.openxmlformats.org/officeDocument/2006/math">
                    <m:sSub>
                      <m:sSubPr>
                        <m:ctrlPr>
                          <a:rPr lang="en-US" sz="1400" b="0" i="1" smtClean="0">
                            <a:latin typeface="Cambria Math" panose="02040503050406030204" pitchFamily="18" charset="0"/>
                          </a:rPr>
                        </m:ctrlPr>
                      </m:sSubPr>
                      <m:e>
                        <m:acc>
                          <m:accPr>
                            <m:chr m:val="̂"/>
                            <m:ctrlPr>
                              <a:rPr lang="en-US" sz="1400" i="1" smtClean="0">
                                <a:latin typeface="Cambria Math" panose="02040503050406030204" pitchFamily="18" charset="0"/>
                              </a:rPr>
                            </m:ctrlPr>
                          </m:accPr>
                          <m:e>
                            <m:r>
                              <a:rPr lang="en-US" sz="1400" b="0" i="1" smtClean="0">
                                <a:latin typeface="Cambria Math" panose="02040503050406030204" pitchFamily="18" charset="0"/>
                              </a:rPr>
                              <m:t>𝑧</m:t>
                            </m:r>
                          </m:e>
                        </m:acc>
                      </m:e>
                      <m:sub>
                        <m:r>
                          <a:rPr lang="en-US" sz="1400" b="0" i="1" smtClean="0">
                            <a:latin typeface="Cambria Math" panose="02040503050406030204" pitchFamily="18" charset="0"/>
                          </a:rPr>
                          <m:t>𝑖𝑖</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𝑟</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+0.09530</m:t>
                    </m:r>
                    <m:r>
                      <a:rPr lang="en-US" sz="1400" i="1">
                        <a:latin typeface="Cambria Math" panose="02040503050406030204" pitchFamily="18" charset="0"/>
                      </a:rPr>
                      <m:t>+</m:t>
                    </m:r>
                    <m:r>
                      <a:rPr lang="en-US" sz="1400" b="0" i="1" smtClean="0">
                        <a:latin typeface="Cambria Math" panose="02040503050406030204" pitchFamily="18" charset="0"/>
                      </a:rPr>
                      <m:t>𝑗</m:t>
                    </m:r>
                    <m:r>
                      <a:rPr lang="en-US" sz="1400" b="0" i="1" smtClean="0">
                        <a:latin typeface="Cambria Math" panose="02040503050406030204" pitchFamily="18" charset="0"/>
                      </a:rPr>
                      <m:t>0.12134(</m:t>
                    </m:r>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ln</m:t>
                        </m:r>
                      </m:fName>
                      <m:e>
                        <m:f>
                          <m:fPr>
                            <m:ctrlPr>
                              <a:rPr lang="en-US" sz="1400" i="1">
                                <a:latin typeface="Cambria Math" panose="02040503050406030204" pitchFamily="18" charset="0"/>
                              </a:rPr>
                            </m:ctrlPr>
                          </m:fPr>
                          <m:num>
                            <m:r>
                              <a:rPr lang="en-US" sz="1400" i="1">
                                <a:latin typeface="Cambria Math" panose="02040503050406030204" pitchFamily="18" charset="0"/>
                              </a:rPr>
                              <m:t>1</m:t>
                            </m:r>
                          </m:num>
                          <m:den>
                            <m:sSub>
                              <m:sSubPr>
                                <m:ctrlPr>
                                  <a:rPr lang="en-US" sz="1400" i="1">
                                    <a:latin typeface="Cambria Math" panose="02040503050406030204" pitchFamily="18" charset="0"/>
                                  </a:rPr>
                                </m:ctrlPr>
                              </m:sSubPr>
                              <m:e>
                                <m:r>
                                  <a:rPr lang="en-US" sz="1400" i="1">
                                    <a:latin typeface="Cambria Math" panose="02040503050406030204" pitchFamily="18" charset="0"/>
                                  </a:rPr>
                                  <m:t>𝐺𝑀𝑅</m:t>
                                </m:r>
                              </m:e>
                              <m:sub>
                                <m:r>
                                  <a:rPr lang="en-US" sz="1400" i="1">
                                    <a:latin typeface="Cambria Math" panose="02040503050406030204" pitchFamily="18" charset="0"/>
                                    <a:ea typeface="Cambria Math" panose="02040503050406030204" pitchFamily="18" charset="0"/>
                                  </a:rPr>
                                  <m:t>𝑖</m:t>
                                </m:r>
                              </m:sub>
                            </m:sSub>
                          </m:den>
                        </m:f>
                      </m:e>
                    </m:func>
                    <m:r>
                      <a:rPr lang="en-US" sz="1400" b="0" i="1" smtClean="0">
                        <a:latin typeface="Cambria Math" panose="02040503050406030204" pitchFamily="18" charset="0"/>
                        <a:ea typeface="Cambria Math" panose="02040503050406030204" pitchFamily="18" charset="0"/>
                      </a:rPr>
                      <m:t>+</m:t>
                    </m:r>
                    <m:r>
                      <a:rPr lang="en-US" sz="1400" i="1" smtClean="0">
                        <a:latin typeface="Cambria Math" panose="02040503050406030204" pitchFamily="18" charset="0"/>
                      </a:rPr>
                      <m:t>7</m:t>
                    </m:r>
                    <m:r>
                      <a:rPr lang="en-US" sz="1400" b="0" i="1" smtClean="0">
                        <a:latin typeface="Cambria Math" panose="02040503050406030204" pitchFamily="18" charset="0"/>
                      </a:rPr>
                      <m:t>.93402</m:t>
                    </m:r>
                  </m:oMath>
                </a14:m>
                <a:r>
                  <a:rPr lang="en-US" sz="1400" dirty="0"/>
                  <a:t>) </a:t>
                </a:r>
                <a14:m>
                  <m:oMath xmlns:m="http://schemas.openxmlformats.org/officeDocument/2006/math">
                    <m:r>
                      <m:rPr>
                        <m:sty m:val="p"/>
                      </m:rPr>
                      <a:rPr lang="el-GR" sz="1400" i="1" dirty="0">
                        <a:latin typeface="Cambria Math" panose="02040503050406030204" pitchFamily="18" charset="0"/>
                        <a:ea typeface="Cambria Math" panose="02040503050406030204" pitchFamily="18" charset="0"/>
                      </a:rPr>
                      <m:t>Ω</m:t>
                    </m:r>
                    <m:r>
                      <m:rPr>
                        <m:nor/>
                      </m:rPr>
                      <a:rPr lang="en-US" sz="1400" dirty="0"/>
                      <m:t>/</m:t>
                    </m:r>
                    <m:r>
                      <m:rPr>
                        <m:nor/>
                      </m:rPr>
                      <a:rPr lang="en-US" sz="1400" dirty="0"/>
                      <m:t>mile</m:t>
                    </m:r>
                  </m:oMath>
                </a14:m>
                <a:r>
                  <a:rPr lang="en-US" sz="1400" dirty="0"/>
                  <a:t>      (4.41)</a:t>
                </a:r>
              </a:p>
              <a:p>
                <a:pPr>
                  <a:lnSpc>
                    <a:spcPct val="110000"/>
                  </a:lnSpc>
                </a:pPr>
                <a14:m>
                  <m:oMath xmlns:m="http://schemas.openxmlformats.org/officeDocument/2006/math">
                    <m:sSub>
                      <m:sSubPr>
                        <m:ctrlPr>
                          <a:rPr lang="en-US" sz="1400" b="0" i="1" smtClean="0">
                            <a:latin typeface="Cambria Math" panose="02040503050406030204" pitchFamily="18" charset="0"/>
                          </a:rPr>
                        </m:ctrlPr>
                      </m:sSubPr>
                      <m:e>
                        <m:acc>
                          <m:accPr>
                            <m:chr m:val="̂"/>
                            <m:ctrlPr>
                              <a:rPr lang="en-US" sz="1400" i="1" smtClean="0">
                                <a:latin typeface="Cambria Math" panose="02040503050406030204" pitchFamily="18" charset="0"/>
                              </a:rPr>
                            </m:ctrlPr>
                          </m:accPr>
                          <m:e>
                            <m:r>
                              <a:rPr lang="en-US" sz="1400" i="1" smtClean="0">
                                <a:latin typeface="Cambria Math" panose="02040503050406030204" pitchFamily="18" charset="0"/>
                              </a:rPr>
                              <m:t>𝑧</m:t>
                            </m:r>
                          </m:e>
                        </m:acc>
                      </m:e>
                      <m:sub>
                        <m:r>
                          <a:rPr lang="en-US" sz="1400" b="0" i="1" smtClean="0">
                            <a:latin typeface="Cambria Math" panose="02040503050406030204" pitchFamily="18" charset="0"/>
                          </a:rPr>
                          <m:t>𝑖𝑗</m:t>
                        </m:r>
                      </m:sub>
                    </m:sSub>
                    <m:r>
                      <a:rPr lang="en-US" sz="1400" b="0" i="1" smtClean="0">
                        <a:latin typeface="Cambria Math" panose="02040503050406030204" pitchFamily="18" charset="0"/>
                      </a:rPr>
                      <m:t>=</m:t>
                    </m:r>
                    <m:r>
                      <a:rPr lang="en-US" sz="1400" i="1">
                        <a:latin typeface="Cambria Math" panose="02040503050406030204" pitchFamily="18" charset="0"/>
                      </a:rPr>
                      <m:t>0.09530+</m:t>
                    </m:r>
                    <m:r>
                      <a:rPr lang="en-US" sz="1400" i="1">
                        <a:latin typeface="Cambria Math" panose="02040503050406030204" pitchFamily="18" charset="0"/>
                      </a:rPr>
                      <m:t>𝑗</m:t>
                    </m:r>
                    <m:r>
                      <a:rPr lang="en-US" sz="1400" i="1">
                        <a:latin typeface="Cambria Math" panose="02040503050406030204" pitchFamily="18" charset="0"/>
                      </a:rPr>
                      <m:t>0.12134(</m:t>
                    </m:r>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ln</m:t>
                        </m:r>
                      </m:fName>
                      <m:e>
                        <m:f>
                          <m:fPr>
                            <m:ctrlPr>
                              <a:rPr lang="en-US" sz="1400" i="1">
                                <a:latin typeface="Cambria Math" panose="02040503050406030204" pitchFamily="18" charset="0"/>
                              </a:rPr>
                            </m:ctrlPr>
                          </m:fPr>
                          <m:num>
                            <m:r>
                              <a:rPr lang="en-US" sz="1400" i="1">
                                <a:latin typeface="Cambria Math" panose="02040503050406030204" pitchFamily="18" charset="0"/>
                              </a:rPr>
                              <m:t>1</m:t>
                            </m:r>
                          </m:num>
                          <m:den>
                            <m:sSub>
                              <m:sSubPr>
                                <m:ctrlPr>
                                  <a:rPr lang="en-US" sz="1400" i="1">
                                    <a:latin typeface="Cambria Math" panose="02040503050406030204" pitchFamily="18" charset="0"/>
                                  </a:rPr>
                                </m:ctrlPr>
                              </m:sSubPr>
                              <m:e>
                                <m:r>
                                  <a:rPr lang="en-US" sz="1400" b="0" i="1" smtClean="0">
                                    <a:latin typeface="Cambria Math" panose="02040503050406030204" pitchFamily="18" charset="0"/>
                                  </a:rPr>
                                  <m:t>𝐷</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𝑗</m:t>
                                </m:r>
                              </m:sub>
                            </m:sSub>
                          </m:den>
                        </m:f>
                      </m:e>
                    </m:func>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rPr>
                      <m:t>7.93402</m:t>
                    </m:r>
                    <m:r>
                      <m:rPr>
                        <m:nor/>
                      </m:rPr>
                      <a:rPr lang="en-US" sz="1400" dirty="0"/>
                      <m:t>)</m:t>
                    </m:r>
                    <m:r>
                      <m:rPr>
                        <m:sty m:val="p"/>
                      </m:rPr>
                      <a:rPr lang="el-GR" sz="1400" i="1" dirty="0">
                        <a:latin typeface="Cambria Math" panose="02040503050406030204" pitchFamily="18" charset="0"/>
                        <a:ea typeface="Cambria Math" panose="02040503050406030204" pitchFamily="18" charset="0"/>
                      </a:rPr>
                      <m:t>Ω</m:t>
                    </m:r>
                    <m:r>
                      <m:rPr>
                        <m:nor/>
                      </m:rPr>
                      <a:rPr lang="en-US" sz="1400" dirty="0"/>
                      <m:t>/</m:t>
                    </m:r>
                    <m:r>
                      <m:rPr>
                        <m:nor/>
                      </m:rPr>
                      <a:rPr lang="en-US" sz="1400" dirty="0"/>
                      <m:t>mile</m:t>
                    </m:r>
                  </m:oMath>
                </a14:m>
                <a:r>
                  <a:rPr lang="en-US" sz="1400" dirty="0"/>
                  <a:t>                  (4.42)</a:t>
                </a:r>
              </a:p>
              <a:p>
                <a:pPr>
                  <a:lnSpc>
                    <a:spcPct val="110000"/>
                  </a:lnSpc>
                </a:pPr>
                <a14:m>
                  <m:oMath xmlns:m="http://schemas.openxmlformats.org/officeDocument/2006/math">
                    <m:sSub>
                      <m:sSubPr>
                        <m:ctrlPr>
                          <a:rPr lang="en-US" sz="1400" i="1">
                            <a:solidFill>
                              <a:srgbClr val="000000"/>
                            </a:solidFill>
                            <a:latin typeface="Cambria Math" panose="02040503050406030204" pitchFamily="18" charset="0"/>
                          </a:rPr>
                        </m:ctrlPr>
                      </m:sSub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𝑝𝑟𝑖𝑚𝑖𝑡𝑖𝑣𝑒</m:t>
                        </m:r>
                      </m:sub>
                    </m:sSub>
                    <m:r>
                      <a:rPr lang="en-US" sz="1400" b="0" i="1" smtClean="0">
                        <a:solidFill>
                          <a:srgbClr val="000000"/>
                        </a:solidFill>
                        <a:latin typeface="Cambria Math" panose="02040503050406030204" pitchFamily="18" charset="0"/>
                      </a:rPr>
                      <m:t>=</m:t>
                    </m:r>
                    <m:d>
                      <m:dPr>
                        <m:begChr m:val="["/>
                        <m:endChr m:val="]"/>
                        <m:ctrlPr>
                          <a:rPr lang="en-US" sz="1400" b="0" i="1" smtClean="0">
                            <a:solidFill>
                              <a:srgbClr val="000000"/>
                            </a:solidFill>
                            <a:latin typeface="Cambria Math" panose="02040503050406030204" pitchFamily="18" charset="0"/>
                          </a:rPr>
                        </m:ctrlPr>
                      </m:dPr>
                      <m:e>
                        <m:m>
                          <m:mPr>
                            <m:mcs>
                              <m:mc>
                                <m:mcPr>
                                  <m:count m:val="2"/>
                                  <m:mcJc m:val="center"/>
                                </m:mcPr>
                              </m:mc>
                            </m:mcs>
                            <m:ctrlPr>
                              <a:rPr lang="en-US" sz="1400" b="0" i="1" smtClean="0">
                                <a:solidFill>
                                  <a:srgbClr val="000000"/>
                                </a:solidFill>
                                <a:latin typeface="Cambria Math" panose="02040503050406030204" pitchFamily="18" charset="0"/>
                              </a:rPr>
                            </m:ctrlPr>
                          </m:mPr>
                          <m:mr>
                            <m:e>
                              <m:r>
                                <m:rPr>
                                  <m:brk m:alnAt="7"/>
                                </m:rPr>
                                <a:rPr lang="en-US" sz="1400" b="0" i="1" smtClean="0">
                                  <a:solidFill>
                                    <a:srgbClr val="000000"/>
                                  </a:solidFill>
                                  <a:latin typeface="Cambria Math" panose="02040503050406030204" pitchFamily="18" charset="0"/>
                                </a:rPr>
                                <m:t>[</m:t>
                              </m:r>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𝑧</m:t>
                                      </m:r>
                                    </m:e>
                                  </m:acc>
                                </m:e>
                                <m:sub>
                                  <m:r>
                                    <a:rPr lang="en-US" sz="1400" i="1">
                                      <a:latin typeface="Cambria Math" panose="02040503050406030204" pitchFamily="18" charset="0"/>
                                    </a:rPr>
                                    <m:t>𝑖</m:t>
                                  </m:r>
                                  <m:r>
                                    <a:rPr lang="en-US" sz="1400" b="0" i="1" smtClean="0">
                                      <a:latin typeface="Cambria Math" panose="02040503050406030204" pitchFamily="18" charset="0"/>
                                    </a:rPr>
                                    <m:t>𝑗</m:t>
                                  </m:r>
                                </m:sub>
                              </m:sSub>
                              <m:r>
                                <m:rPr>
                                  <m:brk m:alnAt="7"/>
                                </m:rPr>
                                <a:rPr lang="en-US" sz="1400" b="0" i="1" smtClean="0">
                                  <a:solidFill>
                                    <a:srgbClr val="000000"/>
                                  </a:solidFill>
                                  <a:latin typeface="Cambria Math" panose="02040503050406030204" pitchFamily="18" charset="0"/>
                                </a:rPr>
                                <m:t>]</m:t>
                              </m:r>
                            </m:e>
                            <m:e>
                              <m:r>
                                <a:rPr lang="en-US" sz="1400" b="0" i="1" smtClean="0">
                                  <a:solidFill>
                                    <a:srgbClr val="000000"/>
                                  </a:solidFill>
                                  <a:latin typeface="Cambria Math" panose="02040503050406030204" pitchFamily="18" charset="0"/>
                                </a:rPr>
                                <m:t>[</m:t>
                              </m:r>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𝑧</m:t>
                                      </m:r>
                                    </m:e>
                                  </m:acc>
                                </m:e>
                                <m:sub>
                                  <m:r>
                                    <a:rPr lang="en-US" sz="1400" i="1">
                                      <a:latin typeface="Cambria Math" panose="02040503050406030204" pitchFamily="18" charset="0"/>
                                    </a:rPr>
                                    <m:t>𝑖</m:t>
                                  </m:r>
                                  <m:r>
                                    <a:rPr lang="en-US" sz="1400" b="0" i="1" smtClean="0">
                                      <a:latin typeface="Cambria Math" panose="02040503050406030204" pitchFamily="18" charset="0"/>
                                    </a:rPr>
                                    <m:t>0</m:t>
                                  </m:r>
                                </m:sub>
                              </m:sSub>
                              <m:r>
                                <a:rPr lang="en-US" sz="1400" b="0" i="1" smtClean="0">
                                  <a:solidFill>
                                    <a:srgbClr val="000000"/>
                                  </a:solidFill>
                                  <a:latin typeface="Cambria Math" panose="02040503050406030204" pitchFamily="18" charset="0"/>
                                </a:rPr>
                                <m:t>]</m:t>
                              </m:r>
                            </m:e>
                          </m:mr>
                          <m:mr>
                            <m:e>
                              <m:r>
                                <a:rPr lang="en-US" sz="1400" b="0" i="1" smtClean="0">
                                  <a:solidFill>
                                    <a:srgbClr val="000000"/>
                                  </a:solidFill>
                                  <a:latin typeface="Cambria Math" panose="02040503050406030204" pitchFamily="18" charset="0"/>
                                </a:rPr>
                                <m:t>[</m:t>
                              </m:r>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𝑧</m:t>
                                      </m:r>
                                    </m:e>
                                  </m:acc>
                                </m:e>
                                <m:sub>
                                  <m:r>
                                    <a:rPr lang="en-US" sz="1400" b="0" i="1" smtClean="0">
                                      <a:latin typeface="Cambria Math" panose="02040503050406030204" pitchFamily="18" charset="0"/>
                                    </a:rPr>
                                    <m:t>0</m:t>
                                  </m:r>
                                  <m:r>
                                    <a:rPr lang="en-US" sz="1400" b="0" i="1" smtClean="0">
                                      <a:latin typeface="Cambria Math" panose="02040503050406030204" pitchFamily="18" charset="0"/>
                                    </a:rPr>
                                    <m:t>𝑗</m:t>
                                  </m:r>
                                </m:sub>
                              </m:sSub>
                              <m:r>
                                <a:rPr lang="en-US" sz="1400" b="0" i="1" smtClean="0">
                                  <a:solidFill>
                                    <a:srgbClr val="000000"/>
                                  </a:solidFill>
                                  <a:latin typeface="Cambria Math" panose="02040503050406030204" pitchFamily="18" charset="0"/>
                                </a:rPr>
                                <m:t>]</m:t>
                              </m:r>
                            </m:e>
                            <m:e>
                              <m:r>
                                <a:rPr lang="en-US" sz="1400" b="0" i="1" smtClean="0">
                                  <a:solidFill>
                                    <a:srgbClr val="000000"/>
                                  </a:solidFill>
                                  <a:latin typeface="Cambria Math" panose="02040503050406030204" pitchFamily="18" charset="0"/>
                                </a:rPr>
                                <m:t>[</m:t>
                              </m:r>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𝑧</m:t>
                                      </m:r>
                                    </m:e>
                                  </m:acc>
                                </m:e>
                                <m:sub>
                                  <m:r>
                                    <a:rPr lang="en-US" sz="1400" b="0" i="1" smtClean="0">
                                      <a:latin typeface="Cambria Math" panose="02040503050406030204" pitchFamily="18" charset="0"/>
                                    </a:rPr>
                                    <m:t>00</m:t>
                                  </m:r>
                                </m:sub>
                              </m:sSub>
                              <m:r>
                                <a:rPr lang="en-US" sz="1400" b="0" i="1" smtClean="0">
                                  <a:solidFill>
                                    <a:srgbClr val="000000"/>
                                  </a:solidFill>
                                  <a:latin typeface="Cambria Math" panose="02040503050406030204" pitchFamily="18" charset="0"/>
                                </a:rPr>
                                <m:t>]</m:t>
                              </m:r>
                            </m:e>
                          </m:mr>
                        </m:m>
                      </m:e>
                    </m:d>
                  </m:oMath>
                </a14:m>
                <a:r>
                  <a:rPr lang="en-US" sz="1400" dirty="0"/>
                  <a:t>                                                               (4.46)</a:t>
                </a:r>
              </a:p>
              <a:p>
                <a:pPr lvl="0">
                  <a:lnSpc>
                    <a:spcPct val="110000"/>
                  </a:lnSpc>
                </a:pPr>
                <a14:m>
                  <m:oMath xmlns:m="http://schemas.openxmlformats.org/officeDocument/2006/math">
                    <m:sSub>
                      <m:sSubPr>
                        <m:ctrlPr>
                          <a:rPr lang="en-US" sz="1400" i="1">
                            <a:solidFill>
                              <a:srgbClr val="000000"/>
                            </a:solidFill>
                            <a:latin typeface="Cambria Math" panose="02040503050406030204" pitchFamily="18" charset="0"/>
                          </a:rPr>
                        </m:ctrlPr>
                      </m:sSub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Sub>
                    <m:r>
                      <a:rPr lang="en-US" sz="1400" i="1">
                        <a:solidFill>
                          <a:srgbClr val="000000"/>
                        </a:solidFill>
                        <a:latin typeface="Cambria Math" panose="02040503050406030204" pitchFamily="18" charset="0"/>
                      </a:rPr>
                      <m:t> </m:t>
                    </m:r>
                    <m:r>
                      <a:rPr lang="en-US" sz="1400" b="0" i="0" smtClean="0">
                        <a:solidFill>
                          <a:srgbClr val="000000"/>
                        </a:solidFill>
                        <a:latin typeface="Cambria Math" panose="02040503050406030204" pitchFamily="18" charset="0"/>
                      </a:rPr>
                      <m:t>=</m:t>
                    </m:r>
                    <m:d>
                      <m:dPr>
                        <m:begChr m:val="["/>
                        <m:endChr m:val="]"/>
                        <m:ctrlPr>
                          <a:rPr lang="en-US" sz="1400" b="0" i="1" smtClean="0">
                            <a:solidFill>
                              <a:srgbClr val="000000"/>
                            </a:solidFill>
                            <a:latin typeface="Cambria Math" panose="02040503050406030204" pitchFamily="18" charset="0"/>
                          </a:rPr>
                        </m:ctrlPr>
                      </m:dPr>
                      <m:e>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𝑧</m:t>
                                </m:r>
                              </m:e>
                            </m:acc>
                          </m:e>
                          <m:sub>
                            <m:r>
                              <a:rPr lang="en-US" sz="1400" i="1">
                                <a:latin typeface="Cambria Math" panose="02040503050406030204" pitchFamily="18" charset="0"/>
                              </a:rPr>
                              <m:t>𝑖𝑗</m:t>
                            </m:r>
                          </m:sub>
                        </m:sSub>
                      </m:e>
                    </m:d>
                    <m:r>
                      <a:rPr lang="en-US" sz="1400" b="0" i="0" smtClean="0">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𝑧</m:t>
                                </m:r>
                              </m:e>
                            </m:acc>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0</m:t>
                            </m:r>
                          </m:sub>
                        </m:sSub>
                      </m:e>
                    </m:d>
                    <m:r>
                      <a:rPr lang="en-US" sz="1400" b="0" i="1" smtClean="0">
                        <a:solidFill>
                          <a:srgbClr val="000000"/>
                        </a:solidFill>
                        <a:latin typeface="Cambria Math" panose="02040503050406030204" pitchFamily="18" charset="0"/>
                      </a:rPr>
                      <m:t>∗</m:t>
                    </m:r>
                    <m:sSup>
                      <m:sSupPr>
                        <m:ctrlPr>
                          <a:rPr lang="en-US" sz="1400" b="0" i="1" smtClean="0">
                            <a:solidFill>
                              <a:srgbClr val="000000"/>
                            </a:solidFill>
                            <a:latin typeface="Cambria Math" panose="02040503050406030204" pitchFamily="18" charset="0"/>
                          </a:rPr>
                        </m:ctrlPr>
                      </m:sSupPr>
                      <m:e>
                        <m:d>
                          <m:dPr>
                            <m:begChr m:val="["/>
                            <m:endChr m:val="]"/>
                            <m:ctrlPr>
                              <a:rPr lang="en-US" sz="1400" i="1">
                                <a:solidFill>
                                  <a:srgbClr val="000000"/>
                                </a:solidFill>
                                <a:latin typeface="Cambria Math" panose="02040503050406030204" pitchFamily="18" charset="0"/>
                              </a:rPr>
                            </m:ctrlPr>
                          </m:dPr>
                          <m:e>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𝑧</m:t>
                                    </m:r>
                                  </m:e>
                                </m:acc>
                              </m:e>
                              <m:sub>
                                <m:r>
                                  <a:rPr lang="en-US" sz="1400" i="1">
                                    <a:latin typeface="Cambria Math" panose="02040503050406030204" pitchFamily="18" charset="0"/>
                                  </a:rPr>
                                  <m:t>00</m:t>
                                </m:r>
                              </m:sub>
                            </m:sSub>
                          </m:e>
                        </m:d>
                      </m:e>
                      <m:sup>
                        <m:r>
                          <a:rPr lang="en-US" sz="1400" b="0" i="1" smtClean="0">
                            <a:solidFill>
                              <a:srgbClr val="000000"/>
                            </a:solidFill>
                            <a:latin typeface="Cambria Math" panose="02040503050406030204" pitchFamily="18" charset="0"/>
                          </a:rPr>
                          <m:t>−1</m:t>
                        </m:r>
                      </m:sup>
                    </m:sSup>
                    <m:r>
                      <a:rPr lang="en-US" sz="1400" b="0" i="1" smtClean="0">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m:t>
                    </m:r>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𝑧</m:t>
                            </m:r>
                          </m:e>
                        </m:acc>
                      </m:e>
                      <m:sub>
                        <m:r>
                          <a:rPr lang="en-US" sz="1400" i="1">
                            <a:latin typeface="Cambria Math" panose="02040503050406030204" pitchFamily="18" charset="0"/>
                          </a:rPr>
                          <m:t>0</m:t>
                        </m:r>
                        <m:r>
                          <a:rPr lang="en-US" sz="1400" i="1">
                            <a:latin typeface="Cambria Math" panose="02040503050406030204" pitchFamily="18" charset="0"/>
                          </a:rPr>
                          <m:t>𝑗</m:t>
                        </m:r>
                      </m:sub>
                    </m:sSub>
                    <m:r>
                      <a:rPr lang="en-US" sz="1400" i="1">
                        <a:solidFill>
                          <a:srgbClr val="000000"/>
                        </a:solidFill>
                        <a:latin typeface="Cambria Math" panose="02040503050406030204" pitchFamily="18" charset="0"/>
                      </a:rPr>
                      <m:t>]</m:t>
                    </m:r>
                  </m:oMath>
                </a14:m>
                <a:r>
                  <a:rPr lang="en-US" sz="1400" dirty="0"/>
                  <a:t>    (“</a:t>
                </a:r>
                <a:r>
                  <a:rPr lang="en-US" sz="1400" dirty="0" err="1"/>
                  <a:t>Kron</a:t>
                </a:r>
                <a:r>
                  <a:rPr lang="en-US" sz="1400" dirty="0"/>
                  <a:t>” reduction)       </a:t>
                </a:r>
                <a:r>
                  <a:rPr lang="en-US" sz="1400" dirty="0">
                    <a:solidFill>
                      <a:srgbClr val="000000"/>
                    </a:solidFill>
                  </a:rPr>
                  <a:t>(4.55)</a:t>
                </a:r>
              </a:p>
              <a:p>
                <a:pPr>
                  <a:lnSpc>
                    <a:spcPct val="120000"/>
                  </a:lnSpc>
                </a:pPr>
                <a:r>
                  <a:rPr lang="en-US" sz="1400" dirty="0"/>
                  <a:t>where, </a:t>
                </a:r>
                <a14:m>
                  <m:oMath xmlns:m="http://schemas.openxmlformats.org/officeDocument/2006/math">
                    <m:sSub>
                      <m:sSubPr>
                        <m:ctrlPr>
                          <a:rPr lang="en-US" sz="1400" i="1">
                            <a:solidFill>
                              <a:srgbClr val="000000"/>
                            </a:solidFill>
                            <a:latin typeface="Cambria Math" panose="02040503050406030204" pitchFamily="18" charset="0"/>
                          </a:rPr>
                        </m:ctrlPr>
                      </m:sSub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Sub>
                    <m:r>
                      <a:rPr lang="en-US" sz="1400" i="1">
                        <a:solidFill>
                          <a:srgbClr val="000000"/>
                        </a:solidFill>
                        <a:latin typeface="Cambria Math" panose="02040503050406030204" pitchFamily="18" charset="0"/>
                      </a:rPr>
                      <m:t> </m:t>
                    </m:r>
                    <m:r>
                      <a:rPr lang="en-US" sz="1400">
                        <a:solidFill>
                          <a:srgbClr val="000000"/>
                        </a:solidFill>
                        <a:latin typeface="Cambria Math" panose="02040503050406030204" pitchFamily="18" charset="0"/>
                      </a:rPr>
                      <m:t>=</m:t>
                    </m:r>
                    <m:d>
                      <m:dPr>
                        <m:begChr m:val="["/>
                        <m:endChr m:val="]"/>
                        <m:ctrlPr>
                          <a:rPr lang="en-US" sz="1400" b="0" i="1" smtClean="0">
                            <a:solidFill>
                              <a:srgbClr val="000000"/>
                            </a:solidFill>
                            <a:latin typeface="Cambria Math" panose="02040503050406030204" pitchFamily="18" charset="0"/>
                          </a:rPr>
                        </m:ctrlPr>
                      </m:dPr>
                      <m:e>
                        <m:m>
                          <m:mPr>
                            <m:mcs>
                              <m:mc>
                                <m:mcPr>
                                  <m:count m:val="3"/>
                                  <m:mcJc m:val="center"/>
                                </m:mcPr>
                              </m:mc>
                            </m:mcs>
                            <m:ctrlPr>
                              <a:rPr lang="en-US" sz="1400" b="0" i="1" smtClean="0">
                                <a:solidFill>
                                  <a:srgbClr val="000000"/>
                                </a:solidFill>
                                <a:latin typeface="Cambria Math" panose="02040503050406030204" pitchFamily="18" charset="0"/>
                              </a:rPr>
                            </m:ctrlPr>
                          </m:mPr>
                          <m:mr>
                            <m:e>
                              <m:sSub>
                                <m:sSubPr>
                                  <m:ctrlPr>
                                    <a:rPr lang="en-US" sz="1400" b="0" i="1" smtClean="0">
                                      <a:solidFill>
                                        <a:srgbClr val="000000"/>
                                      </a:solidFill>
                                      <a:latin typeface="Cambria Math" panose="02040503050406030204" pitchFamily="18" charset="0"/>
                                    </a:rPr>
                                  </m:ctrlPr>
                                </m:sSubPr>
                                <m:e>
                                  <m:r>
                                    <m:rPr>
                                      <m:brk m:alnAt="7"/>
                                    </m:rPr>
                                    <a:rPr lang="en-US" sz="1400" b="0" i="1" smtClean="0">
                                      <a:solidFill>
                                        <a:srgbClr val="000000"/>
                                      </a:solidFill>
                                      <a:latin typeface="Cambria Math" panose="02040503050406030204" pitchFamily="18" charset="0"/>
                                    </a:rPr>
                                    <m:t>𝑍</m:t>
                                  </m:r>
                                </m:e>
                                <m:sub>
                                  <m:r>
                                    <m:rPr>
                                      <m:brk m:alnAt="7"/>
                                    </m:rPr>
                                    <a:rPr lang="en-US" sz="1400" b="0" i="1" smtClean="0">
                                      <a:solidFill>
                                        <a:srgbClr val="000000"/>
                                      </a:solidFill>
                                      <a:latin typeface="Cambria Math" panose="02040503050406030204" pitchFamily="18" charset="0"/>
                                    </a:rPr>
                                    <m:t>𝑎</m:t>
                                  </m:r>
                                  <m:r>
                                    <a:rPr lang="en-US" sz="1400" b="0" i="1" smtClean="0">
                                      <a:solidFill>
                                        <a:srgbClr val="000000"/>
                                      </a:solidFill>
                                      <a:latin typeface="Cambria Math" panose="02040503050406030204" pitchFamily="18" charset="0"/>
                                    </a:rPr>
                                    <m:t>𝑎</m:t>
                                  </m:r>
                                </m:sub>
                              </m:sSub>
                            </m:e>
                            <m:e>
                              <m:sSub>
                                <m:sSubPr>
                                  <m:ctrlPr>
                                    <a:rPr lang="en-US" sz="1400" b="0" i="1" smtClean="0">
                                      <a:solidFill>
                                        <a:srgbClr val="000000"/>
                                      </a:solidFill>
                                      <a:latin typeface="Cambria Math" panose="02040503050406030204" pitchFamily="18" charset="0"/>
                                    </a:rPr>
                                  </m:ctrlPr>
                                </m:sSubPr>
                                <m:e>
                                  <m:r>
                                    <a:rPr lang="en-US" sz="1400" b="0" i="1" smtClean="0">
                                      <a:solidFill>
                                        <a:srgbClr val="000000"/>
                                      </a:solidFill>
                                      <a:latin typeface="Cambria Math" panose="02040503050406030204" pitchFamily="18" charset="0"/>
                                    </a:rPr>
                                    <m:t>𝑍</m:t>
                                  </m:r>
                                </m:e>
                                <m:sub>
                                  <m:r>
                                    <a:rPr lang="en-US" sz="1400" b="0" i="1" smtClean="0">
                                      <a:solidFill>
                                        <a:srgbClr val="000000"/>
                                      </a:solidFill>
                                      <a:latin typeface="Cambria Math" panose="02040503050406030204" pitchFamily="18" charset="0"/>
                                    </a:rPr>
                                    <m:t>𝑎𝑏</m:t>
                                  </m:r>
                                </m:sub>
                              </m:sSub>
                            </m:e>
                            <m:e>
                              <m:sSub>
                                <m:sSubPr>
                                  <m:ctrlPr>
                                    <a:rPr lang="en-US" sz="1400" b="0" i="1" smtClean="0">
                                      <a:solidFill>
                                        <a:srgbClr val="000000"/>
                                      </a:solidFill>
                                      <a:latin typeface="Cambria Math" panose="02040503050406030204" pitchFamily="18" charset="0"/>
                                    </a:rPr>
                                  </m:ctrlPr>
                                </m:sSubPr>
                                <m:e>
                                  <m:r>
                                    <a:rPr lang="en-US" sz="1400" b="0" i="1" smtClean="0">
                                      <a:solidFill>
                                        <a:srgbClr val="000000"/>
                                      </a:solidFill>
                                      <a:latin typeface="Cambria Math" panose="02040503050406030204" pitchFamily="18" charset="0"/>
                                    </a:rPr>
                                    <m:t>𝑍</m:t>
                                  </m:r>
                                </m:e>
                                <m:sub>
                                  <m:r>
                                    <a:rPr lang="en-US" sz="1400" b="0" i="1" smtClean="0">
                                      <a:solidFill>
                                        <a:srgbClr val="000000"/>
                                      </a:solidFill>
                                      <a:latin typeface="Cambria Math" panose="02040503050406030204" pitchFamily="18" charset="0"/>
                                    </a:rPr>
                                    <m:t>𝑎𝑐</m:t>
                                  </m:r>
                                </m:sub>
                              </m:sSub>
                            </m:e>
                          </m:mr>
                          <m:mr>
                            <m:e>
                              <m:sSub>
                                <m:sSubPr>
                                  <m:ctrlPr>
                                    <a:rPr lang="en-US" sz="1400" b="0" i="1" smtClean="0">
                                      <a:solidFill>
                                        <a:srgbClr val="000000"/>
                                      </a:solidFill>
                                      <a:latin typeface="Cambria Math" panose="02040503050406030204" pitchFamily="18" charset="0"/>
                                    </a:rPr>
                                  </m:ctrlPr>
                                </m:sSubPr>
                                <m:e>
                                  <m:r>
                                    <a:rPr lang="en-US" sz="1400" b="0" i="1" smtClean="0">
                                      <a:solidFill>
                                        <a:srgbClr val="000000"/>
                                      </a:solidFill>
                                      <a:latin typeface="Cambria Math" panose="02040503050406030204" pitchFamily="18" charset="0"/>
                                    </a:rPr>
                                    <m:t>𝑍</m:t>
                                  </m:r>
                                </m:e>
                                <m:sub>
                                  <m:r>
                                    <a:rPr lang="en-US" sz="1400" b="0" i="1" smtClean="0">
                                      <a:solidFill>
                                        <a:srgbClr val="000000"/>
                                      </a:solidFill>
                                      <a:latin typeface="Cambria Math" panose="02040503050406030204" pitchFamily="18" charset="0"/>
                                    </a:rPr>
                                    <m:t>𝑏𝑎</m:t>
                                  </m:r>
                                </m:sub>
                              </m:sSub>
                            </m:e>
                            <m:e>
                              <m:sSub>
                                <m:sSubPr>
                                  <m:ctrlPr>
                                    <a:rPr lang="en-US" sz="1400" b="0" i="1" smtClean="0">
                                      <a:solidFill>
                                        <a:srgbClr val="000000"/>
                                      </a:solidFill>
                                      <a:latin typeface="Cambria Math" panose="02040503050406030204" pitchFamily="18" charset="0"/>
                                    </a:rPr>
                                  </m:ctrlPr>
                                </m:sSubPr>
                                <m:e>
                                  <m:r>
                                    <a:rPr lang="en-US" sz="1400" b="0" i="1" smtClean="0">
                                      <a:solidFill>
                                        <a:srgbClr val="000000"/>
                                      </a:solidFill>
                                      <a:latin typeface="Cambria Math" panose="02040503050406030204" pitchFamily="18" charset="0"/>
                                    </a:rPr>
                                    <m:t>𝑍</m:t>
                                  </m:r>
                                </m:e>
                                <m:sub>
                                  <m:r>
                                    <a:rPr lang="en-US" sz="1400" b="0" i="1" smtClean="0">
                                      <a:solidFill>
                                        <a:srgbClr val="000000"/>
                                      </a:solidFill>
                                      <a:latin typeface="Cambria Math" panose="02040503050406030204" pitchFamily="18" charset="0"/>
                                    </a:rPr>
                                    <m:t>𝑏𝑏</m:t>
                                  </m:r>
                                </m:sub>
                              </m:sSub>
                            </m:e>
                            <m:e>
                              <m:sSub>
                                <m:sSubPr>
                                  <m:ctrlPr>
                                    <a:rPr lang="en-US" sz="1400" b="0" i="1" smtClean="0">
                                      <a:solidFill>
                                        <a:srgbClr val="000000"/>
                                      </a:solidFill>
                                      <a:latin typeface="Cambria Math" panose="02040503050406030204" pitchFamily="18" charset="0"/>
                                    </a:rPr>
                                  </m:ctrlPr>
                                </m:sSubPr>
                                <m:e>
                                  <m:r>
                                    <a:rPr lang="en-US" sz="1400" b="0" i="1" smtClean="0">
                                      <a:solidFill>
                                        <a:srgbClr val="000000"/>
                                      </a:solidFill>
                                      <a:latin typeface="Cambria Math" panose="02040503050406030204" pitchFamily="18" charset="0"/>
                                    </a:rPr>
                                    <m:t>𝑍</m:t>
                                  </m:r>
                                </m:e>
                                <m:sub>
                                  <m:r>
                                    <a:rPr lang="en-US" sz="1400" b="0" i="1" smtClean="0">
                                      <a:solidFill>
                                        <a:srgbClr val="000000"/>
                                      </a:solidFill>
                                      <a:latin typeface="Cambria Math" panose="02040503050406030204" pitchFamily="18" charset="0"/>
                                    </a:rPr>
                                    <m:t>𝑏𝑐</m:t>
                                  </m:r>
                                </m:sub>
                              </m:sSub>
                            </m:e>
                          </m:mr>
                          <m:mr>
                            <m:e>
                              <m:sSub>
                                <m:sSubPr>
                                  <m:ctrlPr>
                                    <a:rPr lang="en-US" sz="1400" b="0" i="1" smtClean="0">
                                      <a:solidFill>
                                        <a:srgbClr val="000000"/>
                                      </a:solidFill>
                                      <a:latin typeface="Cambria Math" panose="02040503050406030204" pitchFamily="18" charset="0"/>
                                    </a:rPr>
                                  </m:ctrlPr>
                                </m:sSubPr>
                                <m:e>
                                  <m:r>
                                    <a:rPr lang="en-US" sz="1400" b="0" i="1" smtClean="0">
                                      <a:solidFill>
                                        <a:srgbClr val="000000"/>
                                      </a:solidFill>
                                      <a:latin typeface="Cambria Math" panose="02040503050406030204" pitchFamily="18" charset="0"/>
                                    </a:rPr>
                                    <m:t>𝑍</m:t>
                                  </m:r>
                                </m:e>
                                <m:sub>
                                  <m:r>
                                    <a:rPr lang="en-US" sz="1400" b="0" i="1" smtClean="0">
                                      <a:solidFill>
                                        <a:srgbClr val="000000"/>
                                      </a:solidFill>
                                      <a:latin typeface="Cambria Math" panose="02040503050406030204" pitchFamily="18" charset="0"/>
                                    </a:rPr>
                                    <m:t>𝑐𝑎</m:t>
                                  </m:r>
                                </m:sub>
                              </m:sSub>
                            </m:e>
                            <m:e>
                              <m:sSub>
                                <m:sSubPr>
                                  <m:ctrlPr>
                                    <a:rPr lang="en-US" sz="1400" b="0" i="1" smtClean="0">
                                      <a:solidFill>
                                        <a:srgbClr val="000000"/>
                                      </a:solidFill>
                                      <a:latin typeface="Cambria Math" panose="02040503050406030204" pitchFamily="18" charset="0"/>
                                    </a:rPr>
                                  </m:ctrlPr>
                                </m:sSubPr>
                                <m:e>
                                  <m:r>
                                    <a:rPr lang="en-US" sz="1400" b="0" i="1" smtClean="0">
                                      <a:solidFill>
                                        <a:srgbClr val="000000"/>
                                      </a:solidFill>
                                      <a:latin typeface="Cambria Math" panose="02040503050406030204" pitchFamily="18" charset="0"/>
                                    </a:rPr>
                                    <m:t>𝑍</m:t>
                                  </m:r>
                                </m:e>
                                <m:sub>
                                  <m:r>
                                    <a:rPr lang="en-US" sz="1400" b="0" i="1" smtClean="0">
                                      <a:solidFill>
                                        <a:srgbClr val="000000"/>
                                      </a:solidFill>
                                      <a:latin typeface="Cambria Math" panose="02040503050406030204" pitchFamily="18" charset="0"/>
                                    </a:rPr>
                                    <m:t>𝑐𝑏</m:t>
                                  </m:r>
                                </m:sub>
                              </m:sSub>
                            </m:e>
                            <m:e>
                              <m:sSub>
                                <m:sSubPr>
                                  <m:ctrlPr>
                                    <a:rPr lang="en-US" sz="1400" b="0" i="1" smtClean="0">
                                      <a:solidFill>
                                        <a:srgbClr val="000000"/>
                                      </a:solidFill>
                                      <a:latin typeface="Cambria Math" panose="02040503050406030204" pitchFamily="18" charset="0"/>
                                    </a:rPr>
                                  </m:ctrlPr>
                                </m:sSubPr>
                                <m:e>
                                  <m:r>
                                    <a:rPr lang="en-US" sz="1400" b="0" i="1" smtClean="0">
                                      <a:solidFill>
                                        <a:srgbClr val="000000"/>
                                      </a:solidFill>
                                      <a:latin typeface="Cambria Math" panose="02040503050406030204" pitchFamily="18" charset="0"/>
                                    </a:rPr>
                                    <m:t>𝑍</m:t>
                                  </m:r>
                                </m:e>
                                <m:sub>
                                  <m:r>
                                    <a:rPr lang="en-US" sz="1400" b="0" i="1" smtClean="0">
                                      <a:solidFill>
                                        <a:srgbClr val="000000"/>
                                      </a:solidFill>
                                      <a:latin typeface="Cambria Math" panose="02040503050406030204" pitchFamily="18" charset="0"/>
                                    </a:rPr>
                                    <m:t>𝑐𝑐</m:t>
                                  </m:r>
                                </m:sub>
                              </m:sSub>
                            </m:e>
                          </m:mr>
                        </m:m>
                      </m:e>
                    </m:d>
                  </m:oMath>
                </a14:m>
                <a:endParaRPr lang="en-US" sz="1400" dirty="0"/>
              </a:p>
            </p:txBody>
          </p:sp>
        </mc:Choice>
        <mc:Fallback xmlns="">
          <p:sp>
            <p:nvSpPr>
              <p:cNvPr id="83" name="TextBox 17">
                <a:extLst>
                  <a:ext uri="{FF2B5EF4-FFF2-40B4-BE49-F238E27FC236}">
                    <a16:creationId xmlns:a16="http://schemas.microsoft.com/office/drawing/2014/main" id="{F732D41A-D6E0-432A-96DF-4DFBDC034E83}"/>
                  </a:ext>
                </a:extLst>
              </p:cNvPr>
              <p:cNvSpPr txBox="1">
                <a:spLocks noRot="1" noChangeAspect="1" noMove="1" noResize="1" noEditPoints="1" noAdjustHandles="1" noChangeArrowheads="1" noChangeShapeType="1" noTextEdit="1"/>
              </p:cNvSpPr>
              <p:nvPr/>
            </p:nvSpPr>
            <p:spPr>
              <a:xfrm>
                <a:off x="1682194" y="3557633"/>
                <a:ext cx="6745526" cy="2379434"/>
              </a:xfrm>
              <a:prstGeom prst="rect">
                <a:avLst/>
              </a:prstGeom>
              <a:blipFill>
                <a:blip r:embed="rId3"/>
                <a:stretch>
                  <a:fillRect l="-1626"/>
                </a:stretch>
              </a:blipFill>
            </p:spPr>
            <p:txBody>
              <a:bodyPr/>
              <a:lstStyle/>
              <a:p>
                <a:r>
                  <a:rPr lang="en-US">
                    <a:noFill/>
                  </a:rPr>
                  <a:t> </a:t>
                </a:r>
              </a:p>
            </p:txBody>
          </p:sp>
        </mc:Fallback>
      </mc:AlternateContent>
      <p:grpSp>
        <p:nvGrpSpPr>
          <p:cNvPr id="90" name="Group 89">
            <a:extLst>
              <a:ext uri="{FF2B5EF4-FFF2-40B4-BE49-F238E27FC236}">
                <a16:creationId xmlns:a16="http://schemas.microsoft.com/office/drawing/2014/main" id="{891EF09E-2338-4FAE-8D27-2323BC040716}"/>
              </a:ext>
            </a:extLst>
          </p:cNvPr>
          <p:cNvGrpSpPr/>
          <p:nvPr/>
        </p:nvGrpSpPr>
        <p:grpSpPr>
          <a:xfrm>
            <a:off x="1212947" y="1402079"/>
            <a:ext cx="6399433" cy="2057401"/>
            <a:chOff x="367127" y="1649116"/>
            <a:chExt cx="8776873" cy="3875383"/>
          </a:xfrm>
        </p:grpSpPr>
        <p:pic>
          <p:nvPicPr>
            <p:cNvPr id="91" name="Picture 90">
              <a:extLst>
                <a:ext uri="{FF2B5EF4-FFF2-40B4-BE49-F238E27FC236}">
                  <a16:creationId xmlns:a16="http://schemas.microsoft.com/office/drawing/2014/main" id="{3C27C709-A09B-4DB5-8E03-B4F24AB3C0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127" y="1649116"/>
              <a:ext cx="8776873" cy="3875383"/>
            </a:xfrm>
            <a:prstGeom prst="rect">
              <a:avLst/>
            </a:prstGeom>
          </p:spPr>
        </p:pic>
        <p:cxnSp>
          <p:nvCxnSpPr>
            <p:cNvPr id="92" name="Straight Arrow Connector 91">
              <a:extLst>
                <a:ext uri="{FF2B5EF4-FFF2-40B4-BE49-F238E27FC236}">
                  <a16:creationId xmlns:a16="http://schemas.microsoft.com/office/drawing/2014/main" id="{9BF57BA9-AABF-4891-9E0A-9322F2D985E8}"/>
                </a:ext>
              </a:extLst>
            </p:cNvPr>
            <p:cNvCxnSpPr>
              <a:cxnSpLocks/>
            </p:cNvCxnSpPr>
            <p:nvPr/>
          </p:nvCxnSpPr>
          <p:spPr bwMode="auto">
            <a:xfrm flipH="1">
              <a:off x="7261860" y="2331720"/>
              <a:ext cx="640080" cy="0"/>
            </a:xfrm>
            <a:prstGeom prst="straightConnector1">
              <a:avLst/>
            </a:prstGeom>
            <a:solidFill>
              <a:schemeClr val="accent1"/>
            </a:solidFill>
            <a:ln w="8890" cap="flat" cmpd="sng" algn="ctr">
              <a:solidFill>
                <a:schemeClr val="tx1"/>
              </a:solidFill>
              <a:prstDash val="solid"/>
              <a:round/>
              <a:headEnd type="none" w="lg" len="lg"/>
              <a:tailEnd type="arrow" w="sm" len="lg"/>
            </a:ln>
            <a:effectLst/>
          </p:spPr>
        </p:cxnSp>
        <p:cxnSp>
          <p:nvCxnSpPr>
            <p:cNvPr id="93" name="Straight Arrow Connector 92">
              <a:extLst>
                <a:ext uri="{FF2B5EF4-FFF2-40B4-BE49-F238E27FC236}">
                  <a16:creationId xmlns:a16="http://schemas.microsoft.com/office/drawing/2014/main" id="{4515F318-BE2D-48CB-9841-EB8DB1B4F89C}"/>
                </a:ext>
              </a:extLst>
            </p:cNvPr>
            <p:cNvCxnSpPr>
              <a:cxnSpLocks/>
            </p:cNvCxnSpPr>
            <p:nvPr/>
          </p:nvCxnSpPr>
          <p:spPr bwMode="auto">
            <a:xfrm flipH="1">
              <a:off x="7376160" y="3070860"/>
              <a:ext cx="640080" cy="0"/>
            </a:xfrm>
            <a:prstGeom prst="straightConnector1">
              <a:avLst/>
            </a:prstGeom>
            <a:solidFill>
              <a:schemeClr val="accent1"/>
            </a:solidFill>
            <a:ln w="8890" cap="flat" cmpd="sng" algn="ctr">
              <a:solidFill>
                <a:schemeClr val="tx1"/>
              </a:solidFill>
              <a:prstDash val="solid"/>
              <a:round/>
              <a:headEnd type="none" w="lg" len="lg"/>
              <a:tailEnd type="arrow" w="sm" len="lg"/>
            </a:ln>
            <a:effectLst/>
          </p:spPr>
        </p:cxnSp>
        <p:cxnSp>
          <p:nvCxnSpPr>
            <p:cNvPr id="94" name="Straight Arrow Connector 93">
              <a:extLst>
                <a:ext uri="{FF2B5EF4-FFF2-40B4-BE49-F238E27FC236}">
                  <a16:creationId xmlns:a16="http://schemas.microsoft.com/office/drawing/2014/main" id="{7ED27919-BE7D-465F-954D-858234D0C046}"/>
                </a:ext>
              </a:extLst>
            </p:cNvPr>
            <p:cNvCxnSpPr>
              <a:cxnSpLocks/>
            </p:cNvCxnSpPr>
            <p:nvPr/>
          </p:nvCxnSpPr>
          <p:spPr bwMode="auto">
            <a:xfrm flipH="1">
              <a:off x="7124700" y="3817620"/>
              <a:ext cx="640080" cy="0"/>
            </a:xfrm>
            <a:prstGeom prst="straightConnector1">
              <a:avLst/>
            </a:prstGeom>
            <a:solidFill>
              <a:schemeClr val="accent1"/>
            </a:solidFill>
            <a:ln w="8890" cap="flat" cmpd="sng" algn="ctr">
              <a:solidFill>
                <a:schemeClr val="tx1"/>
              </a:solidFill>
              <a:prstDash val="solid"/>
              <a:round/>
              <a:headEnd type="none" w="lg" len="lg"/>
              <a:tailEnd type="arrow" w="sm" len="lg"/>
            </a:ln>
            <a:effectLst/>
          </p:spPr>
        </p:cxnSp>
        <p:cxnSp>
          <p:nvCxnSpPr>
            <p:cNvPr id="95" name="Straight Arrow Connector 94">
              <a:extLst>
                <a:ext uri="{FF2B5EF4-FFF2-40B4-BE49-F238E27FC236}">
                  <a16:creationId xmlns:a16="http://schemas.microsoft.com/office/drawing/2014/main" id="{B36C75D7-B7DF-45D5-9B04-54F1238C412F}"/>
                </a:ext>
              </a:extLst>
            </p:cNvPr>
            <p:cNvCxnSpPr>
              <a:cxnSpLocks/>
            </p:cNvCxnSpPr>
            <p:nvPr/>
          </p:nvCxnSpPr>
          <p:spPr bwMode="auto">
            <a:xfrm flipH="1">
              <a:off x="6141720" y="4602480"/>
              <a:ext cx="640080" cy="0"/>
            </a:xfrm>
            <a:prstGeom prst="straightConnector1">
              <a:avLst/>
            </a:prstGeom>
            <a:solidFill>
              <a:schemeClr val="accent1"/>
            </a:solidFill>
            <a:ln w="8890" cap="flat" cmpd="sng" algn="ctr">
              <a:solidFill>
                <a:schemeClr val="tx1"/>
              </a:solidFill>
              <a:prstDash val="solid"/>
              <a:round/>
              <a:headEnd type="none" w="lg" len="lg"/>
              <a:tailEnd type="arrow" w="sm" len="lg"/>
            </a:ln>
            <a:effectLst/>
          </p:spPr>
        </p:cxn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4D2DFD02-739F-4162-8867-1D07A06AEBA4}"/>
                    </a:ext>
                  </a:extLst>
                </p:cNvPr>
                <p:cNvSpPr txBox="1"/>
                <p:nvPr/>
              </p:nvSpPr>
              <p:spPr>
                <a:xfrm>
                  <a:off x="810673" y="2400298"/>
                  <a:ext cx="311225" cy="31885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𝑛𝑎</m:t>
                            </m:r>
                          </m:sub>
                        </m:sSub>
                      </m:oMath>
                    </m:oMathPara>
                  </a14:m>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96" name="TextBox 95">
                  <a:extLst>
                    <a:ext uri="{FF2B5EF4-FFF2-40B4-BE49-F238E27FC236}">
                      <a16:creationId xmlns:a16="http://schemas.microsoft.com/office/drawing/2014/main" id="{4D2DFD02-739F-4162-8867-1D07A06AEBA4}"/>
                    </a:ext>
                  </a:extLst>
                </p:cNvPr>
                <p:cNvSpPr txBox="1">
                  <a:spLocks noRot="1" noChangeAspect="1" noMove="1" noResize="1" noEditPoints="1" noAdjustHandles="1" noChangeArrowheads="1" noChangeShapeType="1" noTextEdit="1"/>
                </p:cNvSpPr>
                <p:nvPr/>
              </p:nvSpPr>
              <p:spPr>
                <a:xfrm>
                  <a:off x="810673" y="2400298"/>
                  <a:ext cx="311225" cy="318855"/>
                </a:xfrm>
                <a:prstGeom prst="rect">
                  <a:avLst/>
                </a:prstGeom>
                <a:blipFill>
                  <a:blip r:embed="rId5"/>
                  <a:stretch>
                    <a:fillRect l="-13514" r="-5405"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5F70FCFB-EAEE-48C6-AD84-146CB71EEC2D}"/>
                    </a:ext>
                  </a:extLst>
                </p:cNvPr>
                <p:cNvSpPr txBox="1"/>
                <p:nvPr/>
              </p:nvSpPr>
              <p:spPr>
                <a:xfrm>
                  <a:off x="1206914" y="3200401"/>
                  <a:ext cx="326878" cy="31885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𝑛𝑏</m:t>
                            </m:r>
                          </m:sub>
                        </m:sSub>
                      </m:oMath>
                    </m:oMathPara>
                  </a14:m>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97" name="TextBox 96">
                  <a:extLst>
                    <a:ext uri="{FF2B5EF4-FFF2-40B4-BE49-F238E27FC236}">
                      <a16:creationId xmlns:a16="http://schemas.microsoft.com/office/drawing/2014/main" id="{5F70FCFB-EAEE-48C6-AD84-146CB71EEC2D}"/>
                    </a:ext>
                  </a:extLst>
                </p:cNvPr>
                <p:cNvSpPr txBox="1">
                  <a:spLocks noRot="1" noChangeAspect="1" noMove="1" noResize="1" noEditPoints="1" noAdjustHandles="1" noChangeArrowheads="1" noChangeShapeType="1" noTextEdit="1"/>
                </p:cNvSpPr>
                <p:nvPr/>
              </p:nvSpPr>
              <p:spPr>
                <a:xfrm>
                  <a:off x="1206914" y="3200401"/>
                  <a:ext cx="326878" cy="318855"/>
                </a:xfrm>
                <a:prstGeom prst="rect">
                  <a:avLst/>
                </a:prstGeom>
                <a:blipFill>
                  <a:blip r:embed="rId6"/>
                  <a:stretch>
                    <a:fillRect l="-12500" r="-2500"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8B687418-BE50-42AF-A703-24DA7C0412ED}"/>
                    </a:ext>
                  </a:extLst>
                </p:cNvPr>
                <p:cNvSpPr txBox="1"/>
                <p:nvPr/>
              </p:nvSpPr>
              <p:spPr>
                <a:xfrm>
                  <a:off x="1572671" y="3962401"/>
                  <a:ext cx="294692" cy="31885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𝑛𝑐</m:t>
                            </m:r>
                          </m:sub>
                        </m:sSub>
                      </m:oMath>
                    </m:oMathPara>
                  </a14:m>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98" name="TextBox 97">
                  <a:extLst>
                    <a:ext uri="{FF2B5EF4-FFF2-40B4-BE49-F238E27FC236}">
                      <a16:creationId xmlns:a16="http://schemas.microsoft.com/office/drawing/2014/main" id="{8B687418-BE50-42AF-A703-24DA7C0412ED}"/>
                    </a:ext>
                  </a:extLst>
                </p:cNvPr>
                <p:cNvSpPr txBox="1">
                  <a:spLocks noRot="1" noChangeAspect="1" noMove="1" noResize="1" noEditPoints="1" noAdjustHandles="1" noChangeArrowheads="1" noChangeShapeType="1" noTextEdit="1"/>
                </p:cNvSpPr>
                <p:nvPr/>
              </p:nvSpPr>
              <p:spPr>
                <a:xfrm>
                  <a:off x="1572671" y="3962401"/>
                  <a:ext cx="294692" cy="318855"/>
                </a:xfrm>
                <a:prstGeom prst="rect">
                  <a:avLst/>
                </a:prstGeom>
                <a:blipFill>
                  <a:blip r:embed="rId7"/>
                  <a:stretch>
                    <a:fillRect l="-14286" r="-5714"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46869E15-97C9-420B-B7A8-3B7D1B7625DA}"/>
                    </a:ext>
                  </a:extLst>
                </p:cNvPr>
                <p:cNvSpPr txBox="1"/>
                <p:nvPr/>
              </p:nvSpPr>
              <p:spPr>
                <a:xfrm>
                  <a:off x="2266094" y="4671058"/>
                  <a:ext cx="320897" cy="31885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b>
                        </m:sSub>
                      </m:oMath>
                    </m:oMathPara>
                  </a14:m>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99" name="TextBox 98">
                  <a:extLst>
                    <a:ext uri="{FF2B5EF4-FFF2-40B4-BE49-F238E27FC236}">
                      <a16:creationId xmlns:a16="http://schemas.microsoft.com/office/drawing/2014/main" id="{46869E15-97C9-420B-B7A8-3B7D1B7625DA}"/>
                    </a:ext>
                  </a:extLst>
                </p:cNvPr>
                <p:cNvSpPr txBox="1">
                  <a:spLocks noRot="1" noChangeAspect="1" noMove="1" noResize="1" noEditPoints="1" noAdjustHandles="1" noChangeArrowheads="1" noChangeShapeType="1" noTextEdit="1"/>
                </p:cNvSpPr>
                <p:nvPr/>
              </p:nvSpPr>
              <p:spPr>
                <a:xfrm>
                  <a:off x="2266094" y="4671058"/>
                  <a:ext cx="320897" cy="318855"/>
                </a:xfrm>
                <a:prstGeom prst="rect">
                  <a:avLst/>
                </a:prstGeom>
                <a:blipFill>
                  <a:blip r:embed="rId8"/>
                  <a:stretch>
                    <a:fillRect l="-13158" r="-7895"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0366A321-9639-4611-B07F-70A387944853}"/>
                    </a:ext>
                  </a:extLst>
                </p:cNvPr>
                <p:cNvSpPr txBox="1"/>
                <p:nvPr/>
              </p:nvSpPr>
              <p:spPr>
                <a:xfrm>
                  <a:off x="8621173" y="2430779"/>
                  <a:ext cx="350797" cy="31885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𝑚𝑎</m:t>
                            </m:r>
                          </m:sub>
                        </m:sSub>
                      </m:oMath>
                    </m:oMathPara>
                  </a14:m>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100" name="TextBox 99">
                  <a:extLst>
                    <a:ext uri="{FF2B5EF4-FFF2-40B4-BE49-F238E27FC236}">
                      <a16:creationId xmlns:a16="http://schemas.microsoft.com/office/drawing/2014/main" id="{0366A321-9639-4611-B07F-70A387944853}"/>
                    </a:ext>
                  </a:extLst>
                </p:cNvPr>
                <p:cNvSpPr txBox="1">
                  <a:spLocks noRot="1" noChangeAspect="1" noMove="1" noResize="1" noEditPoints="1" noAdjustHandles="1" noChangeArrowheads="1" noChangeShapeType="1" noTextEdit="1"/>
                </p:cNvSpPr>
                <p:nvPr/>
              </p:nvSpPr>
              <p:spPr>
                <a:xfrm>
                  <a:off x="8621173" y="2430779"/>
                  <a:ext cx="350797" cy="318855"/>
                </a:xfrm>
                <a:prstGeom prst="rect">
                  <a:avLst/>
                </a:prstGeom>
                <a:blipFill>
                  <a:blip r:embed="rId9"/>
                  <a:stretch>
                    <a:fillRect l="-11905" r="-476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9F18CE40-D94F-4991-9302-13FCE30AAF3F}"/>
                    </a:ext>
                  </a:extLst>
                </p:cNvPr>
                <p:cNvSpPr txBox="1"/>
                <p:nvPr/>
              </p:nvSpPr>
              <p:spPr>
                <a:xfrm>
                  <a:off x="8240174" y="3200401"/>
                  <a:ext cx="366450" cy="31885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sub>
                        </m:sSub>
                      </m:oMath>
                    </m:oMathPara>
                  </a14:m>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101" name="TextBox 100">
                  <a:extLst>
                    <a:ext uri="{FF2B5EF4-FFF2-40B4-BE49-F238E27FC236}">
                      <a16:creationId xmlns:a16="http://schemas.microsoft.com/office/drawing/2014/main" id="{9F18CE40-D94F-4991-9302-13FCE30AAF3F}"/>
                    </a:ext>
                  </a:extLst>
                </p:cNvPr>
                <p:cNvSpPr txBox="1">
                  <a:spLocks noRot="1" noChangeAspect="1" noMove="1" noResize="1" noEditPoints="1" noAdjustHandles="1" noChangeArrowheads="1" noChangeShapeType="1" noTextEdit="1"/>
                </p:cNvSpPr>
                <p:nvPr/>
              </p:nvSpPr>
              <p:spPr>
                <a:xfrm>
                  <a:off x="8240174" y="3200401"/>
                  <a:ext cx="366450" cy="318855"/>
                </a:xfrm>
                <a:prstGeom prst="rect">
                  <a:avLst/>
                </a:prstGeom>
                <a:blipFill>
                  <a:blip r:embed="rId10"/>
                  <a:stretch>
                    <a:fillRect l="-11628" r="-6977"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8D00AAE9-AE13-4123-A2FB-A5AC9D5F70F1}"/>
                    </a:ext>
                  </a:extLst>
                </p:cNvPr>
                <p:cNvSpPr txBox="1"/>
                <p:nvPr/>
              </p:nvSpPr>
              <p:spPr>
                <a:xfrm>
                  <a:off x="7882033" y="3939541"/>
                  <a:ext cx="334264" cy="31885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sub>
                        </m:sSub>
                      </m:oMath>
                    </m:oMathPara>
                  </a14:m>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102" name="TextBox 101">
                  <a:extLst>
                    <a:ext uri="{FF2B5EF4-FFF2-40B4-BE49-F238E27FC236}">
                      <a16:creationId xmlns:a16="http://schemas.microsoft.com/office/drawing/2014/main" id="{8D00AAE9-AE13-4123-A2FB-A5AC9D5F70F1}"/>
                    </a:ext>
                  </a:extLst>
                </p:cNvPr>
                <p:cNvSpPr txBox="1">
                  <a:spLocks noRot="1" noChangeAspect="1" noMove="1" noResize="1" noEditPoints="1" noAdjustHandles="1" noChangeArrowheads="1" noChangeShapeType="1" noTextEdit="1"/>
                </p:cNvSpPr>
                <p:nvPr/>
              </p:nvSpPr>
              <p:spPr>
                <a:xfrm>
                  <a:off x="7882033" y="3939541"/>
                  <a:ext cx="334264" cy="318855"/>
                </a:xfrm>
                <a:prstGeom prst="rect">
                  <a:avLst/>
                </a:prstGeom>
                <a:blipFill>
                  <a:blip r:embed="rId11"/>
                  <a:stretch>
                    <a:fillRect l="-12500" r="-2500" b="-14286"/>
                  </a:stretch>
                </a:blipFill>
              </p:spPr>
              <p:txBody>
                <a:bodyPr/>
                <a:lstStyle/>
                <a:p>
                  <a:r>
                    <a:rPr lang="en-US">
                      <a:noFill/>
                    </a:rPr>
                    <a:t> </a:t>
                  </a:r>
                </a:p>
              </p:txBody>
            </p:sp>
          </mc:Fallback>
        </mc:AlternateContent>
        <p:sp>
          <p:nvSpPr>
            <p:cNvPr id="103" name="Rectangle 102">
              <a:extLst>
                <a:ext uri="{FF2B5EF4-FFF2-40B4-BE49-F238E27FC236}">
                  <a16:creationId xmlns:a16="http://schemas.microsoft.com/office/drawing/2014/main" id="{27BEAFAB-0104-4B14-8592-C1204F98A204}"/>
                </a:ext>
              </a:extLst>
            </p:cNvPr>
            <p:cNvSpPr/>
            <p:nvPr/>
          </p:nvSpPr>
          <p:spPr bwMode="auto">
            <a:xfrm>
              <a:off x="7117080" y="4640580"/>
              <a:ext cx="426720" cy="3886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mn-ea"/>
                <a:cs typeface="+mn-cs"/>
              </a:endParaRPr>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7FC153CE-A350-4E7A-919B-8FF5D4D9658A}"/>
                    </a:ext>
                  </a:extLst>
                </p:cNvPr>
                <p:cNvSpPr txBox="1"/>
                <p:nvPr/>
              </p:nvSpPr>
              <p:spPr>
                <a:xfrm>
                  <a:off x="7120033" y="4671058"/>
                  <a:ext cx="360472" cy="31885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b>
                        </m:sSub>
                      </m:oMath>
                    </m:oMathPara>
                  </a14:m>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104" name="TextBox 103">
                  <a:extLst>
                    <a:ext uri="{FF2B5EF4-FFF2-40B4-BE49-F238E27FC236}">
                      <a16:creationId xmlns:a16="http://schemas.microsoft.com/office/drawing/2014/main" id="{7FC153CE-A350-4E7A-919B-8FF5D4D9658A}"/>
                    </a:ext>
                  </a:extLst>
                </p:cNvPr>
                <p:cNvSpPr txBox="1">
                  <a:spLocks noRot="1" noChangeAspect="1" noMove="1" noResize="1" noEditPoints="1" noAdjustHandles="1" noChangeArrowheads="1" noChangeShapeType="1" noTextEdit="1"/>
                </p:cNvSpPr>
                <p:nvPr/>
              </p:nvSpPr>
              <p:spPr>
                <a:xfrm>
                  <a:off x="7120033" y="4671058"/>
                  <a:ext cx="360472" cy="318855"/>
                </a:xfrm>
                <a:prstGeom prst="rect">
                  <a:avLst/>
                </a:prstGeom>
                <a:blipFill>
                  <a:blip r:embed="rId12"/>
                  <a:stretch>
                    <a:fillRect l="-11628" r="-6977"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096236D4-BB24-42C5-9229-D1F291AD1B43}"/>
                    </a:ext>
                  </a:extLst>
                </p:cNvPr>
                <p:cNvSpPr txBox="1"/>
                <p:nvPr/>
              </p:nvSpPr>
              <p:spPr>
                <a:xfrm>
                  <a:off x="2380392" y="2385060"/>
                  <a:ext cx="296890" cy="31885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𝑛𝑎</m:t>
                            </m:r>
                          </m:sub>
                        </m:sSub>
                      </m:oMath>
                    </m:oMathPara>
                  </a14:m>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105" name="TextBox 104">
                  <a:extLst>
                    <a:ext uri="{FF2B5EF4-FFF2-40B4-BE49-F238E27FC236}">
                      <a16:creationId xmlns:a16="http://schemas.microsoft.com/office/drawing/2014/main" id="{096236D4-BB24-42C5-9229-D1F291AD1B43}"/>
                    </a:ext>
                  </a:extLst>
                </p:cNvPr>
                <p:cNvSpPr txBox="1">
                  <a:spLocks noRot="1" noChangeAspect="1" noMove="1" noResize="1" noEditPoints="1" noAdjustHandles="1" noChangeArrowheads="1" noChangeShapeType="1" noTextEdit="1"/>
                </p:cNvSpPr>
                <p:nvPr/>
              </p:nvSpPr>
              <p:spPr>
                <a:xfrm>
                  <a:off x="2380392" y="2385060"/>
                  <a:ext cx="296890" cy="318855"/>
                </a:xfrm>
                <a:prstGeom prst="rect">
                  <a:avLst/>
                </a:prstGeom>
                <a:blipFill>
                  <a:blip r:embed="rId13"/>
                  <a:stretch>
                    <a:fillRect l="-14286" r="-2857"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0FF83221-E110-4606-B908-5952B2E70844}"/>
                    </a:ext>
                  </a:extLst>
                </p:cNvPr>
                <p:cNvSpPr txBox="1"/>
                <p:nvPr/>
              </p:nvSpPr>
              <p:spPr>
                <a:xfrm>
                  <a:off x="2349913" y="3169920"/>
                  <a:ext cx="292844" cy="31885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𝑛𝑏</m:t>
                            </m:r>
                          </m:sub>
                        </m:sSub>
                      </m:oMath>
                    </m:oMathPara>
                  </a14:m>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106" name="TextBox 105">
                  <a:extLst>
                    <a:ext uri="{FF2B5EF4-FFF2-40B4-BE49-F238E27FC236}">
                      <a16:creationId xmlns:a16="http://schemas.microsoft.com/office/drawing/2014/main" id="{0FF83221-E110-4606-B908-5952B2E70844}"/>
                    </a:ext>
                  </a:extLst>
                </p:cNvPr>
                <p:cNvSpPr txBox="1">
                  <a:spLocks noRot="1" noChangeAspect="1" noMove="1" noResize="1" noEditPoints="1" noAdjustHandles="1" noChangeArrowheads="1" noChangeShapeType="1" noTextEdit="1"/>
                </p:cNvSpPr>
                <p:nvPr/>
              </p:nvSpPr>
              <p:spPr>
                <a:xfrm>
                  <a:off x="2349913" y="3169920"/>
                  <a:ext cx="292844" cy="318855"/>
                </a:xfrm>
                <a:prstGeom prst="rect">
                  <a:avLst/>
                </a:prstGeom>
                <a:blipFill>
                  <a:blip r:embed="rId14"/>
                  <a:stretch>
                    <a:fillRect l="-14286" r="-8571"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23DAB920-B635-47DC-BC95-BE2EC059D54C}"/>
                    </a:ext>
                  </a:extLst>
                </p:cNvPr>
                <p:cNvSpPr txBox="1"/>
                <p:nvPr/>
              </p:nvSpPr>
              <p:spPr>
                <a:xfrm>
                  <a:off x="2380392" y="3931920"/>
                  <a:ext cx="280357" cy="31885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𝑛𝑐</m:t>
                            </m:r>
                          </m:sub>
                        </m:sSub>
                      </m:oMath>
                    </m:oMathPara>
                  </a14:m>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107" name="TextBox 106">
                  <a:extLst>
                    <a:ext uri="{FF2B5EF4-FFF2-40B4-BE49-F238E27FC236}">
                      <a16:creationId xmlns:a16="http://schemas.microsoft.com/office/drawing/2014/main" id="{23DAB920-B635-47DC-BC95-BE2EC059D54C}"/>
                    </a:ext>
                  </a:extLst>
                </p:cNvPr>
                <p:cNvSpPr txBox="1">
                  <a:spLocks noRot="1" noChangeAspect="1" noMove="1" noResize="1" noEditPoints="1" noAdjustHandles="1" noChangeArrowheads="1" noChangeShapeType="1" noTextEdit="1"/>
                </p:cNvSpPr>
                <p:nvPr/>
              </p:nvSpPr>
              <p:spPr>
                <a:xfrm>
                  <a:off x="2380392" y="3931920"/>
                  <a:ext cx="280357" cy="318855"/>
                </a:xfrm>
                <a:prstGeom prst="rect">
                  <a:avLst/>
                </a:prstGeom>
                <a:blipFill>
                  <a:blip r:embed="rId15"/>
                  <a:stretch>
                    <a:fillRect l="-15152" r="-3030"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765A488A-9D43-4D11-A67D-59BCFF78EA89}"/>
                    </a:ext>
                  </a:extLst>
                </p:cNvPr>
                <p:cNvSpPr txBox="1"/>
                <p:nvPr/>
              </p:nvSpPr>
              <p:spPr>
                <a:xfrm>
                  <a:off x="3980594" y="4610100"/>
                  <a:ext cx="286865" cy="31885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b>
                        </m:sSub>
                      </m:oMath>
                    </m:oMathPara>
                  </a14:m>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108" name="TextBox 107">
                  <a:extLst>
                    <a:ext uri="{FF2B5EF4-FFF2-40B4-BE49-F238E27FC236}">
                      <a16:creationId xmlns:a16="http://schemas.microsoft.com/office/drawing/2014/main" id="{765A488A-9D43-4D11-A67D-59BCFF78EA89}"/>
                    </a:ext>
                  </a:extLst>
                </p:cNvPr>
                <p:cNvSpPr txBox="1">
                  <a:spLocks noRot="1" noChangeAspect="1" noMove="1" noResize="1" noEditPoints="1" noAdjustHandles="1" noChangeArrowheads="1" noChangeShapeType="1" noTextEdit="1"/>
                </p:cNvSpPr>
                <p:nvPr/>
              </p:nvSpPr>
              <p:spPr>
                <a:xfrm>
                  <a:off x="3980594" y="4610100"/>
                  <a:ext cx="286865" cy="318855"/>
                </a:xfrm>
                <a:prstGeom prst="rect">
                  <a:avLst/>
                </a:prstGeom>
                <a:blipFill>
                  <a:blip r:embed="rId16"/>
                  <a:stretch>
                    <a:fillRect l="-14706" r="-8824"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7C9F9729-053A-4E6C-89D1-BDFFA84E9827}"/>
                    </a:ext>
                  </a:extLst>
                </p:cNvPr>
                <p:cNvSpPr txBox="1"/>
                <p:nvPr/>
              </p:nvSpPr>
              <p:spPr>
                <a:xfrm>
                  <a:off x="7470553" y="2354581"/>
                  <a:ext cx="336464" cy="31885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𝑚𝑎</m:t>
                            </m:r>
                          </m:sub>
                        </m:sSub>
                      </m:oMath>
                    </m:oMathPara>
                  </a14:m>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109" name="TextBox 108">
                  <a:extLst>
                    <a:ext uri="{FF2B5EF4-FFF2-40B4-BE49-F238E27FC236}">
                      <a16:creationId xmlns:a16="http://schemas.microsoft.com/office/drawing/2014/main" id="{7C9F9729-053A-4E6C-89D1-BDFFA84E9827}"/>
                    </a:ext>
                  </a:extLst>
                </p:cNvPr>
                <p:cNvSpPr txBox="1">
                  <a:spLocks noRot="1" noChangeAspect="1" noMove="1" noResize="1" noEditPoints="1" noAdjustHandles="1" noChangeArrowheads="1" noChangeShapeType="1" noTextEdit="1"/>
                </p:cNvSpPr>
                <p:nvPr/>
              </p:nvSpPr>
              <p:spPr>
                <a:xfrm>
                  <a:off x="7470553" y="2354581"/>
                  <a:ext cx="336464" cy="318855"/>
                </a:xfrm>
                <a:prstGeom prst="rect">
                  <a:avLst/>
                </a:prstGeom>
                <a:blipFill>
                  <a:blip r:embed="rId17"/>
                  <a:stretch>
                    <a:fillRect l="-12500" r="-2500"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B474F62A-1DB1-48FA-842C-0ED18D9B7124}"/>
                    </a:ext>
                  </a:extLst>
                </p:cNvPr>
                <p:cNvSpPr txBox="1"/>
                <p:nvPr/>
              </p:nvSpPr>
              <p:spPr>
                <a:xfrm>
                  <a:off x="7577233" y="3101340"/>
                  <a:ext cx="332418" cy="31885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sub>
                        </m:sSub>
                      </m:oMath>
                    </m:oMathPara>
                  </a14:m>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110" name="TextBox 109">
                  <a:extLst>
                    <a:ext uri="{FF2B5EF4-FFF2-40B4-BE49-F238E27FC236}">
                      <a16:creationId xmlns:a16="http://schemas.microsoft.com/office/drawing/2014/main" id="{B474F62A-1DB1-48FA-842C-0ED18D9B7124}"/>
                    </a:ext>
                  </a:extLst>
                </p:cNvPr>
                <p:cNvSpPr txBox="1">
                  <a:spLocks noRot="1" noChangeAspect="1" noMove="1" noResize="1" noEditPoints="1" noAdjustHandles="1" noChangeArrowheads="1" noChangeShapeType="1" noTextEdit="1"/>
                </p:cNvSpPr>
                <p:nvPr/>
              </p:nvSpPr>
              <p:spPr>
                <a:xfrm>
                  <a:off x="7577233" y="3101340"/>
                  <a:ext cx="332418" cy="318855"/>
                </a:xfrm>
                <a:prstGeom prst="rect">
                  <a:avLst/>
                </a:prstGeom>
                <a:blipFill>
                  <a:blip r:embed="rId18"/>
                  <a:stretch>
                    <a:fillRect l="-12500" r="-5000"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67B52B28-B231-4706-B058-7BA2D0D6BE25}"/>
                    </a:ext>
                  </a:extLst>
                </p:cNvPr>
                <p:cNvSpPr txBox="1"/>
                <p:nvPr/>
              </p:nvSpPr>
              <p:spPr>
                <a:xfrm>
                  <a:off x="7318153" y="3832860"/>
                  <a:ext cx="319930" cy="31885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sub>
                        </m:sSub>
                      </m:oMath>
                    </m:oMathPara>
                  </a14:m>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111" name="TextBox 110">
                  <a:extLst>
                    <a:ext uri="{FF2B5EF4-FFF2-40B4-BE49-F238E27FC236}">
                      <a16:creationId xmlns:a16="http://schemas.microsoft.com/office/drawing/2014/main" id="{67B52B28-B231-4706-B058-7BA2D0D6BE25}"/>
                    </a:ext>
                  </a:extLst>
                </p:cNvPr>
                <p:cNvSpPr txBox="1">
                  <a:spLocks noRot="1" noChangeAspect="1" noMove="1" noResize="1" noEditPoints="1" noAdjustHandles="1" noChangeArrowheads="1" noChangeShapeType="1" noTextEdit="1"/>
                </p:cNvSpPr>
                <p:nvPr/>
              </p:nvSpPr>
              <p:spPr>
                <a:xfrm>
                  <a:off x="7318153" y="3832860"/>
                  <a:ext cx="319930" cy="318855"/>
                </a:xfrm>
                <a:prstGeom prst="rect">
                  <a:avLst/>
                </a:prstGeom>
                <a:blipFill>
                  <a:blip r:embed="rId19"/>
                  <a:stretch>
                    <a:fillRect l="-12821" r="-2564"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6B3A0CB0-808B-45E9-BADD-265D218D6DB0}"/>
                    </a:ext>
                  </a:extLst>
                </p:cNvPr>
                <p:cNvSpPr txBox="1"/>
                <p:nvPr/>
              </p:nvSpPr>
              <p:spPr>
                <a:xfrm>
                  <a:off x="6388513" y="4617719"/>
                  <a:ext cx="326438" cy="31885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b>
                        </m:sSub>
                      </m:oMath>
                    </m:oMathPara>
                  </a14:m>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112" name="TextBox 111">
                  <a:extLst>
                    <a:ext uri="{FF2B5EF4-FFF2-40B4-BE49-F238E27FC236}">
                      <a16:creationId xmlns:a16="http://schemas.microsoft.com/office/drawing/2014/main" id="{6B3A0CB0-808B-45E9-BADD-265D218D6DB0}"/>
                    </a:ext>
                  </a:extLst>
                </p:cNvPr>
                <p:cNvSpPr txBox="1">
                  <a:spLocks noRot="1" noChangeAspect="1" noMove="1" noResize="1" noEditPoints="1" noAdjustHandles="1" noChangeArrowheads="1" noChangeShapeType="1" noTextEdit="1"/>
                </p:cNvSpPr>
                <p:nvPr/>
              </p:nvSpPr>
              <p:spPr>
                <a:xfrm>
                  <a:off x="6388513" y="4617719"/>
                  <a:ext cx="326438" cy="318855"/>
                </a:xfrm>
                <a:prstGeom prst="rect">
                  <a:avLst/>
                </a:prstGeom>
                <a:blipFill>
                  <a:blip r:embed="rId20"/>
                  <a:stretch>
                    <a:fillRect l="-12821" r="-7692" b="-2222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5C5EF8F-365E-4726-B4E3-A9145C540B4C}"/>
                  </a:ext>
                </a:extLst>
              </p:cNvPr>
              <p:cNvSpPr txBox="1"/>
              <p:nvPr/>
            </p:nvSpPr>
            <p:spPr>
              <a:xfrm>
                <a:off x="7281429" y="1386847"/>
                <a:ext cx="205971" cy="21500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oMath>
                  </m:oMathPara>
                </a14:m>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30" name="TextBox 29">
                <a:extLst>
                  <a:ext uri="{FF2B5EF4-FFF2-40B4-BE49-F238E27FC236}">
                    <a16:creationId xmlns:a16="http://schemas.microsoft.com/office/drawing/2014/main" id="{95C5EF8F-365E-4726-B4E3-A9145C540B4C}"/>
                  </a:ext>
                </a:extLst>
              </p:cNvPr>
              <p:cNvSpPr txBox="1">
                <a:spLocks noRot="1" noChangeAspect="1" noMove="1" noResize="1" noEditPoints="1" noAdjustHandles="1" noChangeArrowheads="1" noChangeShapeType="1" noTextEdit="1"/>
              </p:cNvSpPr>
              <p:nvPr/>
            </p:nvSpPr>
            <p:spPr>
              <a:xfrm>
                <a:off x="7281429" y="1386847"/>
                <a:ext cx="205971" cy="215006"/>
              </a:xfrm>
              <a:prstGeom prst="rect">
                <a:avLst/>
              </a:prstGeom>
              <a:blipFill>
                <a:blip r:embed="rId21"/>
                <a:stretch>
                  <a:fillRect l="-8824" r="-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F6633CD-CEF3-431E-9D21-77653258D069}"/>
                  </a:ext>
                </a:extLst>
              </p:cNvPr>
              <p:cNvSpPr txBox="1"/>
              <p:nvPr/>
            </p:nvSpPr>
            <p:spPr>
              <a:xfrm>
                <a:off x="1536790" y="1380193"/>
                <a:ext cx="205971"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oMath>
                  </m:oMathPara>
                </a14:m>
                <a:endParaRPr kumimoji="0" lang="en-US" sz="14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31" name="TextBox 30">
                <a:extLst>
                  <a:ext uri="{FF2B5EF4-FFF2-40B4-BE49-F238E27FC236}">
                    <a16:creationId xmlns:a16="http://schemas.microsoft.com/office/drawing/2014/main" id="{DF6633CD-CEF3-431E-9D21-77653258D069}"/>
                  </a:ext>
                </a:extLst>
              </p:cNvPr>
              <p:cNvSpPr txBox="1">
                <a:spLocks noRot="1" noChangeAspect="1" noMove="1" noResize="1" noEditPoints="1" noAdjustHandles="1" noChangeArrowheads="1" noChangeShapeType="1" noTextEdit="1"/>
              </p:cNvSpPr>
              <p:nvPr/>
            </p:nvSpPr>
            <p:spPr>
              <a:xfrm>
                <a:off x="1536790" y="1380193"/>
                <a:ext cx="205971" cy="215444"/>
              </a:xfrm>
              <a:prstGeom prst="rect">
                <a:avLst/>
              </a:prstGeom>
              <a:blipFill>
                <a:blip r:embed="rId2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04782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2" y="76200"/>
            <a:ext cx="7772400" cy="704478"/>
          </a:xfrm>
        </p:spPr>
        <p:txBody>
          <a:bodyPr/>
          <a:lstStyle/>
          <a:p>
            <a:r>
              <a:rPr lang="en-US" sz="4000" dirty="0">
                <a:latin typeface="Times New Roman" panose="02020603050405020304" pitchFamily="18" charset="0"/>
                <a:cs typeface="Times New Roman" panose="02020603050405020304" pitchFamily="18" charset="0"/>
              </a:rPr>
              <a:t>Modeling A Line in OpenDSS</a:t>
            </a:r>
          </a:p>
        </p:txBody>
      </p:sp>
      <p:sp>
        <p:nvSpPr>
          <p:cNvPr id="10" name="Rectangle 9"/>
          <p:cNvSpPr/>
          <p:nvPr/>
        </p:nvSpPr>
        <p:spPr>
          <a:xfrm>
            <a:off x="499147" y="653623"/>
            <a:ext cx="5475473" cy="738664"/>
          </a:xfrm>
          <a:prstGeom prst="rect">
            <a:avLst/>
          </a:prstGeom>
        </p:spPr>
        <p:txBody>
          <a:bodyPr wrap="none">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sz="2400" b="1" i="0" u="none" strike="noStrike" kern="1200" cap="none" spc="0" normalizeH="0" baseline="0" noProof="0" dirty="0">
                <a:ln>
                  <a:noFill/>
                </a:ln>
                <a:solidFill>
                  <a:srgbClr val="000000"/>
                </a:solidFill>
                <a:effectLst/>
                <a:uLnTx/>
                <a:uFillTx/>
                <a:latin typeface="Times" charset="0"/>
                <a:ea typeface="+mn-ea"/>
                <a:cs typeface="+mn-cs"/>
              </a:rPr>
              <a:t>Using Wire and Line Geometry 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How to build the primitive Y matrix for a line?</a:t>
            </a:r>
          </a:p>
        </p:txBody>
      </p:sp>
      <p:sp>
        <p:nvSpPr>
          <p:cNvPr id="2" name="Arrow: Down 1">
            <a:extLst>
              <a:ext uri="{FF2B5EF4-FFF2-40B4-BE49-F238E27FC236}">
                <a16:creationId xmlns:a16="http://schemas.microsoft.com/office/drawing/2014/main" id="{4F1AE629-32B0-4606-A6A9-43C46D5D1E3B}"/>
              </a:ext>
            </a:extLst>
          </p:cNvPr>
          <p:cNvSpPr/>
          <p:nvPr/>
        </p:nvSpPr>
        <p:spPr bwMode="auto">
          <a:xfrm>
            <a:off x="2241052" y="3722370"/>
            <a:ext cx="213360" cy="1981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charset="0"/>
            </a:endParaRPr>
          </a:p>
        </p:txBody>
      </p:sp>
      <p:grpSp>
        <p:nvGrpSpPr>
          <p:cNvPr id="13" name="Group 12">
            <a:extLst>
              <a:ext uri="{FF2B5EF4-FFF2-40B4-BE49-F238E27FC236}">
                <a16:creationId xmlns:a16="http://schemas.microsoft.com/office/drawing/2014/main" id="{44796013-CA2C-45FD-8F9B-1182924C0FEC}"/>
              </a:ext>
            </a:extLst>
          </p:cNvPr>
          <p:cNvGrpSpPr/>
          <p:nvPr/>
        </p:nvGrpSpPr>
        <p:grpSpPr>
          <a:xfrm>
            <a:off x="1363980" y="1318261"/>
            <a:ext cx="6355080" cy="1973580"/>
            <a:chOff x="1051560" y="1325880"/>
            <a:chExt cx="6903720" cy="2363223"/>
          </a:xfrm>
        </p:grpSpPr>
        <p:pic>
          <p:nvPicPr>
            <p:cNvPr id="6" name="Picture 5">
              <a:extLst>
                <a:ext uri="{FF2B5EF4-FFF2-40B4-BE49-F238E27FC236}">
                  <a16:creationId xmlns:a16="http://schemas.microsoft.com/office/drawing/2014/main" id="{641D91DD-3463-4784-B341-793D0274B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60" y="1325880"/>
              <a:ext cx="6903720" cy="2363223"/>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92665CF-9E8B-4B87-9748-9C9CC3B9A9BE}"/>
                    </a:ext>
                  </a:extLst>
                </p:cNvPr>
                <p:cNvSpPr txBox="1"/>
                <p:nvPr/>
              </p:nvSpPr>
              <p:spPr>
                <a:xfrm>
                  <a:off x="1458866" y="1927096"/>
                  <a:ext cx="235575" cy="1934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𝑛𝑎</m:t>
                            </m:r>
                          </m:sub>
                        </m:sSub>
                      </m:oMath>
                    </m:oMathPara>
                  </a14:m>
                  <a:endParaRPr kumimoji="0" lang="en-US" sz="105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15" name="TextBox 14">
                  <a:extLst>
                    <a:ext uri="{FF2B5EF4-FFF2-40B4-BE49-F238E27FC236}">
                      <a16:creationId xmlns:a16="http://schemas.microsoft.com/office/drawing/2014/main" id="{192665CF-9E8B-4B87-9748-9C9CC3B9A9BE}"/>
                    </a:ext>
                  </a:extLst>
                </p:cNvPr>
                <p:cNvSpPr txBox="1">
                  <a:spLocks noRot="1" noChangeAspect="1" noMove="1" noResize="1" noEditPoints="1" noAdjustHandles="1" noChangeArrowheads="1" noChangeShapeType="1" noTextEdit="1"/>
                </p:cNvSpPr>
                <p:nvPr/>
              </p:nvSpPr>
              <p:spPr>
                <a:xfrm>
                  <a:off x="1458866" y="1927096"/>
                  <a:ext cx="235575" cy="193484"/>
                </a:xfrm>
                <a:prstGeom prst="rect">
                  <a:avLst/>
                </a:prstGeom>
                <a:blipFill>
                  <a:blip r:embed="rId4"/>
                  <a:stretch>
                    <a:fillRect l="-13889" r="-2778"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2D6F8EE3-637A-4E66-99FB-FE4E389B2692}"/>
                    </a:ext>
                  </a:extLst>
                </p:cNvPr>
                <p:cNvSpPr txBox="1"/>
                <p:nvPr/>
              </p:nvSpPr>
              <p:spPr>
                <a:xfrm>
                  <a:off x="1697473" y="2341637"/>
                  <a:ext cx="248949" cy="1934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𝑛𝑏</m:t>
                            </m:r>
                          </m:sub>
                        </m:sSub>
                      </m:oMath>
                    </m:oMathPara>
                  </a14:m>
                  <a:endParaRPr kumimoji="0" lang="en-US" sz="105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59" name="TextBox 58">
                  <a:extLst>
                    <a:ext uri="{FF2B5EF4-FFF2-40B4-BE49-F238E27FC236}">
                      <a16:creationId xmlns:a16="http://schemas.microsoft.com/office/drawing/2014/main" id="{2D6F8EE3-637A-4E66-99FB-FE4E389B2692}"/>
                    </a:ext>
                  </a:extLst>
                </p:cNvPr>
                <p:cNvSpPr txBox="1">
                  <a:spLocks noRot="1" noChangeAspect="1" noMove="1" noResize="1" noEditPoints="1" noAdjustHandles="1" noChangeArrowheads="1" noChangeShapeType="1" noTextEdit="1"/>
                </p:cNvSpPr>
                <p:nvPr/>
              </p:nvSpPr>
              <p:spPr>
                <a:xfrm>
                  <a:off x="1697473" y="2341637"/>
                  <a:ext cx="248949" cy="193484"/>
                </a:xfrm>
                <a:prstGeom prst="rect">
                  <a:avLst/>
                </a:prstGeom>
                <a:blipFill>
                  <a:blip r:embed="rId5"/>
                  <a:stretch>
                    <a:fillRect l="-13158" r="-5263" b="-14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1B76D650-287D-40F6-AE1A-A232DB818721}"/>
                    </a:ext>
                  </a:extLst>
                </p:cNvPr>
                <p:cNvSpPr txBox="1"/>
                <p:nvPr/>
              </p:nvSpPr>
              <p:spPr>
                <a:xfrm>
                  <a:off x="2007517" y="2815869"/>
                  <a:ext cx="276366" cy="19348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𝑛𝑐</m:t>
                            </m:r>
                          </m:sub>
                        </m:sSub>
                      </m:oMath>
                    </m:oMathPara>
                  </a14:m>
                  <a:endParaRPr kumimoji="0" lang="en-US" sz="105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60" name="TextBox 59">
                  <a:extLst>
                    <a:ext uri="{FF2B5EF4-FFF2-40B4-BE49-F238E27FC236}">
                      <a16:creationId xmlns:a16="http://schemas.microsoft.com/office/drawing/2014/main" id="{1B76D650-287D-40F6-AE1A-A232DB818721}"/>
                    </a:ext>
                  </a:extLst>
                </p:cNvPr>
                <p:cNvSpPr txBox="1">
                  <a:spLocks noRot="1" noChangeAspect="1" noMove="1" noResize="1" noEditPoints="1" noAdjustHandles="1" noChangeArrowheads="1" noChangeShapeType="1" noTextEdit="1"/>
                </p:cNvSpPr>
                <p:nvPr/>
              </p:nvSpPr>
              <p:spPr>
                <a:xfrm>
                  <a:off x="2007517" y="2815869"/>
                  <a:ext cx="276366" cy="193484"/>
                </a:xfrm>
                <a:prstGeom prst="rect">
                  <a:avLst/>
                </a:prstGeom>
                <a:blipFill>
                  <a:blip r:embed="rId6"/>
                  <a:stretch>
                    <a:fillRect l="-2381"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4B04C99-1475-4D23-B8F0-E6C361C252A8}"/>
                    </a:ext>
                  </a:extLst>
                </p:cNvPr>
                <p:cNvSpPr txBox="1"/>
                <p:nvPr/>
              </p:nvSpPr>
              <p:spPr>
                <a:xfrm>
                  <a:off x="2101391" y="1445009"/>
                  <a:ext cx="224709" cy="1934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𝑛𝑎</m:t>
                            </m:r>
                          </m:sub>
                        </m:sSub>
                      </m:oMath>
                    </m:oMathPara>
                  </a14:m>
                  <a:endParaRPr kumimoji="0" lang="en-US" sz="105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69" name="TextBox 68">
                  <a:extLst>
                    <a:ext uri="{FF2B5EF4-FFF2-40B4-BE49-F238E27FC236}">
                      <a16:creationId xmlns:a16="http://schemas.microsoft.com/office/drawing/2014/main" id="{B4B04C99-1475-4D23-B8F0-E6C361C252A8}"/>
                    </a:ext>
                  </a:extLst>
                </p:cNvPr>
                <p:cNvSpPr txBox="1">
                  <a:spLocks noRot="1" noChangeAspect="1" noMove="1" noResize="1" noEditPoints="1" noAdjustHandles="1" noChangeArrowheads="1" noChangeShapeType="1" noTextEdit="1"/>
                </p:cNvSpPr>
                <p:nvPr/>
              </p:nvSpPr>
              <p:spPr>
                <a:xfrm>
                  <a:off x="2101391" y="1445009"/>
                  <a:ext cx="224709" cy="193484"/>
                </a:xfrm>
                <a:prstGeom prst="rect">
                  <a:avLst/>
                </a:prstGeom>
                <a:blipFill>
                  <a:blip r:embed="rId7"/>
                  <a:stretch>
                    <a:fillRect l="-14706" r="-2941"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DCA5B719-D83A-44BA-8E1B-4499680AB754}"/>
                    </a:ext>
                  </a:extLst>
                </p:cNvPr>
                <p:cNvSpPr txBox="1"/>
                <p:nvPr/>
              </p:nvSpPr>
              <p:spPr>
                <a:xfrm>
                  <a:off x="2095582" y="1883425"/>
                  <a:ext cx="223246" cy="1934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𝑛𝑏</m:t>
                            </m:r>
                          </m:sub>
                        </m:sSub>
                      </m:oMath>
                    </m:oMathPara>
                  </a14:m>
                  <a:endParaRPr kumimoji="0" lang="en-US" sz="105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70" name="TextBox 69">
                  <a:extLst>
                    <a:ext uri="{FF2B5EF4-FFF2-40B4-BE49-F238E27FC236}">
                      <a16:creationId xmlns:a16="http://schemas.microsoft.com/office/drawing/2014/main" id="{DCA5B719-D83A-44BA-8E1B-4499680AB754}"/>
                    </a:ext>
                  </a:extLst>
                </p:cNvPr>
                <p:cNvSpPr txBox="1">
                  <a:spLocks noRot="1" noChangeAspect="1" noMove="1" noResize="1" noEditPoints="1" noAdjustHandles="1" noChangeArrowheads="1" noChangeShapeType="1" noTextEdit="1"/>
                </p:cNvSpPr>
                <p:nvPr/>
              </p:nvSpPr>
              <p:spPr>
                <a:xfrm>
                  <a:off x="2095582" y="1883425"/>
                  <a:ext cx="223246" cy="193484"/>
                </a:xfrm>
                <a:prstGeom prst="rect">
                  <a:avLst/>
                </a:prstGeom>
                <a:blipFill>
                  <a:blip r:embed="rId8"/>
                  <a:stretch>
                    <a:fillRect l="-14706" r="-5882"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C75C49B5-7285-4EC7-A888-150B9AFB1D54}"/>
                    </a:ext>
                  </a:extLst>
                </p:cNvPr>
                <p:cNvSpPr txBox="1"/>
                <p:nvPr/>
              </p:nvSpPr>
              <p:spPr>
                <a:xfrm>
                  <a:off x="2127140" y="2310223"/>
                  <a:ext cx="213355" cy="1934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𝑛𝑐</m:t>
                            </m:r>
                          </m:sub>
                        </m:sSub>
                      </m:oMath>
                    </m:oMathPara>
                  </a14:m>
                  <a:endParaRPr kumimoji="0" lang="en-US" sz="105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71" name="TextBox 70">
                  <a:extLst>
                    <a:ext uri="{FF2B5EF4-FFF2-40B4-BE49-F238E27FC236}">
                      <a16:creationId xmlns:a16="http://schemas.microsoft.com/office/drawing/2014/main" id="{C75C49B5-7285-4EC7-A888-150B9AFB1D54}"/>
                    </a:ext>
                  </a:extLst>
                </p:cNvPr>
                <p:cNvSpPr txBox="1">
                  <a:spLocks noRot="1" noChangeAspect="1" noMove="1" noResize="1" noEditPoints="1" noAdjustHandles="1" noChangeArrowheads="1" noChangeShapeType="1" noTextEdit="1"/>
                </p:cNvSpPr>
                <p:nvPr/>
              </p:nvSpPr>
              <p:spPr>
                <a:xfrm>
                  <a:off x="2127140" y="2310223"/>
                  <a:ext cx="213355" cy="193484"/>
                </a:xfrm>
                <a:prstGeom prst="rect">
                  <a:avLst/>
                </a:prstGeom>
                <a:blipFill>
                  <a:blip r:embed="rId9"/>
                  <a:stretch>
                    <a:fillRect l="-15625" r="-3125" b="-11111"/>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CD88C39B-72BB-42D8-A5FB-1AC997930150}"/>
                </a:ext>
              </a:extLst>
            </p:cNvPr>
            <p:cNvCxnSpPr>
              <a:cxnSpLocks/>
            </p:cNvCxnSpPr>
            <p:nvPr/>
          </p:nvCxnSpPr>
          <p:spPr bwMode="auto">
            <a:xfrm flipH="1">
              <a:off x="5952748" y="1670884"/>
              <a:ext cx="482498" cy="0"/>
            </a:xfrm>
            <a:prstGeom prst="straightConnector1">
              <a:avLst/>
            </a:prstGeom>
            <a:solidFill>
              <a:schemeClr val="accent1"/>
            </a:solidFill>
            <a:ln w="9525" cap="flat" cmpd="sng" algn="ctr">
              <a:solidFill>
                <a:schemeClr val="tx1"/>
              </a:solidFill>
              <a:prstDash val="solid"/>
              <a:round/>
              <a:headEnd type="none" w="lg" len="lg"/>
              <a:tailEnd type="arrow" w="lg" len="lg"/>
            </a:ln>
            <a:effectLst/>
          </p:spPr>
        </p:cxnSp>
        <p:cxnSp>
          <p:nvCxnSpPr>
            <p:cNvPr id="55" name="Straight Arrow Connector 54">
              <a:extLst>
                <a:ext uri="{FF2B5EF4-FFF2-40B4-BE49-F238E27FC236}">
                  <a16:creationId xmlns:a16="http://schemas.microsoft.com/office/drawing/2014/main" id="{6ECC2352-5725-4126-B166-90EDBC229FD7}"/>
                </a:ext>
              </a:extLst>
            </p:cNvPr>
            <p:cNvCxnSpPr>
              <a:cxnSpLocks/>
            </p:cNvCxnSpPr>
            <p:nvPr/>
          </p:nvCxnSpPr>
          <p:spPr bwMode="auto">
            <a:xfrm flipH="1">
              <a:off x="5961660" y="2086065"/>
              <a:ext cx="482498" cy="0"/>
            </a:xfrm>
            <a:prstGeom prst="straightConnector1">
              <a:avLst/>
            </a:prstGeom>
            <a:solidFill>
              <a:schemeClr val="accent1"/>
            </a:solidFill>
            <a:ln w="9525" cap="flat" cmpd="sng" algn="ctr">
              <a:solidFill>
                <a:schemeClr val="tx1"/>
              </a:solidFill>
              <a:prstDash val="solid"/>
              <a:round/>
              <a:headEnd type="none" w="lg" len="lg"/>
              <a:tailEnd type="arrow" w="lg" len="lg"/>
            </a:ln>
            <a:effectLst/>
          </p:spPr>
        </p:cxnSp>
        <p:cxnSp>
          <p:nvCxnSpPr>
            <p:cNvPr id="56" name="Straight Arrow Connector 55">
              <a:extLst>
                <a:ext uri="{FF2B5EF4-FFF2-40B4-BE49-F238E27FC236}">
                  <a16:creationId xmlns:a16="http://schemas.microsoft.com/office/drawing/2014/main" id="{785D30E1-8D97-4548-A563-9E4ACDAF8B97}"/>
                </a:ext>
              </a:extLst>
            </p:cNvPr>
            <p:cNvCxnSpPr>
              <a:cxnSpLocks/>
            </p:cNvCxnSpPr>
            <p:nvPr/>
          </p:nvCxnSpPr>
          <p:spPr bwMode="auto">
            <a:xfrm flipH="1">
              <a:off x="6011989" y="2513803"/>
              <a:ext cx="482498" cy="0"/>
            </a:xfrm>
            <a:prstGeom prst="straightConnector1">
              <a:avLst/>
            </a:prstGeom>
            <a:solidFill>
              <a:schemeClr val="accent1"/>
            </a:solidFill>
            <a:ln w="9525" cap="flat" cmpd="sng" algn="ctr">
              <a:solidFill>
                <a:schemeClr val="tx1"/>
              </a:solidFill>
              <a:prstDash val="solid"/>
              <a:round/>
              <a:headEnd type="none" w="lg" len="lg"/>
              <a:tailEnd type="arrow" w="lg" len="lg"/>
            </a:ln>
            <a:effectLst/>
          </p:spPr>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6D676C50-C1CC-452B-97A2-502EB7B26F9B}"/>
                    </a:ext>
                  </a:extLst>
                </p:cNvPr>
                <p:cNvSpPr txBox="1"/>
                <p:nvPr/>
              </p:nvSpPr>
              <p:spPr>
                <a:xfrm>
                  <a:off x="7217742" y="1926776"/>
                  <a:ext cx="265180" cy="1934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𝑚𝑎</m:t>
                            </m:r>
                          </m:sub>
                        </m:sSub>
                      </m:oMath>
                    </m:oMathPara>
                  </a14:m>
                  <a:endParaRPr kumimoji="0" lang="en-US" sz="105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62" name="TextBox 61">
                  <a:extLst>
                    <a:ext uri="{FF2B5EF4-FFF2-40B4-BE49-F238E27FC236}">
                      <a16:creationId xmlns:a16="http://schemas.microsoft.com/office/drawing/2014/main" id="{6D676C50-C1CC-452B-97A2-502EB7B26F9B}"/>
                    </a:ext>
                  </a:extLst>
                </p:cNvPr>
                <p:cNvSpPr txBox="1">
                  <a:spLocks noRot="1" noChangeAspect="1" noMove="1" noResize="1" noEditPoints="1" noAdjustHandles="1" noChangeArrowheads="1" noChangeShapeType="1" noTextEdit="1"/>
                </p:cNvSpPr>
                <p:nvPr/>
              </p:nvSpPr>
              <p:spPr>
                <a:xfrm>
                  <a:off x="7217742" y="1926776"/>
                  <a:ext cx="265180" cy="193484"/>
                </a:xfrm>
                <a:prstGeom prst="rect">
                  <a:avLst/>
                </a:prstGeom>
                <a:blipFill>
                  <a:blip r:embed="rId10"/>
                  <a:stretch>
                    <a:fillRect l="-12500" r="-2500"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BB8A18FC-9713-4792-BC40-B24BC89C1834}"/>
                    </a:ext>
                  </a:extLst>
                </p:cNvPr>
                <p:cNvSpPr txBox="1"/>
                <p:nvPr/>
              </p:nvSpPr>
              <p:spPr>
                <a:xfrm>
                  <a:off x="6947707" y="2349543"/>
                  <a:ext cx="278554" cy="1934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sub>
                        </m:sSub>
                      </m:oMath>
                    </m:oMathPara>
                  </a14:m>
                  <a:endParaRPr kumimoji="0" lang="en-US" sz="105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63" name="TextBox 62">
                  <a:extLst>
                    <a:ext uri="{FF2B5EF4-FFF2-40B4-BE49-F238E27FC236}">
                      <a16:creationId xmlns:a16="http://schemas.microsoft.com/office/drawing/2014/main" id="{BB8A18FC-9713-4792-BC40-B24BC89C1834}"/>
                    </a:ext>
                  </a:extLst>
                </p:cNvPr>
                <p:cNvSpPr txBox="1">
                  <a:spLocks noRot="1" noChangeAspect="1" noMove="1" noResize="1" noEditPoints="1" noAdjustHandles="1" noChangeArrowheads="1" noChangeShapeType="1" noTextEdit="1"/>
                </p:cNvSpPr>
                <p:nvPr/>
              </p:nvSpPr>
              <p:spPr>
                <a:xfrm>
                  <a:off x="6947707" y="2349543"/>
                  <a:ext cx="278554" cy="193484"/>
                </a:xfrm>
                <a:prstGeom prst="rect">
                  <a:avLst/>
                </a:prstGeom>
                <a:blipFill>
                  <a:blip r:embed="rId11"/>
                  <a:stretch>
                    <a:fillRect l="-11905" r="-7143" b="-14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FFEB4E8-49B4-444A-A9D6-CD987D33AD3E}"/>
                    </a:ext>
                  </a:extLst>
                </p:cNvPr>
                <p:cNvSpPr txBox="1"/>
                <p:nvPr/>
              </p:nvSpPr>
              <p:spPr>
                <a:xfrm>
                  <a:off x="6720653" y="2794427"/>
                  <a:ext cx="187623" cy="19348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sub>
                        </m:sSub>
                      </m:oMath>
                    </m:oMathPara>
                  </a14:m>
                  <a:endParaRPr kumimoji="0" lang="en-US" sz="105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64" name="TextBox 63">
                  <a:extLst>
                    <a:ext uri="{FF2B5EF4-FFF2-40B4-BE49-F238E27FC236}">
                      <a16:creationId xmlns:a16="http://schemas.microsoft.com/office/drawing/2014/main" id="{BFFEB4E8-49B4-444A-A9D6-CD987D33AD3E}"/>
                    </a:ext>
                  </a:extLst>
                </p:cNvPr>
                <p:cNvSpPr txBox="1">
                  <a:spLocks noRot="1" noChangeAspect="1" noMove="1" noResize="1" noEditPoints="1" noAdjustHandles="1" noChangeArrowheads="1" noChangeShapeType="1" noTextEdit="1"/>
                </p:cNvSpPr>
                <p:nvPr/>
              </p:nvSpPr>
              <p:spPr>
                <a:xfrm>
                  <a:off x="6720653" y="2794427"/>
                  <a:ext cx="187623" cy="193484"/>
                </a:xfrm>
                <a:prstGeom prst="rect">
                  <a:avLst/>
                </a:prstGeom>
                <a:blipFill>
                  <a:blip r:embed="rId12"/>
                  <a:stretch>
                    <a:fillRect l="-28571" r="-28571" b="-11111"/>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1A869546-DAA1-497E-9DFF-1D35926F7556}"/>
                </a:ext>
              </a:extLst>
            </p:cNvPr>
            <p:cNvSpPr/>
            <p:nvPr/>
          </p:nvSpPr>
          <p:spPr bwMode="auto">
            <a:xfrm>
              <a:off x="5843612" y="2844310"/>
              <a:ext cx="321665" cy="1975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D998A2F8-242A-4815-B32F-7586EF5EC0AB}"/>
                    </a:ext>
                  </a:extLst>
                </p:cNvPr>
                <p:cNvSpPr txBox="1"/>
                <p:nvPr/>
              </p:nvSpPr>
              <p:spPr>
                <a:xfrm>
                  <a:off x="6132639" y="1456797"/>
                  <a:ext cx="205971" cy="19348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𝑚𝑎</m:t>
                            </m:r>
                          </m:sub>
                        </m:sSub>
                      </m:oMath>
                    </m:oMathPara>
                  </a14:m>
                  <a:endParaRPr kumimoji="0" lang="en-US" sz="105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73" name="TextBox 72">
                  <a:extLst>
                    <a:ext uri="{FF2B5EF4-FFF2-40B4-BE49-F238E27FC236}">
                      <a16:creationId xmlns:a16="http://schemas.microsoft.com/office/drawing/2014/main" id="{D998A2F8-242A-4815-B32F-7586EF5EC0AB}"/>
                    </a:ext>
                  </a:extLst>
                </p:cNvPr>
                <p:cNvSpPr txBox="1">
                  <a:spLocks noRot="1" noChangeAspect="1" noMove="1" noResize="1" noEditPoints="1" noAdjustHandles="1" noChangeArrowheads="1" noChangeShapeType="1" noTextEdit="1"/>
                </p:cNvSpPr>
                <p:nvPr/>
              </p:nvSpPr>
              <p:spPr>
                <a:xfrm>
                  <a:off x="6132639" y="1456797"/>
                  <a:ext cx="205971" cy="193484"/>
                </a:xfrm>
                <a:prstGeom prst="rect">
                  <a:avLst/>
                </a:prstGeom>
                <a:blipFill>
                  <a:blip r:embed="rId13"/>
                  <a:stretch>
                    <a:fillRect l="-25806" r="-1935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B96F6C05-6107-4265-8EFE-825215C1B39C}"/>
                    </a:ext>
                  </a:extLst>
                </p:cNvPr>
                <p:cNvSpPr txBox="1"/>
                <p:nvPr/>
              </p:nvSpPr>
              <p:spPr>
                <a:xfrm>
                  <a:off x="6163390" y="1881113"/>
                  <a:ext cx="142721" cy="19348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sub>
                        </m:sSub>
                      </m:oMath>
                    </m:oMathPara>
                  </a14:m>
                  <a:endParaRPr kumimoji="0" lang="en-US" sz="105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77" name="TextBox 76">
                  <a:extLst>
                    <a:ext uri="{FF2B5EF4-FFF2-40B4-BE49-F238E27FC236}">
                      <a16:creationId xmlns:a16="http://schemas.microsoft.com/office/drawing/2014/main" id="{B96F6C05-6107-4265-8EFE-825215C1B39C}"/>
                    </a:ext>
                  </a:extLst>
                </p:cNvPr>
                <p:cNvSpPr txBox="1">
                  <a:spLocks noRot="1" noChangeAspect="1" noMove="1" noResize="1" noEditPoints="1" noAdjustHandles="1" noChangeArrowheads="1" noChangeShapeType="1" noTextEdit="1"/>
                </p:cNvSpPr>
                <p:nvPr/>
              </p:nvSpPr>
              <p:spPr>
                <a:xfrm>
                  <a:off x="6163390" y="1881113"/>
                  <a:ext cx="142721" cy="193484"/>
                </a:xfrm>
                <a:prstGeom prst="rect">
                  <a:avLst/>
                </a:prstGeom>
                <a:blipFill>
                  <a:blip r:embed="rId14"/>
                  <a:stretch>
                    <a:fillRect l="-38095" r="-80952" b="-14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B3498570-F49F-41AC-BE08-B7A26908E288}"/>
                    </a:ext>
                  </a:extLst>
                </p:cNvPr>
                <p:cNvSpPr txBox="1"/>
                <p:nvPr/>
              </p:nvSpPr>
              <p:spPr>
                <a:xfrm>
                  <a:off x="6135151" y="2304884"/>
                  <a:ext cx="242959" cy="1934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sub>
                        </m:sSub>
                      </m:oMath>
                    </m:oMathPara>
                  </a14:m>
                  <a:endParaRPr kumimoji="0" lang="en-US" sz="105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81" name="TextBox 80">
                  <a:extLst>
                    <a:ext uri="{FF2B5EF4-FFF2-40B4-BE49-F238E27FC236}">
                      <a16:creationId xmlns:a16="http://schemas.microsoft.com/office/drawing/2014/main" id="{B3498570-F49F-41AC-BE08-B7A26908E288}"/>
                    </a:ext>
                  </a:extLst>
                </p:cNvPr>
                <p:cNvSpPr txBox="1">
                  <a:spLocks noRot="1" noChangeAspect="1" noMove="1" noResize="1" noEditPoints="1" noAdjustHandles="1" noChangeArrowheads="1" noChangeShapeType="1" noTextEdit="1"/>
                </p:cNvSpPr>
                <p:nvPr/>
              </p:nvSpPr>
              <p:spPr>
                <a:xfrm>
                  <a:off x="6135151" y="2304884"/>
                  <a:ext cx="242959" cy="193484"/>
                </a:xfrm>
                <a:prstGeom prst="rect">
                  <a:avLst/>
                </a:prstGeom>
                <a:blipFill>
                  <a:blip r:embed="rId15"/>
                  <a:stretch>
                    <a:fillRect l="-13514" r="-2703"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E302759-0A7B-4B69-BD76-806B29FE9E84}"/>
                    </a:ext>
                  </a:extLst>
                </p:cNvPr>
                <p:cNvSpPr txBox="1"/>
                <p:nvPr/>
              </p:nvSpPr>
              <p:spPr>
                <a:xfrm>
                  <a:off x="7350009" y="1485907"/>
                  <a:ext cx="205971" cy="2026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oMath>
                    </m:oMathPara>
                  </a14:m>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33" name="TextBox 32">
                  <a:extLst>
                    <a:ext uri="{FF2B5EF4-FFF2-40B4-BE49-F238E27FC236}">
                      <a16:creationId xmlns:a16="http://schemas.microsoft.com/office/drawing/2014/main" id="{0E302759-0A7B-4B69-BD76-806B29FE9E84}"/>
                    </a:ext>
                  </a:extLst>
                </p:cNvPr>
                <p:cNvSpPr txBox="1">
                  <a:spLocks noRot="1" noChangeAspect="1" noMove="1" noResize="1" noEditPoints="1" noAdjustHandles="1" noChangeArrowheads="1" noChangeShapeType="1" noTextEdit="1"/>
                </p:cNvSpPr>
                <p:nvPr/>
              </p:nvSpPr>
              <p:spPr>
                <a:xfrm>
                  <a:off x="7350009" y="1485907"/>
                  <a:ext cx="205971" cy="20269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948A31C-ACBC-4C1B-A051-B5F3053538A7}"/>
                    </a:ext>
                  </a:extLst>
                </p:cNvPr>
                <p:cNvSpPr txBox="1"/>
                <p:nvPr/>
              </p:nvSpPr>
              <p:spPr>
                <a:xfrm>
                  <a:off x="1422490" y="1479253"/>
                  <a:ext cx="205971" cy="2026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oMath>
                    </m:oMathPara>
                  </a14:m>
                  <a:endParaRPr kumimoji="0" lang="en-US" sz="11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34" name="TextBox 33">
                  <a:extLst>
                    <a:ext uri="{FF2B5EF4-FFF2-40B4-BE49-F238E27FC236}">
                      <a16:creationId xmlns:a16="http://schemas.microsoft.com/office/drawing/2014/main" id="{3948A31C-ACBC-4C1B-A051-B5F3053538A7}"/>
                    </a:ext>
                  </a:extLst>
                </p:cNvPr>
                <p:cNvSpPr txBox="1">
                  <a:spLocks noRot="1" noChangeAspect="1" noMove="1" noResize="1" noEditPoints="1" noAdjustHandles="1" noChangeArrowheads="1" noChangeShapeType="1" noTextEdit="1"/>
                </p:cNvSpPr>
                <p:nvPr/>
              </p:nvSpPr>
              <p:spPr>
                <a:xfrm>
                  <a:off x="1422490" y="1479253"/>
                  <a:ext cx="205971" cy="202697"/>
                </a:xfrm>
                <a:prstGeom prst="rect">
                  <a:avLst/>
                </a:prstGeom>
                <a:blipFill>
                  <a:blip r:embed="rId1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159B768-6AB9-497C-961A-5296112E46A2}"/>
                  </a:ext>
                </a:extLst>
              </p:cNvPr>
              <p:cNvSpPr/>
              <p:nvPr/>
            </p:nvSpPr>
            <p:spPr>
              <a:xfrm>
                <a:off x="1455533" y="3354973"/>
                <a:ext cx="205049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400" b="0" i="1" smtClean="0">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b="0" i="1" smtClean="0">
                              <a:solidFill>
                                <a:srgbClr val="000000"/>
                              </a:solidFill>
                              <a:latin typeface="Cambria Math" panose="02040503050406030204" pitchFamily="18" charset="0"/>
                            </a:rPr>
                            <m:t>𝑛</m:t>
                          </m:r>
                        </m:sup>
                      </m:sSubSup>
                      <m:r>
                        <a:rPr lang="en-US" sz="1400">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b="0" i="1" smtClean="0">
                              <a:solidFill>
                                <a:srgbClr val="000000"/>
                              </a:solidFill>
                              <a:latin typeface="Cambria Math" panose="02040503050406030204" pitchFamily="18" charset="0"/>
                            </a:rPr>
                            <m:t>𝑚</m:t>
                          </m:r>
                        </m:sup>
                      </m:sSubSup>
                      <m:r>
                        <a:rPr lang="en-US" sz="1400" b="0" i="1" smtClean="0">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Sub>
                      <m:sSubSup>
                        <m:sSubSupPr>
                          <m:ctrlPr>
                            <a:rPr lang="en-US" sz="1400" i="1">
                              <a:solidFill>
                                <a:srgbClr val="000000"/>
                              </a:solidFill>
                              <a:latin typeface="Cambria Math" panose="02040503050406030204" pitchFamily="18" charset="0"/>
                            </a:rPr>
                          </m:ctrlPr>
                        </m:sSubSupPr>
                        <m:e>
                          <m:r>
                            <a:rPr lang="en-US" sz="1400" b="1" i="1" smtClean="0">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oMath>
                  </m:oMathPara>
                </a14:m>
                <a:endParaRPr lang="en-US" sz="1400" dirty="0"/>
              </a:p>
            </p:txBody>
          </p:sp>
        </mc:Choice>
        <mc:Fallback xmlns="">
          <p:sp>
            <p:nvSpPr>
              <p:cNvPr id="9" name="Rectangle 8">
                <a:extLst>
                  <a:ext uri="{FF2B5EF4-FFF2-40B4-BE49-F238E27FC236}">
                    <a16:creationId xmlns:a16="http://schemas.microsoft.com/office/drawing/2014/main" id="{0159B768-6AB9-497C-961A-5296112E46A2}"/>
                  </a:ext>
                </a:extLst>
              </p:cNvPr>
              <p:cNvSpPr>
                <a:spLocks noRot="1" noChangeAspect="1" noMove="1" noResize="1" noEditPoints="1" noAdjustHandles="1" noChangeArrowheads="1" noChangeShapeType="1" noTextEdit="1"/>
              </p:cNvSpPr>
              <p:nvPr/>
            </p:nvSpPr>
            <p:spPr>
              <a:xfrm>
                <a:off x="1455533" y="3354973"/>
                <a:ext cx="2050498" cy="30777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7A03F6F6-4B9B-44C9-93D7-8B9869EEDAD9}"/>
                  </a:ext>
                </a:extLst>
              </p:cNvPr>
              <p:cNvSpPr/>
              <p:nvPr/>
            </p:nvSpPr>
            <p:spPr>
              <a:xfrm>
                <a:off x="1391413" y="4002599"/>
                <a:ext cx="2197974" cy="3163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b="0" i="1" smtClean="0">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r>
                        <a:rPr lang="en-US" sz="1400" b="0" i="1" smtClean="0">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b="0" i="1" smtClean="0">
                              <a:solidFill>
                                <a:srgbClr val="000000"/>
                              </a:solidFill>
                              <a:latin typeface="Cambria Math" panose="02040503050406030204" pitchFamily="18" charset="0"/>
                            </a:rPr>
                            <m:t>𝑚</m:t>
                          </m:r>
                        </m:sup>
                      </m:sSubSup>
                      <m:r>
                        <a:rPr lang="en-US" sz="1400" b="0" i="1" smtClean="0">
                          <a:solidFill>
                            <a:srgbClr val="000000"/>
                          </a:solidFill>
                          <a:latin typeface="Cambria Math" panose="02040503050406030204" pitchFamily="18" charset="0"/>
                        </a:rPr>
                        <m:t>)</m:t>
                      </m:r>
                    </m:oMath>
                  </m:oMathPara>
                </a14:m>
                <a:endParaRPr lang="en-US" sz="1400" dirty="0"/>
              </a:p>
            </p:txBody>
          </p:sp>
        </mc:Choice>
        <mc:Fallback xmlns="">
          <p:sp>
            <p:nvSpPr>
              <p:cNvPr id="37" name="Rectangle 36">
                <a:extLst>
                  <a:ext uri="{FF2B5EF4-FFF2-40B4-BE49-F238E27FC236}">
                    <a16:creationId xmlns:a16="http://schemas.microsoft.com/office/drawing/2014/main" id="{7A03F6F6-4B9B-44C9-93D7-8B9869EEDAD9}"/>
                  </a:ext>
                </a:extLst>
              </p:cNvPr>
              <p:cNvSpPr>
                <a:spLocks noRot="1" noChangeAspect="1" noMove="1" noResize="1" noEditPoints="1" noAdjustHandles="1" noChangeArrowheads="1" noChangeShapeType="1" noTextEdit="1"/>
              </p:cNvSpPr>
              <p:nvPr/>
            </p:nvSpPr>
            <p:spPr>
              <a:xfrm>
                <a:off x="1391413" y="4002599"/>
                <a:ext cx="2197974" cy="316369"/>
              </a:xfrm>
              <a:prstGeom prst="rect">
                <a:avLst/>
              </a:prstGeom>
              <a:blipFill>
                <a:blip r:embed="rId19"/>
                <a:stretch>
                  <a:fillRect b="-9804"/>
                </a:stretch>
              </a:blipFill>
            </p:spPr>
            <p:txBody>
              <a:bodyPr/>
              <a:lstStyle/>
              <a:p>
                <a:r>
                  <a:rPr lang="en-US">
                    <a:noFill/>
                  </a:rPr>
                  <a:t> </a:t>
                </a:r>
              </a:p>
            </p:txBody>
          </p:sp>
        </mc:Fallback>
      </mc:AlternateContent>
      <p:sp>
        <p:nvSpPr>
          <p:cNvPr id="38" name="Arrow: Down 37">
            <a:extLst>
              <a:ext uri="{FF2B5EF4-FFF2-40B4-BE49-F238E27FC236}">
                <a16:creationId xmlns:a16="http://schemas.microsoft.com/office/drawing/2014/main" id="{768BFA2E-C71C-407D-9109-8C3F0179A508}"/>
              </a:ext>
            </a:extLst>
          </p:cNvPr>
          <p:cNvSpPr/>
          <p:nvPr/>
        </p:nvSpPr>
        <p:spPr bwMode="auto">
          <a:xfrm>
            <a:off x="2241052" y="4499610"/>
            <a:ext cx="213360" cy="1981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266F68A-75AA-4833-BAAB-180DFB2CC79B}"/>
                  </a:ext>
                </a:extLst>
              </p:cNvPr>
              <p:cNvSpPr/>
              <p:nvPr/>
            </p:nvSpPr>
            <p:spPr>
              <a:xfrm>
                <a:off x="1204406" y="4699903"/>
                <a:ext cx="2636812" cy="5717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r>
                        <a:rPr lang="en-US" sz="1400" i="1">
                          <a:solidFill>
                            <a:srgbClr val="000000"/>
                          </a:solidFill>
                          <a:latin typeface="Cambria Math" panose="02040503050406030204" pitchFamily="18" charset="0"/>
                        </a:rPr>
                        <m:t>=</m:t>
                      </m:r>
                      <m:r>
                        <a:rPr lang="en-US" sz="1400" b="0" i="1" smtClean="0">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b="0" i="1" smtClean="0">
                          <a:solidFill>
                            <a:srgbClr val="000000"/>
                          </a:solidFill>
                          <a:latin typeface="Cambria Math" panose="02040503050406030204" pitchFamily="18" charset="0"/>
                        </a:rPr>
                        <m:t>    −</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i="1">
                          <a:solidFill>
                            <a:srgbClr val="000000"/>
                          </a:solidFill>
                          <a:latin typeface="Cambria Math" panose="02040503050406030204" pitchFamily="18" charset="0"/>
                        </a:rPr>
                        <m:t>]∗</m:t>
                      </m:r>
                      <m:d>
                        <m:dPr>
                          <m:begChr m:val="["/>
                          <m:endChr m:val="]"/>
                          <m:ctrlPr>
                            <a:rPr lang="en-US" sz="1400" i="1" smtClean="0">
                              <a:solidFill>
                                <a:srgbClr val="000000"/>
                              </a:solidFill>
                              <a:latin typeface="Cambria Math" panose="02040503050406030204" pitchFamily="18" charset="0"/>
                            </a:rPr>
                          </m:ctrlPr>
                        </m:dPr>
                        <m:e>
                          <m:m>
                            <m:mPr>
                              <m:mcs>
                                <m:mc>
                                  <m:mcPr>
                                    <m:count m:val="1"/>
                                    <m:mcJc m:val="center"/>
                                  </m:mcPr>
                                </m:mc>
                              </m:mcs>
                              <m:ctrlPr>
                                <a:rPr lang="en-US" sz="1400" i="1" smtClean="0">
                                  <a:solidFill>
                                    <a:srgbClr val="000000"/>
                                  </a:solidFill>
                                  <a:latin typeface="Cambria Math" panose="02040503050406030204" pitchFamily="18" charset="0"/>
                                </a:rPr>
                              </m:ctrlPr>
                            </m:mP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e>
                            </m:m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b="0" i="1" smtClean="0">
                                        <a:solidFill>
                                          <a:srgbClr val="000000"/>
                                        </a:solidFill>
                                        <a:latin typeface="Cambria Math" panose="02040503050406030204" pitchFamily="18" charset="0"/>
                                      </a:rPr>
                                      <m:t>𝑚</m:t>
                                    </m:r>
                                  </m:sup>
                                </m:sSubSup>
                              </m:e>
                            </m:mr>
                          </m:m>
                        </m:e>
                      </m:d>
                    </m:oMath>
                  </m:oMathPara>
                </a14:m>
                <a:endParaRPr lang="en-US" sz="1400" dirty="0"/>
              </a:p>
            </p:txBody>
          </p:sp>
        </mc:Choice>
        <mc:Fallback xmlns="">
          <p:sp>
            <p:nvSpPr>
              <p:cNvPr id="12" name="Rectangle 11">
                <a:extLst>
                  <a:ext uri="{FF2B5EF4-FFF2-40B4-BE49-F238E27FC236}">
                    <a16:creationId xmlns:a16="http://schemas.microsoft.com/office/drawing/2014/main" id="{3266F68A-75AA-4833-BAAB-180DFB2CC79B}"/>
                  </a:ext>
                </a:extLst>
              </p:cNvPr>
              <p:cNvSpPr>
                <a:spLocks noRot="1" noChangeAspect="1" noMove="1" noResize="1" noEditPoints="1" noAdjustHandles="1" noChangeArrowheads="1" noChangeShapeType="1" noTextEdit="1"/>
              </p:cNvSpPr>
              <p:nvPr/>
            </p:nvSpPr>
            <p:spPr>
              <a:xfrm>
                <a:off x="1204406" y="4699903"/>
                <a:ext cx="2636812" cy="571760"/>
              </a:xfrm>
              <a:prstGeom prst="rect">
                <a:avLst/>
              </a:prstGeom>
              <a:blipFill>
                <a:blip r:embed="rId20"/>
                <a:stretch>
                  <a:fillRect/>
                </a:stretch>
              </a:blipFill>
            </p:spPr>
            <p:txBody>
              <a:bodyPr/>
              <a:lstStyle/>
              <a:p>
                <a:r>
                  <a:rPr lang="en-US">
                    <a:noFill/>
                  </a:rPr>
                  <a:t> </a:t>
                </a:r>
              </a:p>
            </p:txBody>
          </p:sp>
        </mc:Fallback>
      </mc:AlternateContent>
      <p:sp>
        <p:nvSpPr>
          <p:cNvPr id="40" name="Arrow: Down 39">
            <a:extLst>
              <a:ext uri="{FF2B5EF4-FFF2-40B4-BE49-F238E27FC236}">
                <a16:creationId xmlns:a16="http://schemas.microsoft.com/office/drawing/2014/main" id="{56CF537A-1594-4D46-9A4A-3B37ED5314C0}"/>
              </a:ext>
            </a:extLst>
          </p:cNvPr>
          <p:cNvSpPr/>
          <p:nvPr/>
        </p:nvSpPr>
        <p:spPr bwMode="auto">
          <a:xfrm>
            <a:off x="6641716" y="3722370"/>
            <a:ext cx="213360" cy="1981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B13DA81B-5ABF-4E65-A8D2-AACF345E5836}"/>
                  </a:ext>
                </a:extLst>
              </p:cNvPr>
              <p:cNvSpPr/>
              <p:nvPr/>
            </p:nvSpPr>
            <p:spPr>
              <a:xfrm>
                <a:off x="5856197" y="3354973"/>
                <a:ext cx="205049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𝑚</m:t>
                          </m:r>
                        </m:sup>
                      </m:sSubSup>
                      <m:r>
                        <a:rPr lang="en-US" sz="1400">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r>
                        <a:rPr lang="en-US" sz="1400" b="0" i="1" smtClean="0">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Sub>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b="0" i="1" smtClean="0">
                              <a:solidFill>
                                <a:srgbClr val="000000"/>
                              </a:solidFill>
                              <a:latin typeface="Cambria Math" panose="02040503050406030204" pitchFamily="18" charset="0"/>
                            </a:rPr>
                            <m:t>𝑚</m:t>
                          </m:r>
                        </m:sup>
                      </m:sSubSup>
                    </m:oMath>
                  </m:oMathPara>
                </a14:m>
                <a:endParaRPr lang="en-US" sz="1400" dirty="0"/>
              </a:p>
            </p:txBody>
          </p:sp>
        </mc:Choice>
        <mc:Fallback xmlns="">
          <p:sp>
            <p:nvSpPr>
              <p:cNvPr id="41" name="Rectangle 40">
                <a:extLst>
                  <a:ext uri="{FF2B5EF4-FFF2-40B4-BE49-F238E27FC236}">
                    <a16:creationId xmlns:a16="http://schemas.microsoft.com/office/drawing/2014/main" id="{B13DA81B-5ABF-4E65-A8D2-AACF345E5836}"/>
                  </a:ext>
                </a:extLst>
              </p:cNvPr>
              <p:cNvSpPr>
                <a:spLocks noRot="1" noChangeAspect="1" noMove="1" noResize="1" noEditPoints="1" noAdjustHandles="1" noChangeArrowheads="1" noChangeShapeType="1" noTextEdit="1"/>
              </p:cNvSpPr>
              <p:nvPr/>
            </p:nvSpPr>
            <p:spPr>
              <a:xfrm>
                <a:off x="5856197" y="3354973"/>
                <a:ext cx="2050498" cy="307777"/>
              </a:xfrm>
              <a:prstGeom prst="rect">
                <a:avLst/>
              </a:prstGeom>
              <a:blipFill>
                <a:blip r:embed="rId21"/>
                <a:stretch>
                  <a:fillRect/>
                </a:stretch>
              </a:blipFill>
            </p:spPr>
            <p:txBody>
              <a:bodyPr/>
              <a:lstStyle/>
              <a:p>
                <a:r>
                  <a:rPr lang="en-US">
                    <a:noFill/>
                  </a:rPr>
                  <a:t> </a:t>
                </a:r>
              </a:p>
            </p:txBody>
          </p:sp>
        </mc:Fallback>
      </mc:AlternateContent>
      <p:sp>
        <p:nvSpPr>
          <p:cNvPr id="43" name="Arrow: Down 42">
            <a:extLst>
              <a:ext uri="{FF2B5EF4-FFF2-40B4-BE49-F238E27FC236}">
                <a16:creationId xmlns:a16="http://schemas.microsoft.com/office/drawing/2014/main" id="{1208727B-43FB-468E-A0BB-C47DCD24F7C1}"/>
              </a:ext>
            </a:extLst>
          </p:cNvPr>
          <p:cNvSpPr/>
          <p:nvPr/>
        </p:nvSpPr>
        <p:spPr bwMode="auto">
          <a:xfrm>
            <a:off x="6641716" y="4499610"/>
            <a:ext cx="213360" cy="1981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380F3600-6089-40F6-BFAD-7B4B2F9ADAB1}"/>
                  </a:ext>
                </a:extLst>
              </p:cNvPr>
              <p:cNvSpPr/>
              <p:nvPr/>
            </p:nvSpPr>
            <p:spPr>
              <a:xfrm>
                <a:off x="5639246" y="4699903"/>
                <a:ext cx="2557047" cy="5717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𝑚</m:t>
                          </m:r>
                        </m:sup>
                      </m:sSubSup>
                      <m:r>
                        <a:rPr lang="en-US" sz="1400" i="1">
                          <a:solidFill>
                            <a:srgbClr val="000000"/>
                          </a:solidFill>
                          <a:latin typeface="Cambria Math" panose="02040503050406030204" pitchFamily="18" charset="0"/>
                        </a:rPr>
                        <m:t>=[</m:t>
                      </m:r>
                      <m:r>
                        <a:rPr lang="en-US" sz="1400" b="0" i="1" smtClean="0">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i="1">
                          <a:solidFill>
                            <a:srgbClr val="000000"/>
                          </a:solidFill>
                          <a:latin typeface="Cambria Math" panose="02040503050406030204" pitchFamily="18" charset="0"/>
                        </a:rPr>
                        <m:t>    </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mcs>
                                <m:mc>
                                  <m:mcPr>
                                    <m:count m:val="1"/>
                                    <m:mcJc m:val="center"/>
                                  </m:mcPr>
                                </m:mc>
                              </m:mcs>
                              <m:ctrlPr>
                                <a:rPr lang="en-US" sz="1400" i="1">
                                  <a:solidFill>
                                    <a:srgbClr val="000000"/>
                                  </a:solidFill>
                                  <a:latin typeface="Cambria Math" panose="02040503050406030204" pitchFamily="18" charset="0"/>
                                </a:rPr>
                              </m:ctrlPr>
                            </m:mP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b="0" i="1" smtClean="0">
                                        <a:solidFill>
                                          <a:srgbClr val="000000"/>
                                        </a:solidFill>
                                        <a:latin typeface="Cambria Math" panose="02040503050406030204" pitchFamily="18" charset="0"/>
                                      </a:rPr>
                                      <m:t>𝑛</m:t>
                                    </m:r>
                                  </m:sup>
                                </m:sSubSup>
                              </m:e>
                            </m:m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b="0" i="1" smtClean="0">
                                        <a:solidFill>
                                          <a:srgbClr val="000000"/>
                                        </a:solidFill>
                                        <a:latin typeface="Cambria Math" panose="02040503050406030204" pitchFamily="18" charset="0"/>
                                      </a:rPr>
                                      <m:t>𝑚</m:t>
                                    </m:r>
                                  </m:sup>
                                </m:sSubSup>
                              </m:e>
                            </m:mr>
                          </m:m>
                        </m:e>
                      </m:d>
                    </m:oMath>
                  </m:oMathPara>
                </a14:m>
                <a:endParaRPr lang="en-US" sz="1400" dirty="0"/>
              </a:p>
            </p:txBody>
          </p:sp>
        </mc:Choice>
        <mc:Fallback xmlns="">
          <p:sp>
            <p:nvSpPr>
              <p:cNvPr id="44" name="Rectangle 43">
                <a:extLst>
                  <a:ext uri="{FF2B5EF4-FFF2-40B4-BE49-F238E27FC236}">
                    <a16:creationId xmlns:a16="http://schemas.microsoft.com/office/drawing/2014/main" id="{380F3600-6089-40F6-BFAD-7B4B2F9ADAB1}"/>
                  </a:ext>
                </a:extLst>
              </p:cNvPr>
              <p:cNvSpPr>
                <a:spLocks noRot="1" noChangeAspect="1" noMove="1" noResize="1" noEditPoints="1" noAdjustHandles="1" noChangeArrowheads="1" noChangeShapeType="1" noTextEdit="1"/>
              </p:cNvSpPr>
              <p:nvPr/>
            </p:nvSpPr>
            <p:spPr>
              <a:xfrm>
                <a:off x="5639246" y="4699903"/>
                <a:ext cx="2557047" cy="571760"/>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6191065-77B2-4DB5-BA10-2A98CACCA31E}"/>
                  </a:ext>
                </a:extLst>
              </p:cNvPr>
              <p:cNvSpPr/>
              <p:nvPr/>
            </p:nvSpPr>
            <p:spPr>
              <a:xfrm>
                <a:off x="5792077" y="4002599"/>
                <a:ext cx="2197974" cy="3163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𝑚</m:t>
                          </m:r>
                        </m:sup>
                      </m:sSubSup>
                      <m:r>
                        <a:rPr lang="en-US" sz="1400" b="0" i="1" smtClean="0">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b="0" i="1" smtClean="0">
                              <a:solidFill>
                                <a:srgbClr val="000000"/>
                              </a:solidFill>
                              <a:latin typeface="Cambria Math" panose="02040503050406030204" pitchFamily="18" charset="0"/>
                            </a:rPr>
                            <m:t>𝑚</m:t>
                          </m:r>
                        </m:sup>
                      </m:sSubSup>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b="0" i="1" smtClean="0">
                              <a:solidFill>
                                <a:srgbClr val="000000"/>
                              </a:solidFill>
                              <a:latin typeface="Cambria Math" panose="02040503050406030204" pitchFamily="18" charset="0"/>
                            </a:rPr>
                            <m:t>𝑛</m:t>
                          </m:r>
                        </m:sup>
                      </m:sSubSup>
                      <m:r>
                        <a:rPr lang="en-US" sz="1400" i="1">
                          <a:solidFill>
                            <a:srgbClr val="000000"/>
                          </a:solidFill>
                          <a:latin typeface="Cambria Math" panose="02040503050406030204" pitchFamily="18" charset="0"/>
                        </a:rPr>
                        <m:t>)</m:t>
                      </m:r>
                    </m:oMath>
                  </m:oMathPara>
                </a14:m>
                <a:endParaRPr lang="en-US" sz="1400" dirty="0"/>
              </a:p>
            </p:txBody>
          </p:sp>
        </mc:Choice>
        <mc:Fallback xmlns="">
          <p:sp>
            <p:nvSpPr>
              <p:cNvPr id="14" name="Rectangle 13">
                <a:extLst>
                  <a:ext uri="{FF2B5EF4-FFF2-40B4-BE49-F238E27FC236}">
                    <a16:creationId xmlns:a16="http://schemas.microsoft.com/office/drawing/2014/main" id="{96191065-77B2-4DB5-BA10-2A98CACCA31E}"/>
                  </a:ext>
                </a:extLst>
              </p:cNvPr>
              <p:cNvSpPr>
                <a:spLocks noRot="1" noChangeAspect="1" noMove="1" noResize="1" noEditPoints="1" noAdjustHandles="1" noChangeArrowheads="1" noChangeShapeType="1" noTextEdit="1"/>
              </p:cNvSpPr>
              <p:nvPr/>
            </p:nvSpPr>
            <p:spPr>
              <a:xfrm>
                <a:off x="5792077" y="4002599"/>
                <a:ext cx="2197974" cy="316369"/>
              </a:xfrm>
              <a:prstGeom prst="rect">
                <a:avLst/>
              </a:prstGeom>
              <a:blipFill>
                <a:blip r:embed="rId23"/>
                <a:stretch>
                  <a:fillRect b="-9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B58A968D-5A85-4B1A-B6C6-DBF3490CF9E8}"/>
                  </a:ext>
                </a:extLst>
              </p:cNvPr>
              <p:cNvSpPr/>
              <p:nvPr/>
            </p:nvSpPr>
            <p:spPr>
              <a:xfrm>
                <a:off x="2442973" y="5404679"/>
                <a:ext cx="4423199"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200" i="0" smtClean="0">
                          <a:solidFill>
                            <a:srgbClr val="000000"/>
                          </a:solidFill>
                          <a:latin typeface="Cambria Math" panose="02040503050406030204" pitchFamily="18" charset="0"/>
                        </a:rPr>
                        <m:t>w</m:t>
                      </m:r>
                      <m:r>
                        <m:rPr>
                          <m:sty m:val="p"/>
                        </m:rPr>
                        <a:rPr lang="en-US" sz="1200" b="0" i="0" smtClean="0">
                          <a:solidFill>
                            <a:srgbClr val="000000"/>
                          </a:solidFill>
                          <a:latin typeface="Cambria Math" panose="02040503050406030204" pitchFamily="18" charset="0"/>
                        </a:rPr>
                        <m:t>here</m:t>
                      </m:r>
                      <m:r>
                        <a:rPr lang="en-US" sz="1200" b="0" i="1" smtClean="0">
                          <a:solidFill>
                            <a:srgbClr val="000000"/>
                          </a:solidFill>
                          <a:latin typeface="Cambria Math" panose="02040503050406030204" pitchFamily="18" charset="0"/>
                        </a:rPr>
                        <m:t>, </m:t>
                      </m:r>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𝑛</m:t>
                          </m:r>
                        </m:sup>
                      </m:sSubSup>
                      <m:r>
                        <a:rPr lang="en-US" sz="1200" b="0" i="1" smtClean="0">
                          <a:solidFill>
                            <a:srgbClr val="000000"/>
                          </a:solidFill>
                          <a:latin typeface="Cambria Math" panose="02040503050406030204" pitchFamily="18" charset="0"/>
                        </a:rPr>
                        <m:t>=</m:t>
                      </m:r>
                      <m:d>
                        <m:dPr>
                          <m:begChr m:val="["/>
                          <m:endChr m:val="]"/>
                          <m:ctrlPr>
                            <a:rPr lang="en-US" sz="1200" b="0" i="1" smtClean="0">
                              <a:solidFill>
                                <a:srgbClr val="000000"/>
                              </a:solidFill>
                              <a:latin typeface="Cambria Math" panose="02040503050406030204" pitchFamily="18" charset="0"/>
                            </a:rPr>
                          </m:ctrlPr>
                        </m:dPr>
                        <m:e>
                          <m:m>
                            <m:mPr>
                              <m:mcs>
                                <m:mc>
                                  <m:mcPr>
                                    <m:count m:val="1"/>
                                    <m:mcJc m:val="center"/>
                                  </m:mcPr>
                                </m:mc>
                              </m:mcs>
                              <m:ctrlPr>
                                <a:rPr lang="en-US" sz="1200" b="0" i="1" smtClean="0">
                                  <a:solidFill>
                                    <a:srgbClr val="000000"/>
                                  </a:solidFill>
                                  <a:latin typeface="Cambria Math" panose="02040503050406030204" pitchFamily="18" charset="0"/>
                                </a:rPr>
                              </m:ctrlPr>
                            </m:mPr>
                            <m:mr>
                              <m:e>
                                <m:sSub>
                                  <m:sSubPr>
                                    <m:ctrlPr>
                                      <a:rPr lang="en-US" sz="1200" b="0" i="1" smtClean="0">
                                        <a:solidFill>
                                          <a:srgbClr val="000000"/>
                                        </a:solidFill>
                                        <a:latin typeface="Cambria Math" panose="02040503050406030204" pitchFamily="18" charset="0"/>
                                      </a:rPr>
                                    </m:ctrlPr>
                                  </m:sSubPr>
                                  <m:e>
                                    <m:r>
                                      <m:rPr>
                                        <m:brk m:alnAt="7"/>
                                      </m:rPr>
                                      <a:rPr lang="en-US" sz="1200" b="0" i="1" smtClean="0">
                                        <a:solidFill>
                                          <a:srgbClr val="000000"/>
                                        </a:solidFill>
                                        <a:latin typeface="Cambria Math" panose="02040503050406030204" pitchFamily="18" charset="0"/>
                                      </a:rPr>
                                      <m:t>𝑉</m:t>
                                    </m:r>
                                  </m:e>
                                  <m:sub>
                                    <m:r>
                                      <m:rPr>
                                        <m:brk m:alnAt="7"/>
                                      </m:rPr>
                                      <a:rPr lang="en-US" sz="1200" b="0" i="1" smtClean="0">
                                        <a:solidFill>
                                          <a:srgbClr val="000000"/>
                                        </a:solidFill>
                                        <a:latin typeface="Cambria Math" panose="02040503050406030204" pitchFamily="18" charset="0"/>
                                      </a:rPr>
                                      <m:t>𝑛</m:t>
                                    </m:r>
                                    <m:r>
                                      <a:rPr lang="en-US" sz="1200" b="0" i="1" smtClean="0">
                                        <a:solidFill>
                                          <a:srgbClr val="000000"/>
                                        </a:solidFill>
                                        <a:latin typeface="Cambria Math" panose="02040503050406030204" pitchFamily="18" charset="0"/>
                                      </a:rPr>
                                      <m:t>𝑎</m:t>
                                    </m:r>
                                  </m:sub>
                                </m:sSub>
                              </m:e>
                            </m:mr>
                            <m:mr>
                              <m:e>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𝑉</m:t>
                                    </m:r>
                                  </m:e>
                                  <m:sub>
                                    <m:r>
                                      <a:rPr lang="en-US" sz="1200" b="0" i="1" smtClean="0">
                                        <a:solidFill>
                                          <a:srgbClr val="000000"/>
                                        </a:solidFill>
                                        <a:latin typeface="Cambria Math" panose="02040503050406030204" pitchFamily="18" charset="0"/>
                                      </a:rPr>
                                      <m:t>𝑛𝑏</m:t>
                                    </m:r>
                                  </m:sub>
                                </m:sSub>
                              </m:e>
                            </m:mr>
                            <m:mr>
                              <m:e>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𝑉</m:t>
                                    </m:r>
                                  </m:e>
                                  <m:sub>
                                    <m:r>
                                      <a:rPr lang="en-US" sz="1200" b="0" i="1" smtClean="0">
                                        <a:solidFill>
                                          <a:srgbClr val="000000"/>
                                        </a:solidFill>
                                        <a:latin typeface="Cambria Math" panose="02040503050406030204" pitchFamily="18" charset="0"/>
                                      </a:rPr>
                                      <m:t>𝑛𝑐</m:t>
                                    </m:r>
                                  </m:sub>
                                </m:sSub>
                              </m:e>
                            </m:mr>
                          </m:m>
                        </m:e>
                      </m:d>
                      <m:r>
                        <a:rPr lang="en-US" sz="1200" b="0" i="1" smtClean="0">
                          <a:solidFill>
                            <a:srgbClr val="000000"/>
                          </a:solidFill>
                          <a:latin typeface="Cambria Math" panose="02040503050406030204" pitchFamily="18" charset="0"/>
                        </a:rPr>
                        <m:t>,</m:t>
                      </m:r>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𝑎𝑏𝑐</m:t>
                          </m:r>
                        </m:sub>
                        <m:sup>
                          <m:r>
                            <a:rPr lang="en-US" sz="1200" b="0" i="1" smtClean="0">
                              <a:solidFill>
                                <a:srgbClr val="000000"/>
                              </a:solidFill>
                              <a:latin typeface="Cambria Math" panose="02040503050406030204" pitchFamily="18" charset="0"/>
                            </a:rPr>
                            <m:t>𝑚</m:t>
                          </m:r>
                        </m:sup>
                      </m:sSubSup>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m:rPr>
                                        <m:brk m:alnAt="7"/>
                                      </m:rPr>
                                      <a:rPr lang="en-US" sz="1200" i="1">
                                        <a:solidFill>
                                          <a:srgbClr val="000000"/>
                                        </a:solidFill>
                                        <a:latin typeface="Cambria Math" panose="02040503050406030204" pitchFamily="18" charset="0"/>
                                      </a:rPr>
                                      <m:t>𝑉</m:t>
                                    </m:r>
                                  </m:e>
                                  <m:sub>
                                    <m:r>
                                      <m:rPr>
                                        <m:brk m:alnAt="7"/>
                                      </m:rPr>
                                      <a:rPr lang="en-US" sz="1200" b="0" i="1" smtClean="0">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𝑎</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b="0" i="1" smtClean="0">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𝑏</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b="0" i="1" smtClean="0">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𝑐</m:t>
                                    </m:r>
                                  </m:sub>
                                </m:sSub>
                              </m:e>
                            </m:mr>
                          </m:m>
                        </m:e>
                      </m:d>
                      <m:r>
                        <a:rPr lang="en-US" sz="1200" b="0" i="0" smtClean="0">
                          <a:solidFill>
                            <a:srgbClr val="000000"/>
                          </a:solidFill>
                          <a:latin typeface="Cambria Math" panose="02040503050406030204" pitchFamily="18" charset="0"/>
                        </a:rPr>
                        <m:t>,</m:t>
                      </m:r>
                      <m:sSubSup>
                        <m:sSubSupPr>
                          <m:ctrlPr>
                            <a:rPr lang="en-US" sz="1200" i="1">
                              <a:solidFill>
                                <a:srgbClr val="000000"/>
                              </a:solidFill>
                              <a:latin typeface="Cambria Math" panose="02040503050406030204" pitchFamily="18" charset="0"/>
                            </a:rPr>
                          </m:ctrlPr>
                        </m:sSubSupPr>
                        <m:e>
                          <m:r>
                            <a:rPr lang="en-US" sz="1200" b="1" i="1" smtClean="0">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𝑛</m:t>
                          </m:r>
                        </m:sup>
                      </m:sSubSup>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𝐼</m:t>
                                    </m:r>
                                  </m:e>
                                  <m:sub>
                                    <m:r>
                                      <m:rPr>
                                        <m:brk m:alnAt="7"/>
                                      </m:rP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𝑎</m:t>
                                    </m:r>
                                  </m:sub>
                                </m:sSub>
                              </m:e>
                            </m:m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𝑛𝑏</m:t>
                                    </m:r>
                                  </m:sub>
                                </m:sSub>
                              </m:e>
                            </m:m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𝑛𝑐</m:t>
                                    </m:r>
                                  </m:sub>
                                </m:sSub>
                              </m:e>
                            </m:mr>
                          </m:m>
                        </m:e>
                      </m:d>
                      <m:r>
                        <a:rPr lang="en-US" sz="1200" i="1">
                          <a:solidFill>
                            <a:srgbClr val="000000"/>
                          </a:solidFill>
                          <a:latin typeface="Cambria Math" panose="02040503050406030204" pitchFamily="18" charset="0"/>
                        </a:rPr>
                        <m:t>,</m:t>
                      </m:r>
                      <m:sSubSup>
                        <m:sSubSupPr>
                          <m:ctrlPr>
                            <a:rPr lang="en-US" sz="1200" i="1">
                              <a:solidFill>
                                <a:srgbClr val="000000"/>
                              </a:solidFill>
                              <a:latin typeface="Cambria Math" panose="02040503050406030204" pitchFamily="18" charset="0"/>
                            </a:rPr>
                          </m:ctrlPr>
                        </m:sSubSupPr>
                        <m:e>
                          <m:r>
                            <a:rPr lang="en-US" sz="1200" b="1" i="1" smtClean="0">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𝑚</m:t>
                          </m:r>
                        </m:sup>
                      </m:sSubSup>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𝐼</m:t>
                                    </m:r>
                                  </m:e>
                                  <m:sub>
                                    <m:r>
                                      <m:rPr>
                                        <m:brk m:alnAt="7"/>
                                      </m:rP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𝑎</m:t>
                                    </m:r>
                                  </m:sub>
                                </m:sSub>
                              </m:e>
                            </m:m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𝑚𝑏</m:t>
                                    </m:r>
                                  </m:sub>
                                </m:sSub>
                              </m:e>
                            </m:m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𝑚𝑐</m:t>
                                    </m:r>
                                  </m:sub>
                                </m:sSub>
                              </m:e>
                            </m:mr>
                          </m:m>
                        </m:e>
                      </m:d>
                      <m:r>
                        <a:rPr lang="en-US" sz="1200" b="0" i="1" smtClean="0">
                          <a:solidFill>
                            <a:srgbClr val="000000"/>
                          </a:solidFill>
                          <a:latin typeface="Cambria Math" panose="02040503050406030204" pitchFamily="18" charset="0"/>
                        </a:rPr>
                        <m:t>.</m:t>
                      </m:r>
                    </m:oMath>
                  </m:oMathPara>
                </a14:m>
                <a:endParaRPr lang="en-US" sz="1200" dirty="0"/>
              </a:p>
            </p:txBody>
          </p:sp>
        </mc:Choice>
        <mc:Fallback xmlns="">
          <p:sp>
            <p:nvSpPr>
              <p:cNvPr id="45" name="Rectangle 44">
                <a:extLst>
                  <a:ext uri="{FF2B5EF4-FFF2-40B4-BE49-F238E27FC236}">
                    <a16:creationId xmlns:a16="http://schemas.microsoft.com/office/drawing/2014/main" id="{B58A968D-5A85-4B1A-B6C6-DBF3490CF9E8}"/>
                  </a:ext>
                </a:extLst>
              </p:cNvPr>
              <p:cNvSpPr>
                <a:spLocks noRot="1" noChangeAspect="1" noMove="1" noResize="1" noEditPoints="1" noAdjustHandles="1" noChangeArrowheads="1" noChangeShapeType="1" noTextEdit="1"/>
              </p:cNvSpPr>
              <p:nvPr/>
            </p:nvSpPr>
            <p:spPr>
              <a:xfrm>
                <a:off x="2442973" y="5404679"/>
                <a:ext cx="4423199" cy="618246"/>
              </a:xfrm>
              <a:prstGeom prst="rect">
                <a:avLst/>
              </a:prstGeom>
              <a:blipFill>
                <a:blip r:embed="rId2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39439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2" y="76200"/>
            <a:ext cx="7772400" cy="704478"/>
          </a:xfrm>
        </p:spPr>
        <p:txBody>
          <a:bodyPr/>
          <a:lstStyle/>
          <a:p>
            <a:r>
              <a:rPr lang="en-US" sz="4000" dirty="0">
                <a:latin typeface="Times New Roman" panose="02020603050405020304" pitchFamily="18" charset="0"/>
                <a:cs typeface="Times New Roman" panose="02020603050405020304" pitchFamily="18" charset="0"/>
              </a:rPr>
              <a:t>Modeling A Line in OpenDSS</a:t>
            </a:r>
          </a:p>
        </p:txBody>
      </p:sp>
      <p:sp>
        <p:nvSpPr>
          <p:cNvPr id="10" name="Rectangle 9"/>
          <p:cNvSpPr/>
          <p:nvPr/>
        </p:nvSpPr>
        <p:spPr>
          <a:xfrm>
            <a:off x="499147" y="653623"/>
            <a:ext cx="5475473" cy="738664"/>
          </a:xfrm>
          <a:prstGeom prst="rect">
            <a:avLst/>
          </a:prstGeom>
        </p:spPr>
        <p:txBody>
          <a:bodyPr wrap="none">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sz="2400" b="1" i="0" u="none" strike="noStrike" kern="1200" cap="none" spc="0" normalizeH="0" baseline="0" noProof="0" dirty="0">
                <a:ln>
                  <a:noFill/>
                </a:ln>
                <a:solidFill>
                  <a:srgbClr val="000000"/>
                </a:solidFill>
                <a:effectLst/>
                <a:uLnTx/>
                <a:uFillTx/>
                <a:latin typeface="Times" charset="0"/>
                <a:ea typeface="+mn-ea"/>
                <a:cs typeface="+mn-cs"/>
              </a:rPr>
              <a:t>Using Wire and Line Geometry 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How to build the primitive Y matrix for a line?</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266F68A-75AA-4833-BAAB-180DFB2CC79B}"/>
                  </a:ext>
                </a:extLst>
              </p:cNvPr>
              <p:cNvSpPr/>
              <p:nvPr/>
            </p:nvSpPr>
            <p:spPr>
              <a:xfrm>
                <a:off x="1326326" y="1469023"/>
                <a:ext cx="4312474" cy="1051185"/>
              </a:xfrm>
              <a:prstGeom prst="rect">
                <a:avLst/>
              </a:prstGeom>
            </p:spPr>
            <p:txBody>
              <a:bodyPr wrap="square">
                <a:spAutoFit/>
              </a:bodyPr>
              <a:lstStyle/>
              <a:p>
                <a:pPr lvl="0">
                  <a:defRPr/>
                </a:pPr>
                <a14:m>
                  <m:oMathPara xmlns:m="http://schemas.openxmlformats.org/officeDocument/2006/math">
                    <m:oMathParaPr>
                      <m:jc m:val="left"/>
                    </m:oMathParaPr>
                    <m:oMath xmlns:m="http://schemas.openxmlformats.org/officeDocument/2006/math">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i="1">
                          <a:solidFill>
                            <a:srgbClr val="000000"/>
                          </a:solidFill>
                          <a:latin typeface="Cambria Math" panose="02040503050406030204" pitchFamily="18" charset="0"/>
                        </a:rPr>
                        <m:t>    −</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mcs>
                                <m:mc>
                                  <m:mcPr>
                                    <m:count m:val="1"/>
                                    <m:mcJc m:val="center"/>
                                  </m:mcPr>
                                </m:mc>
                              </m:mcs>
                              <m:ctrlPr>
                                <a:rPr lang="en-US" sz="1400" i="1">
                                  <a:solidFill>
                                    <a:srgbClr val="000000"/>
                                  </a:solidFill>
                                  <a:latin typeface="Cambria Math" panose="02040503050406030204" pitchFamily="18" charset="0"/>
                                </a:rPr>
                              </m:ctrlPr>
                            </m:mP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e>
                            </m:m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𝑚</m:t>
                                    </m:r>
                                  </m:sup>
                                </m:sSubSup>
                              </m:e>
                            </m:mr>
                          </m:m>
                        </m:e>
                      </m:d>
                    </m:oMath>
                  </m:oMathPara>
                </a14:m>
                <a:endParaRPr kumimoji="0" lang="en-US" sz="1400" b="0" i="0" u="none" strike="noStrike" kern="1200" cap="none" spc="0" normalizeH="0" baseline="0" noProof="0" dirty="0">
                  <a:ln>
                    <a:noFill/>
                  </a:ln>
                  <a:solidFill>
                    <a:srgbClr val="000000"/>
                  </a:solidFill>
                  <a:effectLst/>
                  <a:uLnTx/>
                  <a:uFillTx/>
                  <a:latin typeface="Univers 67 CondensedBold"/>
                </a:endParaRPr>
              </a:p>
              <a:p>
                <a:pPr lvl="0">
                  <a:defRPr/>
                </a:pPr>
                <a14:m>
                  <m:oMathPara xmlns:m="http://schemas.openxmlformats.org/officeDocument/2006/math">
                    <m:oMathParaPr>
                      <m:jc m:val="left"/>
                    </m:oMathParaPr>
                    <m:oMath xmlns:m="http://schemas.openxmlformats.org/officeDocument/2006/math">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𝑚</m:t>
                          </m:r>
                        </m:sup>
                      </m:sSubSup>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i="1">
                          <a:solidFill>
                            <a:srgbClr val="000000"/>
                          </a:solidFill>
                          <a:latin typeface="Cambria Math" panose="02040503050406030204" pitchFamily="18" charset="0"/>
                        </a:rPr>
                        <m:t>    </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mcs>
                                <m:mc>
                                  <m:mcPr>
                                    <m:count m:val="1"/>
                                    <m:mcJc m:val="center"/>
                                  </m:mcPr>
                                </m:mc>
                              </m:mcs>
                              <m:ctrlPr>
                                <a:rPr lang="en-US" sz="1400" i="1">
                                  <a:solidFill>
                                    <a:srgbClr val="000000"/>
                                  </a:solidFill>
                                  <a:latin typeface="Cambria Math" panose="02040503050406030204" pitchFamily="18" charset="0"/>
                                </a:rPr>
                              </m:ctrlPr>
                            </m:mP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e>
                            </m:m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𝑚</m:t>
                                    </m:r>
                                  </m:sup>
                                </m:sSubSup>
                              </m:e>
                            </m:mr>
                          </m:m>
                        </m:e>
                      </m:d>
                    </m:oMath>
                  </m:oMathPara>
                </a14:m>
                <a:endParaRPr kumimoji="0" lang="en-US" sz="1400" b="0" i="0" u="none" strike="noStrike" kern="1200" cap="none" spc="0" normalizeH="0" baseline="0" noProof="0" dirty="0">
                  <a:ln>
                    <a:noFill/>
                  </a:ln>
                  <a:solidFill>
                    <a:srgbClr val="000000"/>
                  </a:solidFill>
                  <a:effectLst/>
                  <a:uLnTx/>
                  <a:uFillTx/>
                  <a:latin typeface="Univers 67 CondensedBold"/>
                </a:endParaRPr>
              </a:p>
            </p:txBody>
          </p:sp>
        </mc:Choice>
        <mc:Fallback xmlns="">
          <p:sp>
            <p:nvSpPr>
              <p:cNvPr id="12" name="Rectangle 11">
                <a:extLst>
                  <a:ext uri="{FF2B5EF4-FFF2-40B4-BE49-F238E27FC236}">
                    <a16:creationId xmlns:a16="http://schemas.microsoft.com/office/drawing/2014/main" id="{3266F68A-75AA-4833-BAAB-180DFB2CC79B}"/>
                  </a:ext>
                </a:extLst>
              </p:cNvPr>
              <p:cNvSpPr>
                <a:spLocks noRot="1" noChangeAspect="1" noMove="1" noResize="1" noEditPoints="1" noAdjustHandles="1" noChangeArrowheads="1" noChangeShapeType="1" noTextEdit="1"/>
              </p:cNvSpPr>
              <p:nvPr/>
            </p:nvSpPr>
            <p:spPr>
              <a:xfrm>
                <a:off x="1326326" y="1469023"/>
                <a:ext cx="4312474" cy="1051185"/>
              </a:xfrm>
              <a:prstGeom prst="rect">
                <a:avLst/>
              </a:prstGeom>
              <a:blipFill>
                <a:blip r:embed="rId3"/>
                <a:stretch>
                  <a:fillRect/>
                </a:stretch>
              </a:blipFill>
            </p:spPr>
            <p:txBody>
              <a:bodyPr/>
              <a:lstStyle/>
              <a:p>
                <a:r>
                  <a:rPr lang="en-US">
                    <a:noFill/>
                  </a:rPr>
                  <a:t> </a:t>
                </a:r>
              </a:p>
            </p:txBody>
          </p:sp>
        </mc:Fallback>
      </mc:AlternateContent>
      <p:sp>
        <p:nvSpPr>
          <p:cNvPr id="36" name="Arrow: Down 35">
            <a:extLst>
              <a:ext uri="{FF2B5EF4-FFF2-40B4-BE49-F238E27FC236}">
                <a16:creationId xmlns:a16="http://schemas.microsoft.com/office/drawing/2014/main" id="{4E5C0132-7075-45BB-A64C-CE908850E09E}"/>
              </a:ext>
            </a:extLst>
          </p:cNvPr>
          <p:cNvSpPr/>
          <p:nvPr/>
        </p:nvSpPr>
        <p:spPr bwMode="auto">
          <a:xfrm rot="16200000">
            <a:off x="4122420" y="1897380"/>
            <a:ext cx="213360" cy="1981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2C76C6F-F575-41B2-8D0A-2A05C5012823}"/>
                  </a:ext>
                </a:extLst>
              </p:cNvPr>
              <p:cNvSpPr/>
              <p:nvPr/>
            </p:nvSpPr>
            <p:spPr>
              <a:xfrm>
                <a:off x="4662601" y="1689967"/>
                <a:ext cx="2785058" cy="571760"/>
              </a:xfrm>
              <a:prstGeom prst="rect">
                <a:avLst/>
              </a:prstGeom>
            </p:spPr>
            <p:txBody>
              <a:bodyPr wrap="none">
                <a:spAutoFit/>
              </a:bodyPr>
              <a:lstStyle/>
              <a:p>
                <a14:m>
                  <m:oMath xmlns:m="http://schemas.openxmlformats.org/officeDocument/2006/math">
                    <m:d>
                      <m:dPr>
                        <m:begChr m:val="["/>
                        <m:endChr m:val="]"/>
                        <m:ctrlPr>
                          <a:rPr lang="en-US" sz="1400" i="1" smtClean="0">
                            <a:solidFill>
                              <a:srgbClr val="000000"/>
                            </a:solidFill>
                            <a:latin typeface="Cambria Math" panose="02040503050406030204" pitchFamily="18" charset="0"/>
                          </a:rPr>
                        </m:ctrlPr>
                      </m:dPr>
                      <m:e>
                        <m:m>
                          <m:mPr>
                            <m:mcs>
                              <m:mc>
                                <m:mcPr>
                                  <m:count m:val="1"/>
                                  <m:mcJc m:val="center"/>
                                </m:mcPr>
                              </m:mc>
                            </m:mcs>
                            <m:ctrlPr>
                              <a:rPr lang="en-US" sz="1400" i="1">
                                <a:solidFill>
                                  <a:srgbClr val="000000"/>
                                </a:solidFill>
                                <a:latin typeface="Cambria Math" panose="02040503050406030204" pitchFamily="18" charset="0"/>
                              </a:rPr>
                            </m:ctrlPr>
                          </m:mP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e>
                          </m:m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𝑚</m:t>
                                  </m:r>
                                </m:sup>
                              </m:sSubSup>
                            </m:e>
                          </m:mr>
                        </m:m>
                      </m:e>
                    </m:d>
                    <m:r>
                      <a:rPr lang="en-US" sz="1400" b="0" i="1" smtClean="0">
                        <a:solidFill>
                          <a:srgbClr val="000000"/>
                        </a:solidFill>
                        <a:latin typeface="Cambria Math" panose="02040503050406030204" pitchFamily="18" charset="0"/>
                      </a:rPr>
                      <m:t>=</m:t>
                    </m:r>
                    <m:d>
                      <m:dPr>
                        <m:begChr m:val="["/>
                        <m:endChr m:val="]"/>
                        <m:ctrlPr>
                          <a:rPr lang="en-US" sz="1400" b="0" i="1" smtClean="0">
                            <a:solidFill>
                              <a:srgbClr val="000000"/>
                            </a:solidFill>
                            <a:latin typeface="Cambria Math" panose="02040503050406030204" pitchFamily="18" charset="0"/>
                          </a:rPr>
                        </m:ctrlPr>
                      </m:dPr>
                      <m:e>
                        <m:m>
                          <m:mPr>
                            <m:mcs>
                              <m:mc>
                                <m:mcPr>
                                  <m:count m:val="2"/>
                                  <m:mcJc m:val="center"/>
                                </m:mcPr>
                              </m:mc>
                            </m:mcs>
                            <m:ctrlPr>
                              <a:rPr lang="en-US" sz="1400" b="0" i="1" smtClean="0">
                                <a:solidFill>
                                  <a:srgbClr val="000000"/>
                                </a:solidFill>
                                <a:latin typeface="Cambria Math" panose="02040503050406030204" pitchFamily="18" charset="0"/>
                              </a:rPr>
                            </m:ctrlPr>
                          </m:mP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e>
                            <m:e>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e>
                          </m:mr>
                          <m:mr>
                            <m:e>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e>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e>
                          </m:mr>
                        </m:m>
                      </m:e>
                    </m:d>
                  </m:oMath>
                </a14:m>
                <a:r>
                  <a:rPr lang="en-US" sz="1400" dirty="0"/>
                  <a:t>*</a:t>
                </a:r>
                <a:r>
                  <a:rPr lang="en-US" sz="1400" dirty="0">
                    <a:solidFill>
                      <a:srgbClr val="000000"/>
                    </a:solidFill>
                  </a:rPr>
                  <a:t> </a:t>
                </a:r>
                <a14:m>
                  <m:oMath xmlns:m="http://schemas.openxmlformats.org/officeDocument/2006/math">
                    <m:d>
                      <m:dPr>
                        <m:begChr m:val="["/>
                        <m:endChr m:val="]"/>
                        <m:ctrlPr>
                          <a:rPr lang="en-US" sz="1400" i="1">
                            <a:solidFill>
                              <a:srgbClr val="000000"/>
                            </a:solidFill>
                            <a:latin typeface="Cambria Math" panose="02040503050406030204" pitchFamily="18" charset="0"/>
                          </a:rPr>
                        </m:ctrlPr>
                      </m:dPr>
                      <m:e>
                        <m:m>
                          <m:mPr>
                            <m:mcs>
                              <m:mc>
                                <m:mcPr>
                                  <m:count m:val="1"/>
                                  <m:mcJc m:val="center"/>
                                </m:mcPr>
                              </m:mc>
                            </m:mcs>
                            <m:ctrlPr>
                              <a:rPr lang="en-US" sz="1400" i="1">
                                <a:solidFill>
                                  <a:srgbClr val="000000"/>
                                </a:solidFill>
                                <a:latin typeface="Cambria Math" panose="02040503050406030204" pitchFamily="18" charset="0"/>
                              </a:rPr>
                            </m:ctrlPr>
                          </m:mP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e>
                          </m:m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𝑚</m:t>
                                  </m:r>
                                </m:sup>
                              </m:sSubSup>
                            </m:e>
                          </m:mr>
                        </m:m>
                      </m:e>
                    </m:d>
                  </m:oMath>
                </a14:m>
                <a:endParaRPr lang="en-US" sz="1400" dirty="0"/>
              </a:p>
            </p:txBody>
          </p:sp>
        </mc:Choice>
        <mc:Fallback xmlns="">
          <p:sp>
            <p:nvSpPr>
              <p:cNvPr id="3" name="Rectangle 2">
                <a:extLst>
                  <a:ext uri="{FF2B5EF4-FFF2-40B4-BE49-F238E27FC236}">
                    <a16:creationId xmlns:a16="http://schemas.microsoft.com/office/drawing/2014/main" id="{92C76C6F-F575-41B2-8D0A-2A05C5012823}"/>
                  </a:ext>
                </a:extLst>
              </p:cNvPr>
              <p:cNvSpPr>
                <a:spLocks noRot="1" noChangeAspect="1" noMove="1" noResize="1" noEditPoints="1" noAdjustHandles="1" noChangeArrowheads="1" noChangeShapeType="1" noTextEdit="1"/>
              </p:cNvSpPr>
              <p:nvPr/>
            </p:nvSpPr>
            <p:spPr>
              <a:xfrm>
                <a:off x="4662601" y="1689967"/>
                <a:ext cx="2785058" cy="571760"/>
              </a:xfrm>
              <a:prstGeom prst="rect">
                <a:avLst/>
              </a:prstGeom>
              <a:blipFill>
                <a:blip r:embed="rId4"/>
                <a:stretch>
                  <a:fillRect/>
                </a:stretch>
              </a:blipFill>
            </p:spPr>
            <p:txBody>
              <a:bodyPr/>
              <a:lstStyle/>
              <a:p>
                <a:r>
                  <a:rPr lang="en-US">
                    <a:noFill/>
                  </a:rPr>
                  <a:t> </a:t>
                </a:r>
              </a:p>
            </p:txBody>
          </p:sp>
        </mc:Fallback>
      </mc:AlternateContent>
      <p:sp>
        <p:nvSpPr>
          <p:cNvPr id="39" name="Arrow: Down 38">
            <a:extLst>
              <a:ext uri="{FF2B5EF4-FFF2-40B4-BE49-F238E27FC236}">
                <a16:creationId xmlns:a16="http://schemas.microsoft.com/office/drawing/2014/main" id="{D1E330F0-059C-41AE-A864-2EA57DDDEC31}"/>
              </a:ext>
            </a:extLst>
          </p:cNvPr>
          <p:cNvSpPr/>
          <p:nvPr/>
        </p:nvSpPr>
        <p:spPr bwMode="auto">
          <a:xfrm rot="16200000">
            <a:off x="1341120" y="2804160"/>
            <a:ext cx="213360" cy="1981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F5B2F4D-9A78-4A68-862E-8AB31CBA7130}"/>
                  </a:ext>
                </a:extLst>
              </p:cNvPr>
              <p:cNvSpPr/>
              <p:nvPr/>
            </p:nvSpPr>
            <p:spPr>
              <a:xfrm>
                <a:off x="1596095" y="2688223"/>
                <a:ext cx="5131854" cy="83471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000" b="1" i="1" smtClean="0">
                          <a:solidFill>
                            <a:srgbClr val="000000"/>
                          </a:solidFill>
                          <a:latin typeface="Cambria Math" panose="02040503050406030204" pitchFamily="18" charset="0"/>
                        </a:rPr>
                        <m:t>𝑰</m:t>
                      </m:r>
                      <m:r>
                        <a:rPr lang="en-US" sz="2000" i="1">
                          <a:solidFill>
                            <a:srgbClr val="000000"/>
                          </a:solidFill>
                          <a:latin typeface="Cambria Math" panose="02040503050406030204" pitchFamily="18" charset="0"/>
                        </a:rPr>
                        <m:t>=</m:t>
                      </m:r>
                      <m:sSub>
                        <m:sSubPr>
                          <m:ctrlPr>
                            <a:rPr lang="en-US" sz="2000" b="0" i="1" smtClean="0">
                              <a:solidFill>
                                <a:srgbClr val="000000"/>
                              </a:solidFill>
                              <a:latin typeface="Cambria Math" panose="02040503050406030204" pitchFamily="18" charset="0"/>
                            </a:rPr>
                          </m:ctrlPr>
                        </m:sSubPr>
                        <m:e>
                          <m:r>
                            <a:rPr lang="en-US" sz="2000" b="1" i="1" smtClean="0">
                              <a:solidFill>
                                <a:srgbClr val="000000"/>
                              </a:solidFill>
                              <a:latin typeface="Cambria Math" panose="02040503050406030204" pitchFamily="18" charset="0"/>
                            </a:rPr>
                            <m:t>𝒀</m:t>
                          </m:r>
                        </m:e>
                        <m:sub>
                          <m:r>
                            <a:rPr lang="en-US" sz="2000" b="0" i="1" smtClean="0">
                              <a:solidFill>
                                <a:srgbClr val="000000"/>
                              </a:solidFill>
                              <a:latin typeface="Cambria Math" panose="02040503050406030204" pitchFamily="18" charset="0"/>
                            </a:rPr>
                            <m:t>𝑝𝑟𝑖𝑚</m:t>
                          </m:r>
                        </m:sub>
                      </m:sSub>
                      <m:r>
                        <a:rPr lang="en-US" sz="2000" b="0" i="1" smtClean="0">
                          <a:solidFill>
                            <a:srgbClr val="000000"/>
                          </a:solidFill>
                          <a:latin typeface="Cambria Math" panose="02040503050406030204" pitchFamily="18" charset="0"/>
                        </a:rPr>
                        <m:t>∗</m:t>
                      </m:r>
                      <m:r>
                        <a:rPr lang="en-US" sz="2000" b="1" i="1" smtClean="0">
                          <a:solidFill>
                            <a:srgbClr val="000000"/>
                          </a:solidFill>
                          <a:latin typeface="Cambria Math" panose="02040503050406030204" pitchFamily="18" charset="0"/>
                        </a:rPr>
                        <m:t>𝑽</m:t>
                      </m:r>
                    </m:oMath>
                  </m:oMathPara>
                </a14:m>
                <a:endParaRPr lang="en-US" sz="2400" b="1" dirty="0"/>
              </a:p>
              <a:p>
                <a:r>
                  <a:rPr lang="en-US" sz="1200" dirty="0"/>
                  <a:t>Where,</a:t>
                </a:r>
                <a:r>
                  <a:rPr lang="en-US" sz="1200" b="1" dirty="0"/>
                  <a:t> </a:t>
                </a:r>
                <a14:m>
                  <m:oMath xmlns:m="http://schemas.openxmlformats.org/officeDocument/2006/math">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𝑝𝑟𝑖𝑚</m:t>
                        </m:r>
                      </m:sub>
                    </m:sSub>
                  </m:oMath>
                </a14:m>
                <a:r>
                  <a:rPr lang="en-US" sz="1200" b="1" dirty="0"/>
                  <a:t>=</a:t>
                </a:r>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mcs>
                              <m:mc>
                                <m:mcPr>
                                  <m:count m:val="2"/>
                                  <m:mcJc m:val="center"/>
                                </m:mcPr>
                              </m:mc>
                            </m:mcs>
                            <m:ctrlPr>
                              <a:rPr lang="en-US" sz="1200" i="1">
                                <a:solidFill>
                                  <a:srgbClr val="000000"/>
                                </a:solidFill>
                                <a:latin typeface="Cambria Math" panose="02040503050406030204" pitchFamily="18" charset="0"/>
                              </a:rPr>
                            </m:ctrlPr>
                          </m:mPr>
                          <m:mr>
                            <m:e>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𝒁</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−1</m:t>
                                  </m:r>
                                </m:sup>
                              </m:sSubSup>
                            </m:e>
                            <m:e>
                              <m:r>
                                <a:rPr lang="en-US" sz="1200" i="1">
                                  <a:solidFill>
                                    <a:srgbClr val="000000"/>
                                  </a:solidFill>
                                  <a:latin typeface="Cambria Math" panose="02040503050406030204" pitchFamily="18" charset="0"/>
                                </a:rPr>
                                <m:t>−</m:t>
                              </m:r>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𝒁</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−1</m:t>
                                  </m:r>
                                </m:sup>
                              </m:sSubSup>
                            </m:e>
                          </m:mr>
                          <m:mr>
                            <m:e>
                              <m:r>
                                <a:rPr lang="en-US" sz="1200" i="1">
                                  <a:solidFill>
                                    <a:srgbClr val="000000"/>
                                  </a:solidFill>
                                  <a:latin typeface="Cambria Math" panose="02040503050406030204" pitchFamily="18" charset="0"/>
                                </a:rPr>
                                <m:t>−</m:t>
                              </m:r>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𝒁</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−1</m:t>
                                  </m:r>
                                </m:sup>
                              </m:sSubSup>
                            </m:e>
                            <m:e>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𝒁</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−1</m:t>
                                  </m:r>
                                </m:sup>
                              </m:sSubSup>
                            </m:e>
                          </m:mr>
                        </m:m>
                      </m:e>
                    </m:d>
                    <m:r>
                      <a:rPr lang="en-US" sz="1200" b="0" i="1" smtClean="0">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2"/>
                                  <m:mcJc m:val="center"/>
                                </m:mcPr>
                              </m:mc>
                            </m:mcs>
                            <m:ctrlPr>
                              <a:rPr lang="en-US" sz="1200" i="1">
                                <a:solidFill>
                                  <a:srgbClr val="000000"/>
                                </a:solidFill>
                                <a:latin typeface="Cambria Math" panose="02040503050406030204" pitchFamily="18" charset="0"/>
                              </a:rPr>
                            </m:ctrlPr>
                          </m:mPr>
                          <m:mr>
                            <m:e>
                              <m:sSub>
                                <m:sSubPr>
                                  <m:ctrlPr>
                                    <a:rPr lang="en-US" sz="1200" b="0" i="1" smtClean="0">
                                      <a:solidFill>
                                        <a:srgbClr val="000000"/>
                                      </a:solidFill>
                                      <a:latin typeface="Cambria Math" panose="02040503050406030204" pitchFamily="18" charset="0"/>
                                    </a:rPr>
                                  </m:ctrlPr>
                                </m:sSubPr>
                                <m:e>
                                  <m:r>
                                    <a:rPr lang="en-US" sz="1200" b="1" i="1" smtClean="0">
                                      <a:solidFill>
                                        <a:srgbClr val="000000"/>
                                      </a:solidFill>
                                      <a:latin typeface="Cambria Math" panose="02040503050406030204" pitchFamily="18" charset="0"/>
                                    </a:rPr>
                                    <m:t>𝒀</m:t>
                                  </m:r>
                                </m:e>
                                <m:sub>
                                  <m:r>
                                    <a:rPr lang="en-US" sz="1200" b="0" i="1" smtClean="0">
                                      <a:solidFill>
                                        <a:srgbClr val="000000"/>
                                      </a:solidFill>
                                      <a:latin typeface="Cambria Math" panose="02040503050406030204" pitchFamily="18" charset="0"/>
                                    </a:rPr>
                                    <m:t>𝑎𝑏𝑐</m:t>
                                  </m:r>
                                </m:sub>
                              </m:sSub>
                            </m:e>
                            <m:e>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𝑎𝑏𝑐</m:t>
                                  </m:r>
                                </m:sub>
                              </m:sSub>
                            </m:e>
                          </m:mr>
                          <m:mr>
                            <m:e>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𝑎𝑏𝑐</m:t>
                                  </m:r>
                                </m:sub>
                              </m:sSub>
                            </m:e>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𝑎𝑏𝑐</m:t>
                                  </m:r>
                                </m:sub>
                              </m:sSub>
                            </m:e>
                          </m:mr>
                        </m:m>
                      </m:e>
                    </m:d>
                    <m:r>
                      <a:rPr lang="en-US" sz="1200" b="0" i="1" smtClean="0">
                        <a:solidFill>
                          <a:srgbClr val="000000"/>
                        </a:solidFill>
                        <a:latin typeface="Cambria Math" panose="02040503050406030204" pitchFamily="18" charset="0"/>
                      </a:rPr>
                      <m:t>,</m:t>
                    </m:r>
                    <m:r>
                      <a:rPr lang="en-US" sz="1200" b="1" i="1">
                        <a:solidFill>
                          <a:srgbClr val="000000"/>
                        </a:solidFill>
                        <a:latin typeface="Cambria Math" panose="02040503050406030204" pitchFamily="18" charset="0"/>
                      </a:rPr>
                      <m:t>𝑰</m:t>
                    </m:r>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𝑛</m:t>
                                  </m:r>
                                </m:sup>
                              </m:sSubSup>
                            </m:e>
                          </m:mr>
                          <m:mr>
                            <m:e>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𝑚</m:t>
                                  </m:r>
                                </m:sup>
                              </m:sSubSup>
                            </m:e>
                          </m:mr>
                        </m:m>
                      </m:e>
                    </m:d>
                    <m:r>
                      <a:rPr lang="en-US" sz="1200" b="0" i="1" smtClean="0">
                        <a:solidFill>
                          <a:srgbClr val="000000"/>
                        </a:solidFill>
                        <a:latin typeface="Cambria Math" panose="02040503050406030204" pitchFamily="18" charset="0"/>
                      </a:rPr>
                      <m:t>,</m:t>
                    </m:r>
                    <m:r>
                      <a:rPr lang="en-US" sz="1200" b="1" i="1">
                        <a:solidFill>
                          <a:srgbClr val="000000"/>
                        </a:solidFill>
                        <a:latin typeface="Cambria Math" panose="02040503050406030204" pitchFamily="18" charset="0"/>
                      </a:rPr>
                      <m:t>𝑽</m:t>
                    </m:r>
                    <m:r>
                      <a:rPr lang="en-US" sz="1200" b="1" i="1" smtClean="0">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𝑛</m:t>
                                  </m:r>
                                </m:sup>
                              </m:sSubSup>
                            </m:e>
                          </m:mr>
                          <m:mr>
                            <m:e>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𝑚</m:t>
                                  </m:r>
                                </m:sup>
                              </m:sSubSup>
                            </m:e>
                          </m:mr>
                        </m:m>
                      </m:e>
                    </m:d>
                  </m:oMath>
                </a14:m>
                <a:endParaRPr lang="en-US" sz="1200" b="1" dirty="0"/>
              </a:p>
            </p:txBody>
          </p:sp>
        </mc:Choice>
        <mc:Fallback xmlns="">
          <p:sp>
            <p:nvSpPr>
              <p:cNvPr id="6" name="Rectangle 5">
                <a:extLst>
                  <a:ext uri="{FF2B5EF4-FFF2-40B4-BE49-F238E27FC236}">
                    <a16:creationId xmlns:a16="http://schemas.microsoft.com/office/drawing/2014/main" id="{AF5B2F4D-9A78-4A68-862E-8AB31CBA7130}"/>
                  </a:ext>
                </a:extLst>
              </p:cNvPr>
              <p:cNvSpPr>
                <a:spLocks noRot="1" noChangeAspect="1" noMove="1" noResize="1" noEditPoints="1" noAdjustHandles="1" noChangeArrowheads="1" noChangeShapeType="1" noTextEdit="1"/>
              </p:cNvSpPr>
              <p:nvPr/>
            </p:nvSpPr>
            <p:spPr>
              <a:xfrm>
                <a:off x="1596095" y="2688223"/>
                <a:ext cx="5131854" cy="834716"/>
              </a:xfrm>
              <a:prstGeom prst="rect">
                <a:avLst/>
              </a:prstGeom>
              <a:blipFill>
                <a:blip r:embed="rId5"/>
                <a:stretch>
                  <a:fillRect l="-1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17">
                <a:extLst>
                  <a:ext uri="{FF2B5EF4-FFF2-40B4-BE49-F238E27FC236}">
                    <a16:creationId xmlns:a16="http://schemas.microsoft.com/office/drawing/2014/main" id="{CDC22C26-B97F-4339-B3E6-D0AC94B82E43}"/>
                  </a:ext>
                </a:extLst>
              </p:cNvPr>
              <p:cNvSpPr txBox="1"/>
              <p:nvPr/>
            </p:nvSpPr>
            <p:spPr>
              <a:xfrm>
                <a:off x="1574245" y="3725273"/>
                <a:ext cx="5344733" cy="181761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In a detailed form: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d>
                      <m:dPr>
                        <m:begChr m:val="["/>
                        <m:endChr m:val="]"/>
                        <m:ctrlP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𝑛𝑏</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𝑛𝑐</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sub>
                              </m:sSub>
                            </m:e>
                          </m:mr>
                        </m:m>
                      </m:e>
                    </m:d>
                  </m:oMath>
                </a14:m>
                <a:r>
                  <a:rPr kumimoji="0" lang="en-US" sz="1800" b="0" i="0" u="none" strike="noStrike" kern="1200" cap="none" spc="0" normalizeH="0" baseline="0" noProof="0" dirty="0">
                    <a:ln>
                      <a:noFill/>
                    </a:ln>
                    <a:solidFill>
                      <a:srgbClr val="000000"/>
                    </a:solidFill>
                    <a:effectLst/>
                    <a:uLnTx/>
                    <a:uFillTx/>
                    <a:latin typeface="Univers 67 CondensedBold"/>
                    <a:ea typeface="+mn-ea"/>
                    <a:cs typeface="+mn-cs"/>
                  </a:rPr>
                  <a:t>= </a:t>
                </a:r>
                <a14:m>
                  <m:oMath xmlns:m="http://schemas.openxmlformats.org/officeDocument/2006/math">
                    <m:d>
                      <m:dPr>
                        <m:begChr m:val="["/>
                        <m:endChr m:val="]"/>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6"/>
                                  <m:mcJc m:val="center"/>
                                </m:mcPr>
                              </m:mc>
                            </m:mcs>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sub>
                              </m:sSub>
                            </m:e>
                          </m:mr>
                          <m:mr>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sub>
                              </m:sSub>
                            </m:e>
                          </m:mr>
                          <m:mr>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sub>
                              </m:sSub>
                            </m:e>
                          </m:mr>
                          <m:mr>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sub>
                              </m:sSub>
                            </m:e>
                          </m:mr>
                          <m:mr>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sub>
                              </m:sSub>
                            </m:e>
                          </m:mr>
                          <m:mr>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sub>
                              </m:sSub>
                            </m:e>
                          </m:mr>
                        </m:m>
                      </m:e>
                    </m:d>
                  </m:oMath>
                </a14:m>
                <a:r>
                  <a:rPr kumimoji="0" lang="en-US" sz="1800" b="0" i="0" u="none" strike="noStrike" kern="1200" cap="none" spc="0" normalizeH="0" baseline="0" noProof="0" dirty="0">
                    <a:ln>
                      <a:noFill/>
                    </a:ln>
                    <a:solidFill>
                      <a:srgbClr val="000000"/>
                    </a:solidFill>
                    <a:effectLst/>
                    <a:uLnTx/>
                    <a:uFillTx/>
                    <a:latin typeface="Univers 67 CondensedBold"/>
                    <a:ea typeface="+mn-ea"/>
                    <a:cs typeface="+mn-cs"/>
                  </a:rPr>
                  <a:t>* </a:t>
                </a:r>
                <a14:m>
                  <m:oMath xmlns:m="http://schemas.openxmlformats.org/officeDocument/2006/math">
                    <m:d>
                      <m:dPr>
                        <m:begChr m:val="["/>
                        <m:endChr m:val="]"/>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sub>
                              </m:sSub>
                            </m:e>
                          </m:mr>
                        </m:m>
                      </m:e>
                    </m:d>
                  </m:oMath>
                </a14:m>
                <a:endParaRPr kumimoji="0" lang="en-US" sz="1500" b="0" i="0" u="none" strike="noStrike" kern="1200" cap="none" spc="0" normalizeH="0" baseline="0" noProof="0" dirty="0">
                  <a:ln>
                    <a:noFill/>
                  </a:ln>
                  <a:solidFill>
                    <a:srgbClr val="000000"/>
                  </a:solidFill>
                  <a:effectLst/>
                  <a:uLnTx/>
                  <a:uFillTx/>
                  <a:latin typeface="Univers 67 Condensed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45" name="TextBox 17">
                <a:extLst>
                  <a:ext uri="{FF2B5EF4-FFF2-40B4-BE49-F238E27FC236}">
                    <a16:creationId xmlns:a16="http://schemas.microsoft.com/office/drawing/2014/main" id="{CDC22C26-B97F-4339-B3E6-D0AC94B82E43}"/>
                  </a:ext>
                </a:extLst>
              </p:cNvPr>
              <p:cNvSpPr txBox="1">
                <a:spLocks noRot="1" noChangeAspect="1" noMove="1" noResize="1" noEditPoints="1" noAdjustHandles="1" noChangeArrowheads="1" noChangeShapeType="1" noTextEdit="1"/>
              </p:cNvSpPr>
              <p:nvPr/>
            </p:nvSpPr>
            <p:spPr>
              <a:xfrm>
                <a:off x="1574245" y="3725273"/>
                <a:ext cx="5344733" cy="1817613"/>
              </a:xfrm>
              <a:prstGeom prst="rect">
                <a:avLst/>
              </a:prstGeom>
              <a:blipFill>
                <a:blip r:embed="rId6"/>
                <a:stretch>
                  <a:fillRect l="-2166" t="-3356"/>
                </a:stretch>
              </a:blipFill>
            </p:spPr>
            <p:txBody>
              <a:bodyPr/>
              <a:lstStyle/>
              <a:p>
                <a:r>
                  <a:rPr lang="en-US">
                    <a:noFill/>
                  </a:rPr>
                  <a:t> </a:t>
                </a:r>
              </a:p>
            </p:txBody>
          </p:sp>
        </mc:Fallback>
      </mc:AlternateContent>
      <p:sp>
        <p:nvSpPr>
          <p:cNvPr id="2" name="Left Brace 1">
            <a:extLst>
              <a:ext uri="{FF2B5EF4-FFF2-40B4-BE49-F238E27FC236}">
                <a16:creationId xmlns:a16="http://schemas.microsoft.com/office/drawing/2014/main" id="{03FE5EE8-9739-4AE0-83F8-7025C075C75E}"/>
              </a:ext>
            </a:extLst>
          </p:cNvPr>
          <p:cNvSpPr/>
          <p:nvPr/>
        </p:nvSpPr>
        <p:spPr bwMode="auto">
          <a:xfrm>
            <a:off x="1196491" y="1686221"/>
            <a:ext cx="152249" cy="637879"/>
          </a:xfrm>
          <a:prstGeom prst="leftBrace">
            <a:avLst>
              <a:gd name="adj1" fmla="val 28054"/>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1014461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2" y="76200"/>
            <a:ext cx="7772400" cy="704478"/>
          </a:xfrm>
        </p:spPr>
        <p:txBody>
          <a:bodyPr/>
          <a:lstStyle/>
          <a:p>
            <a:r>
              <a:rPr lang="en-US" sz="4000" dirty="0">
                <a:latin typeface="Times New Roman" panose="02020603050405020304" pitchFamily="18" charset="0"/>
                <a:cs typeface="Times New Roman" panose="02020603050405020304" pitchFamily="18" charset="0"/>
              </a:rPr>
              <a:t>Modeling A Line in OpenDSS</a:t>
            </a:r>
          </a:p>
        </p:txBody>
      </p:sp>
      <mc:AlternateContent xmlns:mc="http://schemas.openxmlformats.org/markup-compatibility/2006" xmlns:a14="http://schemas.microsoft.com/office/drawing/2010/main">
        <mc:Choice Requires="a14">
          <p:sp>
            <p:nvSpPr>
              <p:cNvPr id="10" name="Rectangle 9"/>
              <p:cNvSpPr/>
              <p:nvPr/>
            </p:nvSpPr>
            <p:spPr>
              <a:xfrm>
                <a:off x="499147" y="653623"/>
                <a:ext cx="7387279" cy="872034"/>
              </a:xfrm>
              <a:prstGeom prst="rect">
                <a:avLst/>
              </a:prstGeom>
            </p:spPr>
            <p:txBody>
              <a:bodyPr wrap="none">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sz="2400" b="1" i="0" u="none" strike="noStrike" kern="1200" cap="none" spc="0" normalizeH="0" baseline="0" noProof="0" dirty="0">
                    <a:ln>
                      <a:noFill/>
                    </a:ln>
                    <a:solidFill>
                      <a:srgbClr val="000000"/>
                    </a:solidFill>
                    <a:effectLst/>
                    <a:uLnTx/>
                    <a:uFillTx/>
                    <a:latin typeface="Times" charset="0"/>
                    <a:ea typeface="+mn-ea"/>
                    <a:cs typeface="+mn-cs"/>
                  </a:rPr>
                  <a:t>Using Wire and Line Geometry Data</a:t>
                </a:r>
              </a:p>
              <a:p>
                <a:pPr lvl="0" eaLnBrk="0" fontAlgn="base" hangingPunct="0">
                  <a:lnSpc>
                    <a:spcPct val="150000"/>
                  </a:lnSpc>
                  <a:spcBef>
                    <a:spcPct val="0"/>
                  </a:spcBef>
                  <a:spcAft>
                    <a:spcPct val="0"/>
                  </a:spcAf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Verifying the steps of computing </a:t>
                </a:r>
                <a14:m>
                  <m:oMath xmlns:m="http://schemas.openxmlformats.org/officeDocument/2006/math">
                    <m:sSub>
                      <m:sSubPr>
                        <m:ctrlPr>
                          <a:rPr lang="en-US"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𝒀</m:t>
                        </m:r>
                      </m:e>
                      <m:sub>
                        <m:r>
                          <a:rPr lang="en-US" i="1">
                            <a:solidFill>
                              <a:srgbClr val="000000"/>
                            </a:solidFill>
                            <a:latin typeface="Cambria Math" panose="02040503050406030204" pitchFamily="18" charset="0"/>
                          </a:rPr>
                          <m:t>𝑝𝑟𝑖𝑚</m:t>
                        </m:r>
                      </m:sub>
                    </m:sSub>
                  </m:oMath>
                </a14:m>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(ignoring the shunt capacitance):</a:t>
                </a:r>
              </a:p>
            </p:txBody>
          </p:sp>
        </mc:Choice>
        <mc:Fallback xmlns="">
          <p:sp>
            <p:nvSpPr>
              <p:cNvPr id="10" name="Rectangle 9"/>
              <p:cNvSpPr>
                <a:spLocks noRot="1" noChangeAspect="1" noMove="1" noResize="1" noEditPoints="1" noAdjustHandles="1" noChangeArrowheads="1" noChangeShapeType="1" noTextEdit="1"/>
              </p:cNvSpPr>
              <p:nvPr/>
            </p:nvSpPr>
            <p:spPr>
              <a:xfrm>
                <a:off x="499147" y="653623"/>
                <a:ext cx="7387279" cy="872034"/>
              </a:xfrm>
              <a:prstGeom prst="rect">
                <a:avLst/>
              </a:prstGeom>
              <a:blipFill>
                <a:blip r:embed="rId3"/>
                <a:stretch>
                  <a:fillRect l="-1155" t="-5594"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4FA9BF8-0D06-4CD1-8B88-578FFF3E1C1F}"/>
                  </a:ext>
                </a:extLst>
              </p:cNvPr>
              <p:cNvSpPr/>
              <p:nvPr/>
            </p:nvSpPr>
            <p:spPr>
              <a:xfrm>
                <a:off x="975252" y="1454983"/>
                <a:ext cx="7882607" cy="2519216"/>
              </a:xfrm>
              <a:prstGeom prst="rect">
                <a:avLst/>
              </a:prstGeom>
            </p:spPr>
            <p:txBody>
              <a:bodyPr wrap="none">
                <a:spAutoFit/>
              </a:bodyPr>
              <a:lstStyle/>
              <a:p>
                <a:pPr lvl="0" eaLnBrk="0" fontAlgn="base" hangingPunct="0">
                  <a:lnSpc>
                    <a:spcPct val="120000"/>
                  </a:lnSpc>
                  <a:spcBef>
                    <a:spcPct val="0"/>
                  </a:spcBef>
                  <a:spcAft>
                    <a:spcPct val="0"/>
                  </a:spcAft>
                  <a:defRPr/>
                </a:pPr>
                <a:r>
                  <a:rPr lang="en-US" sz="1600" dirty="0">
                    <a:solidFill>
                      <a:srgbClr val="000000"/>
                    </a:solidFill>
                    <a:latin typeface="Times New Roman" panose="02020603050405020304" pitchFamily="18" charset="0"/>
                    <a:cs typeface="Times New Roman" panose="02020603050405020304" pitchFamily="18" charset="0"/>
                  </a:rPr>
                  <a:t>Computed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b="1" i="1">
                            <a:solidFill>
                              <a:srgbClr val="000000"/>
                            </a:solidFill>
                            <a:latin typeface="Cambria Math" panose="02040503050406030204" pitchFamily="18" charset="0"/>
                          </a:rPr>
                          <m:t>𝒀</m:t>
                        </m:r>
                      </m:e>
                      <m:sub>
                        <m:r>
                          <a:rPr lang="en-US" sz="1600" i="1">
                            <a:solidFill>
                              <a:srgbClr val="000000"/>
                            </a:solidFill>
                            <a:latin typeface="Cambria Math" panose="02040503050406030204" pitchFamily="18" charset="0"/>
                          </a:rPr>
                          <m:t>𝑝𝑟𝑖𝑚</m:t>
                        </m:r>
                      </m:sub>
                    </m:sSub>
                  </m:oMath>
                </a14:m>
                <a:r>
                  <a:rPr lang="en-US" sz="1600" dirty="0">
                    <a:solidFill>
                      <a:srgbClr val="000000"/>
                    </a:solidFill>
                    <a:latin typeface="Times New Roman" panose="02020603050405020304" pitchFamily="18" charset="0"/>
                    <a:cs typeface="Times New Roman" panose="02020603050405020304" pitchFamily="18" charset="0"/>
                  </a:rPr>
                  <a:t> using the aforementioned equations:</a:t>
                </a:r>
              </a:p>
              <a:p>
                <a:pPr lvl="0" eaLnBrk="0" fontAlgn="base" hangingPunct="0">
                  <a:lnSpc>
                    <a:spcPct val="120000"/>
                  </a:lnSpc>
                  <a:spcBef>
                    <a:spcPct val="0"/>
                  </a:spcBef>
                  <a:spcAft>
                    <a:spcPct val="0"/>
                  </a:spcAft>
                  <a:defRPr/>
                </a:pPr>
                <a:r>
                  <a:rPr lang="en-US" sz="16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100" i="1">
                            <a:solidFill>
                              <a:srgbClr val="000000"/>
                            </a:solidFill>
                            <a:latin typeface="Cambria Math" panose="02040503050406030204" pitchFamily="18" charset="0"/>
                          </a:rPr>
                        </m:ctrlPr>
                      </m:sSubPr>
                      <m:e>
                        <m:r>
                          <a:rPr lang="en-US" sz="1100" b="1" i="1">
                            <a:solidFill>
                              <a:srgbClr val="000000"/>
                            </a:solidFill>
                            <a:latin typeface="Cambria Math" panose="02040503050406030204" pitchFamily="18" charset="0"/>
                          </a:rPr>
                          <m:t>𝒀</m:t>
                        </m:r>
                      </m:e>
                      <m:sub>
                        <m:r>
                          <a:rPr lang="en-US" sz="1100" i="1">
                            <a:solidFill>
                              <a:srgbClr val="000000"/>
                            </a:solidFill>
                            <a:latin typeface="Cambria Math" panose="02040503050406030204" pitchFamily="18" charset="0"/>
                          </a:rPr>
                          <m:t>𝑝𝑟𝑖𝑚</m:t>
                        </m:r>
                      </m:sub>
                    </m:sSub>
                    <m:r>
                      <a:rPr lang="en-US" sz="1100" b="0" i="1" smtClean="0">
                        <a:solidFill>
                          <a:srgbClr val="000000"/>
                        </a:solidFill>
                        <a:latin typeface="Cambria Math" panose="02040503050406030204" pitchFamily="18" charset="0"/>
                      </a:rPr>
                      <m:t>=</m:t>
                    </m:r>
                    <m:d>
                      <m:dPr>
                        <m:begChr m:val="["/>
                        <m:endChr m:val="]"/>
                        <m:ctrlPr>
                          <a:rPr lang="en-US" sz="1100" b="0" i="1" smtClean="0">
                            <a:solidFill>
                              <a:srgbClr val="000000"/>
                            </a:solidFill>
                            <a:latin typeface="Cambria Math" panose="02040503050406030204" pitchFamily="18" charset="0"/>
                          </a:rPr>
                        </m:ctrlPr>
                      </m:dPr>
                      <m:e>
                        <m:m>
                          <m:mPr>
                            <m:mcs>
                              <m:mc>
                                <m:mcPr>
                                  <m:count m:val="6"/>
                                  <m:mcJc m:val="center"/>
                                </m:mcPr>
                              </m:mc>
                            </m:mcs>
                            <m:ctrlPr>
                              <a:rPr lang="en-US" sz="1100" b="0" i="1" smtClean="0">
                                <a:solidFill>
                                  <a:srgbClr val="000000"/>
                                </a:solidFill>
                                <a:latin typeface="Cambria Math" panose="02040503050406030204" pitchFamily="18" charset="0"/>
                              </a:rPr>
                            </m:ctrlPr>
                          </m:mPr>
                          <m:mr>
                            <m:e>
                              <m:r>
                                <m:rPr>
                                  <m:nor/>
                                </m:rPr>
                                <a:rPr lang="en-US" sz="1100">
                                  <a:latin typeface="Calibri" panose="020F0502020204030204" pitchFamily="34" charset="0"/>
                                  <a:cs typeface="Calibri" panose="020F0502020204030204" pitchFamily="34" charset="0"/>
                                </a:rPr>
                                <m:t>0.4866 − </m:t>
                              </m:r>
                              <m:r>
                                <m:rPr>
                                  <m:nor/>
                                </m:rPr>
                                <a:rPr lang="en-US" sz="1100">
                                  <a:latin typeface="Calibri" panose="020F0502020204030204" pitchFamily="34" charset="0"/>
                                  <a:cs typeface="Calibri" panose="020F0502020204030204" pitchFamily="34" charset="0"/>
                                </a:rPr>
                                <m:t>j</m:t>
                              </m:r>
                              <m:r>
                                <m:rPr>
                                  <m:nor/>
                                </m:rPr>
                                <a:rPr lang="en-US" sz="1100">
                                  <a:latin typeface="Calibri" panose="020F0502020204030204" pitchFamily="34" charset="0"/>
                                  <a:cs typeface="Calibri" panose="020F0502020204030204" pitchFamily="34" charset="0"/>
                                </a:rPr>
                                <m:t>1.009</m:t>
                              </m:r>
                            </m:e>
                            <m:e>
                              <m:r>
                                <m:rPr>
                                  <m:nor/>
                                </m:rPr>
                                <a:rPr lang="en-US" sz="1100">
                                  <a:solidFill>
                                    <a:srgbClr val="000000"/>
                                  </a:solidFill>
                                  <a:latin typeface="Calibri" panose="020F0502020204030204" pitchFamily="34" charset="0"/>
                                  <a:cs typeface="Calibri" panose="020F0502020204030204" pitchFamily="34" charset="0"/>
                                </a:rPr>
                                <m:t>−0.2364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0.3463</m:t>
                              </m:r>
                            </m:e>
                            <m:e>
                              <m:r>
                                <m:rPr>
                                  <m:nor/>
                                </m:rPr>
                                <a:rPr lang="en-US" sz="1100">
                                  <a:solidFill>
                                    <a:srgbClr val="000000"/>
                                  </a:solidFill>
                                  <a:latin typeface="Calibri" panose="020F0502020204030204" pitchFamily="34" charset="0"/>
                                  <a:cs typeface="Calibri" panose="020F0502020204030204" pitchFamily="34" charset="0"/>
                                </a:rPr>
                                <m:t>−0.08530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0.2250</m:t>
                              </m:r>
                            </m:e>
                            <m:e>
                              <m:r>
                                <m:rPr>
                                  <m:nor/>
                                </m:rPr>
                                <a:rPr lang="en-US" sz="1100">
                                  <a:solidFill>
                                    <a:srgbClr val="000000"/>
                                  </a:solidFill>
                                  <a:latin typeface="Calibri" panose="020F0502020204030204" pitchFamily="34" charset="0"/>
                                  <a:cs typeface="Calibri" panose="020F0502020204030204" pitchFamily="34" charset="0"/>
                                </a:rPr>
                                <m:t>−0.4866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1.009</m:t>
                              </m:r>
                            </m:e>
                            <m:e>
                              <m:r>
                                <m:rPr>
                                  <m:nor/>
                                </m:rPr>
                                <a:rPr lang="en-US" sz="1100">
                                  <a:solidFill>
                                    <a:srgbClr val="000000"/>
                                  </a:solidFill>
                                  <a:latin typeface="Calibri" panose="020F0502020204030204" pitchFamily="34" charset="0"/>
                                  <a:cs typeface="Calibri" panose="020F0502020204030204" pitchFamily="34" charset="0"/>
                                </a:rPr>
                                <m:t>0.2364 −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0.3463</m:t>
                              </m:r>
                            </m:e>
                            <m:e>
                              <m:r>
                                <m:rPr>
                                  <m:nor/>
                                </m:rPr>
                                <a:rPr lang="en-US" sz="1100">
                                  <a:solidFill>
                                    <a:srgbClr val="000000"/>
                                  </a:solidFill>
                                  <a:latin typeface="Calibri" panose="020F0502020204030204" pitchFamily="34" charset="0"/>
                                  <a:cs typeface="Calibri" panose="020F0502020204030204" pitchFamily="34" charset="0"/>
                                </a:rPr>
                                <m:t>0.08530 −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0.2250</m:t>
                              </m:r>
                            </m:e>
                          </m:mr>
                          <m:mr>
                            <m:e>
                              <m:r>
                                <m:rPr>
                                  <m:nor/>
                                </m:rPr>
                                <a:rPr lang="en-US" sz="1100">
                                  <a:solidFill>
                                    <a:srgbClr val="000000"/>
                                  </a:solidFill>
                                  <a:latin typeface="Calibri" panose="020F0502020204030204" pitchFamily="34" charset="0"/>
                                  <a:cs typeface="Calibri" panose="020F0502020204030204" pitchFamily="34" charset="0"/>
                                </a:rPr>
                                <m:t>−0.2364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0.3463</m:t>
                              </m:r>
                            </m:e>
                            <m:e>
                              <m:r>
                                <m:rPr>
                                  <m:nor/>
                                </m:rPr>
                                <a:rPr lang="en-US" sz="1100">
                                  <a:solidFill>
                                    <a:srgbClr val="000000"/>
                                  </a:solidFill>
                                  <a:latin typeface="Calibri" panose="020F0502020204030204" pitchFamily="34" charset="0"/>
                                  <a:cs typeface="Calibri" panose="020F0502020204030204" pitchFamily="34" charset="0"/>
                                </a:rPr>
                                <m:t>0.5441 −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1.0455</m:t>
                              </m:r>
                            </m:e>
                            <m:e>
                              <m:r>
                                <m:rPr>
                                  <m:nor/>
                                </m:rPr>
                                <a:rPr lang="en-US" sz="1100">
                                  <a:solidFill>
                                    <a:srgbClr val="000000"/>
                                  </a:solidFill>
                                  <a:latin typeface="Calibri" panose="020F0502020204030204" pitchFamily="34" charset="0"/>
                                  <a:cs typeface="Calibri" panose="020F0502020204030204" pitchFamily="34" charset="0"/>
                                </a:rPr>
                                <m:t>−0.1448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0.2746</m:t>
                              </m:r>
                            </m:e>
                            <m:e>
                              <m:r>
                                <m:rPr>
                                  <m:nor/>
                                </m:rPr>
                                <a:rPr lang="en-US" sz="1100">
                                  <a:solidFill>
                                    <a:srgbClr val="000000"/>
                                  </a:solidFill>
                                  <a:latin typeface="Calibri" panose="020F0502020204030204" pitchFamily="34" charset="0"/>
                                  <a:cs typeface="Calibri" panose="020F0502020204030204" pitchFamily="34" charset="0"/>
                                </a:rPr>
                                <m:t>0.2364 −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0.3463</m:t>
                              </m:r>
                            </m:e>
                            <m:e>
                              <m:r>
                                <m:rPr>
                                  <m:nor/>
                                </m:rPr>
                                <a:rPr lang="en-US" sz="1100">
                                  <a:solidFill>
                                    <a:srgbClr val="000000"/>
                                  </a:solidFill>
                                  <a:latin typeface="Calibri" panose="020F0502020204030204" pitchFamily="34" charset="0"/>
                                  <a:cs typeface="Calibri" panose="020F0502020204030204" pitchFamily="34" charset="0"/>
                                </a:rPr>
                                <m:t>−0.5441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1.0455</m:t>
                              </m:r>
                            </m:e>
                            <m:e>
                              <m:r>
                                <m:rPr>
                                  <m:nor/>
                                </m:rPr>
                                <a:rPr lang="en-US" sz="1100">
                                  <a:solidFill>
                                    <a:srgbClr val="000000"/>
                                  </a:solidFill>
                                  <a:latin typeface="Calibri" panose="020F0502020204030204" pitchFamily="34" charset="0"/>
                                  <a:cs typeface="Calibri" panose="020F0502020204030204" pitchFamily="34" charset="0"/>
                                </a:rPr>
                                <m:t>0.1448 −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0.2746</m:t>
                              </m:r>
                            </m:e>
                          </m:mr>
                          <m:mr>
                            <m:e>
                              <m:r>
                                <m:rPr>
                                  <m:nor/>
                                </m:rPr>
                                <a:rPr lang="en-US" sz="1100">
                                  <a:solidFill>
                                    <a:srgbClr val="000000"/>
                                  </a:solidFill>
                                  <a:latin typeface="Calibri" panose="020F0502020204030204" pitchFamily="34" charset="0"/>
                                  <a:cs typeface="Calibri" panose="020F0502020204030204" pitchFamily="34" charset="0"/>
                                </a:rPr>
                                <m:t>−0.08530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0.2250</m:t>
                              </m:r>
                            </m:e>
                            <m:e>
                              <m:r>
                                <m:rPr>
                                  <m:nor/>
                                </m:rPr>
                                <a:rPr lang="en-US" sz="1100">
                                  <a:solidFill>
                                    <a:srgbClr val="000000"/>
                                  </a:solidFill>
                                  <a:latin typeface="Calibri" panose="020F0502020204030204" pitchFamily="34" charset="0"/>
                                  <a:cs typeface="Calibri" panose="020F0502020204030204" pitchFamily="34" charset="0"/>
                                </a:rPr>
                                <m:t>−0.1448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0.2746</m:t>
                              </m:r>
                            </m:e>
                            <m:e>
                              <m:r>
                                <m:rPr>
                                  <m:nor/>
                                </m:rPr>
                                <a:rPr lang="en-US" sz="1100">
                                  <a:solidFill>
                                    <a:srgbClr val="000000"/>
                                  </a:solidFill>
                                  <a:latin typeface="Calibri" panose="020F0502020204030204" pitchFamily="34" charset="0"/>
                                  <a:cs typeface="Calibri" panose="020F0502020204030204" pitchFamily="34" charset="0"/>
                                </a:rPr>
                                <m:t>0.4372 −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0.9737</m:t>
                              </m:r>
                            </m:e>
                            <m:e>
                              <m:r>
                                <m:rPr>
                                  <m:nor/>
                                </m:rPr>
                                <a:rPr lang="en-US" sz="1100">
                                  <a:solidFill>
                                    <a:srgbClr val="000000"/>
                                  </a:solidFill>
                                  <a:latin typeface="Calibri" panose="020F0502020204030204" pitchFamily="34" charset="0"/>
                                  <a:cs typeface="Calibri" panose="020F0502020204030204" pitchFamily="34" charset="0"/>
                                </a:rPr>
                                <m:t>0.08530 −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0.2250</m:t>
                              </m:r>
                            </m:e>
                            <m:e>
                              <m:r>
                                <m:rPr>
                                  <m:nor/>
                                </m:rPr>
                                <a:rPr lang="en-US" sz="1100">
                                  <a:solidFill>
                                    <a:srgbClr val="000000"/>
                                  </a:solidFill>
                                  <a:latin typeface="Calibri" panose="020F0502020204030204" pitchFamily="34" charset="0"/>
                                  <a:cs typeface="Calibri" panose="020F0502020204030204" pitchFamily="34" charset="0"/>
                                </a:rPr>
                                <m:t>0.1448 −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0.2746</m:t>
                              </m:r>
                            </m:e>
                            <m:e>
                              <m:r>
                                <m:rPr>
                                  <m:nor/>
                                </m:rPr>
                                <a:rPr lang="en-US" sz="1100">
                                  <a:solidFill>
                                    <a:srgbClr val="000000"/>
                                  </a:solidFill>
                                  <a:latin typeface="Calibri" panose="020F0502020204030204" pitchFamily="34" charset="0"/>
                                  <a:cs typeface="Calibri" panose="020F0502020204030204" pitchFamily="34" charset="0"/>
                                </a:rPr>
                                <m:t>−0.4372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0.9737</m:t>
                              </m:r>
                            </m:e>
                          </m:mr>
                          <m:mr>
                            <m:e>
                              <m:r>
                                <m:rPr>
                                  <m:nor/>
                                </m:rPr>
                                <a:rPr lang="en-US" sz="1100">
                                  <a:solidFill>
                                    <a:srgbClr val="000000"/>
                                  </a:solidFill>
                                  <a:latin typeface="Calibri" panose="020F0502020204030204" pitchFamily="34" charset="0"/>
                                  <a:cs typeface="Calibri" panose="020F0502020204030204" pitchFamily="34" charset="0"/>
                                </a:rPr>
                                <m:t>−0.4866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1.009</m:t>
                              </m:r>
                            </m:e>
                            <m:e>
                              <m:r>
                                <m:rPr>
                                  <m:nor/>
                                </m:rPr>
                                <a:rPr lang="en-US" sz="1100">
                                  <a:solidFill>
                                    <a:srgbClr val="000000"/>
                                  </a:solidFill>
                                  <a:latin typeface="Calibri" panose="020F0502020204030204" pitchFamily="34" charset="0"/>
                                  <a:cs typeface="Calibri" panose="020F0502020204030204" pitchFamily="34" charset="0"/>
                                </a:rPr>
                                <m:t>0.2364 −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0.3463</m:t>
                              </m:r>
                            </m:e>
                            <m:e>
                              <m:r>
                                <m:rPr>
                                  <m:nor/>
                                </m:rPr>
                                <a:rPr lang="en-US" sz="1100">
                                  <a:solidFill>
                                    <a:srgbClr val="000000"/>
                                  </a:solidFill>
                                  <a:latin typeface="Calibri" panose="020F0502020204030204" pitchFamily="34" charset="0"/>
                                  <a:cs typeface="Calibri" panose="020F0502020204030204" pitchFamily="34" charset="0"/>
                                </a:rPr>
                                <m:t>0.08530 −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0.2250</m:t>
                              </m:r>
                            </m:e>
                            <m:e>
                              <m:r>
                                <m:rPr>
                                  <m:nor/>
                                </m:rPr>
                                <a:rPr lang="en-US" sz="1100">
                                  <a:solidFill>
                                    <a:srgbClr val="000000"/>
                                  </a:solidFill>
                                  <a:latin typeface="Calibri" panose="020F0502020204030204" pitchFamily="34" charset="0"/>
                                  <a:cs typeface="Calibri" panose="020F0502020204030204" pitchFamily="34" charset="0"/>
                                </a:rPr>
                                <m:t>0.4866 −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1.009</m:t>
                              </m:r>
                            </m:e>
                            <m:e>
                              <m:r>
                                <m:rPr>
                                  <m:nor/>
                                </m:rPr>
                                <a:rPr lang="en-US" sz="1100">
                                  <a:solidFill>
                                    <a:srgbClr val="000000"/>
                                  </a:solidFill>
                                  <a:latin typeface="Calibri" panose="020F0502020204030204" pitchFamily="34" charset="0"/>
                                  <a:cs typeface="Calibri" panose="020F0502020204030204" pitchFamily="34" charset="0"/>
                                </a:rPr>
                                <m:t>−0.2364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0.3463</m:t>
                              </m:r>
                            </m:e>
                            <m:e>
                              <m:r>
                                <m:rPr>
                                  <m:nor/>
                                </m:rPr>
                                <a:rPr lang="en-US" sz="1100">
                                  <a:solidFill>
                                    <a:srgbClr val="000000"/>
                                  </a:solidFill>
                                  <a:latin typeface="Calibri" panose="020F0502020204030204" pitchFamily="34" charset="0"/>
                                  <a:cs typeface="Calibri" panose="020F0502020204030204" pitchFamily="34" charset="0"/>
                                </a:rPr>
                                <m:t>−0.08530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0.2250</m:t>
                              </m:r>
                            </m:e>
                          </m:mr>
                          <m:mr>
                            <m:e>
                              <m:r>
                                <m:rPr>
                                  <m:nor/>
                                </m:rPr>
                                <a:rPr lang="en-US" sz="1100">
                                  <a:solidFill>
                                    <a:srgbClr val="000000"/>
                                  </a:solidFill>
                                  <a:latin typeface="Calibri" panose="020F0502020204030204" pitchFamily="34" charset="0"/>
                                  <a:cs typeface="Calibri" panose="020F0502020204030204" pitchFamily="34" charset="0"/>
                                </a:rPr>
                                <m:t>0.2364 −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0.3463</m:t>
                              </m:r>
                            </m:e>
                            <m:e>
                              <m:r>
                                <m:rPr>
                                  <m:nor/>
                                </m:rPr>
                                <a:rPr lang="en-US" sz="1100">
                                  <a:solidFill>
                                    <a:srgbClr val="000000"/>
                                  </a:solidFill>
                                  <a:latin typeface="Calibri" panose="020F0502020204030204" pitchFamily="34" charset="0"/>
                                  <a:cs typeface="Calibri" panose="020F0502020204030204" pitchFamily="34" charset="0"/>
                                </a:rPr>
                                <m:t>−0.5441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1.0455</m:t>
                              </m:r>
                            </m:e>
                            <m:e>
                              <m:r>
                                <m:rPr>
                                  <m:nor/>
                                </m:rPr>
                                <a:rPr lang="en-US" sz="1100">
                                  <a:solidFill>
                                    <a:srgbClr val="000000"/>
                                  </a:solidFill>
                                  <a:latin typeface="Calibri" panose="020F0502020204030204" pitchFamily="34" charset="0"/>
                                  <a:cs typeface="Calibri" panose="020F0502020204030204" pitchFamily="34" charset="0"/>
                                </a:rPr>
                                <m:t>0.1448 −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0.2746</m:t>
                              </m:r>
                            </m:e>
                            <m:e>
                              <m:r>
                                <m:rPr>
                                  <m:nor/>
                                </m:rPr>
                                <a:rPr lang="en-US" sz="1100">
                                  <a:solidFill>
                                    <a:srgbClr val="000000"/>
                                  </a:solidFill>
                                  <a:latin typeface="Calibri" panose="020F0502020204030204" pitchFamily="34" charset="0"/>
                                  <a:cs typeface="Calibri" panose="020F0502020204030204" pitchFamily="34" charset="0"/>
                                </a:rPr>
                                <m:t>−0.2364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0.3463</m:t>
                              </m:r>
                            </m:e>
                            <m:e>
                              <m:r>
                                <m:rPr>
                                  <m:nor/>
                                </m:rPr>
                                <a:rPr lang="en-US" sz="1100">
                                  <a:solidFill>
                                    <a:srgbClr val="000000"/>
                                  </a:solidFill>
                                  <a:latin typeface="Calibri" panose="020F0502020204030204" pitchFamily="34" charset="0"/>
                                  <a:cs typeface="Calibri" panose="020F0502020204030204" pitchFamily="34" charset="0"/>
                                </a:rPr>
                                <m:t>0.5441 −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1.0455</m:t>
                              </m:r>
                            </m:e>
                            <m:e>
                              <m:r>
                                <m:rPr>
                                  <m:nor/>
                                </m:rPr>
                                <a:rPr lang="en-US" sz="1100">
                                  <a:solidFill>
                                    <a:srgbClr val="000000"/>
                                  </a:solidFill>
                                  <a:latin typeface="Calibri" panose="020F0502020204030204" pitchFamily="34" charset="0"/>
                                  <a:cs typeface="Calibri" panose="020F0502020204030204" pitchFamily="34" charset="0"/>
                                </a:rPr>
                                <m:t>−0.1448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0.2746</m:t>
                              </m:r>
                            </m:e>
                          </m:mr>
                          <m:mr>
                            <m:e>
                              <m:r>
                                <m:rPr>
                                  <m:nor/>
                                </m:rPr>
                                <a:rPr lang="en-US" sz="1100">
                                  <a:solidFill>
                                    <a:srgbClr val="000000"/>
                                  </a:solidFill>
                                  <a:latin typeface="Calibri" panose="020F0502020204030204" pitchFamily="34" charset="0"/>
                                  <a:cs typeface="Calibri" panose="020F0502020204030204" pitchFamily="34" charset="0"/>
                                </a:rPr>
                                <m:t>0.08530 −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0.2250</m:t>
                              </m:r>
                            </m:e>
                            <m:e>
                              <m:r>
                                <m:rPr>
                                  <m:nor/>
                                </m:rPr>
                                <a:rPr lang="en-US" sz="1100">
                                  <a:solidFill>
                                    <a:srgbClr val="000000"/>
                                  </a:solidFill>
                                  <a:latin typeface="Calibri" panose="020F0502020204030204" pitchFamily="34" charset="0"/>
                                  <a:cs typeface="Calibri" panose="020F0502020204030204" pitchFamily="34" charset="0"/>
                                </a:rPr>
                                <m:t>0.1448 −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0.2746</m:t>
                              </m:r>
                            </m:e>
                            <m:e>
                              <m:r>
                                <m:rPr>
                                  <m:nor/>
                                </m:rPr>
                                <a:rPr lang="en-US" sz="1100">
                                  <a:solidFill>
                                    <a:srgbClr val="000000"/>
                                  </a:solidFill>
                                  <a:latin typeface="Calibri" panose="020F0502020204030204" pitchFamily="34" charset="0"/>
                                  <a:cs typeface="Calibri" panose="020F0502020204030204" pitchFamily="34" charset="0"/>
                                </a:rPr>
                                <m:t>−0.4372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0.9737</m:t>
                              </m:r>
                            </m:e>
                            <m:e>
                              <m:r>
                                <m:rPr>
                                  <m:nor/>
                                </m:rPr>
                                <a:rPr lang="en-US" sz="1100">
                                  <a:solidFill>
                                    <a:srgbClr val="000000"/>
                                  </a:solidFill>
                                  <a:latin typeface="Calibri" panose="020F0502020204030204" pitchFamily="34" charset="0"/>
                                  <a:cs typeface="Calibri" panose="020F0502020204030204" pitchFamily="34" charset="0"/>
                                </a:rPr>
                                <m:t>−0.08530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0.2250</m:t>
                              </m:r>
                            </m:e>
                            <m:e>
                              <m:r>
                                <m:rPr>
                                  <m:nor/>
                                </m:rPr>
                                <a:rPr lang="en-US" sz="1100">
                                  <a:solidFill>
                                    <a:srgbClr val="000000"/>
                                  </a:solidFill>
                                  <a:latin typeface="Calibri" panose="020F0502020204030204" pitchFamily="34" charset="0"/>
                                  <a:cs typeface="Calibri" panose="020F0502020204030204" pitchFamily="34" charset="0"/>
                                </a:rPr>
                                <m:t>−0.1448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0.2746</m:t>
                              </m:r>
                            </m:e>
                            <m:e>
                              <m:r>
                                <m:rPr>
                                  <m:nor/>
                                </m:rPr>
                                <a:rPr lang="en-US" sz="1100">
                                  <a:solidFill>
                                    <a:srgbClr val="000000"/>
                                  </a:solidFill>
                                  <a:latin typeface="Calibri" panose="020F0502020204030204" pitchFamily="34" charset="0"/>
                                  <a:cs typeface="Calibri" panose="020F0502020204030204" pitchFamily="34" charset="0"/>
                                </a:rPr>
                                <m:t>0.4372 − </m:t>
                              </m:r>
                              <m:r>
                                <m:rPr>
                                  <m:nor/>
                                </m:rPr>
                                <a:rPr lang="en-US" sz="1100">
                                  <a:solidFill>
                                    <a:srgbClr val="000000"/>
                                  </a:solidFill>
                                  <a:latin typeface="Calibri" panose="020F0502020204030204" pitchFamily="34" charset="0"/>
                                  <a:cs typeface="Calibri" panose="020F0502020204030204" pitchFamily="34" charset="0"/>
                                </a:rPr>
                                <m:t>j</m:t>
                              </m:r>
                              <m:r>
                                <m:rPr>
                                  <m:nor/>
                                </m:rPr>
                                <a:rPr lang="en-US" sz="1100">
                                  <a:solidFill>
                                    <a:srgbClr val="000000"/>
                                  </a:solidFill>
                                  <a:latin typeface="Calibri" panose="020F0502020204030204" pitchFamily="34" charset="0"/>
                                  <a:cs typeface="Calibri" panose="020F0502020204030204" pitchFamily="34" charset="0"/>
                                </a:rPr>
                                <m:t>0.9737</m:t>
                              </m:r>
                            </m:e>
                          </m:mr>
                        </m:m>
                      </m:e>
                    </m:d>
                  </m:oMath>
                </a14:m>
                <a:endParaRPr lang="en-US" sz="1200" dirty="0">
                  <a:solidFill>
                    <a:srgbClr val="000000"/>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defRPr/>
                </a:pPr>
                <a:endParaRPr lang="en-US" sz="1600" dirty="0">
                  <a:solidFill>
                    <a:srgbClr val="000000"/>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defRPr/>
                </a:pPr>
                <a:r>
                  <a:rPr lang="en-US" sz="1600" dirty="0">
                    <a:solidFill>
                      <a:srgbClr val="000000"/>
                    </a:solidFill>
                    <a:latin typeface="Times New Roman" panose="02020603050405020304" pitchFamily="18" charset="0"/>
                    <a:cs typeface="Times New Roman" panose="02020603050405020304" pitchFamily="18" charset="0"/>
                  </a:rPr>
                  <a:t>Exported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b="1" i="1">
                            <a:solidFill>
                              <a:srgbClr val="000000"/>
                            </a:solidFill>
                            <a:latin typeface="Cambria Math" panose="02040503050406030204" pitchFamily="18" charset="0"/>
                          </a:rPr>
                          <m:t>𝒀</m:t>
                        </m:r>
                      </m:e>
                      <m:sub>
                        <m:r>
                          <a:rPr lang="en-US" sz="1600" i="1">
                            <a:solidFill>
                              <a:srgbClr val="000000"/>
                            </a:solidFill>
                            <a:latin typeface="Cambria Math" panose="02040503050406030204" pitchFamily="18" charset="0"/>
                          </a:rPr>
                          <m:t>𝑝𝑟𝑖𝑚</m:t>
                        </m:r>
                      </m:sub>
                    </m:sSub>
                  </m:oMath>
                </a14:m>
                <a:r>
                  <a:rPr lang="en-US" sz="1600" dirty="0">
                    <a:solidFill>
                      <a:srgbClr val="000000"/>
                    </a:solidFill>
                    <a:latin typeface="Times New Roman" panose="02020603050405020304" pitchFamily="18" charset="0"/>
                    <a:cs typeface="Times New Roman" panose="02020603050405020304" pitchFamily="18" charset="0"/>
                  </a:rPr>
                  <a:t> from OpenDSS:</a:t>
                </a:r>
              </a:p>
              <a:p>
                <a:pPr lvl="0" eaLnBrk="0" fontAlgn="base" hangingPunct="0">
                  <a:spcBef>
                    <a:spcPct val="0"/>
                  </a:spcBef>
                  <a:spcAft>
                    <a:spcPct val="0"/>
                  </a:spcAft>
                  <a:defRPr/>
                </a:pPr>
                <a:endParaRPr lang="en-US" sz="12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B4FA9BF8-0D06-4CD1-8B88-578FFF3E1C1F}"/>
                  </a:ext>
                </a:extLst>
              </p:cNvPr>
              <p:cNvSpPr>
                <a:spLocks noRot="1" noChangeAspect="1" noMove="1" noResize="1" noEditPoints="1" noAdjustHandles="1" noChangeArrowheads="1" noChangeShapeType="1" noTextEdit="1"/>
              </p:cNvSpPr>
              <p:nvPr/>
            </p:nvSpPr>
            <p:spPr>
              <a:xfrm>
                <a:off x="975252" y="1454983"/>
                <a:ext cx="7882607" cy="2519216"/>
              </a:xfrm>
              <a:prstGeom prst="rect">
                <a:avLst/>
              </a:prstGeom>
              <a:blipFill>
                <a:blip r:embed="rId4"/>
                <a:stretch>
                  <a:fillRect l="-464"/>
                </a:stretch>
              </a:blipFill>
            </p:spPr>
            <p:txBody>
              <a:bodyPr/>
              <a:lstStyle/>
              <a:p>
                <a:r>
                  <a:rPr lang="en-US">
                    <a:noFill/>
                  </a:rPr>
                  <a:t> </a:t>
                </a:r>
              </a:p>
            </p:txBody>
          </p:sp>
        </mc:Fallback>
      </mc:AlternateContent>
      <p:graphicFrame>
        <p:nvGraphicFramePr>
          <p:cNvPr id="8" name="Table 7">
            <a:extLst>
              <a:ext uri="{FF2B5EF4-FFF2-40B4-BE49-F238E27FC236}">
                <a16:creationId xmlns:a16="http://schemas.microsoft.com/office/drawing/2014/main" id="{E6A39CE1-11B7-4BFA-A819-A800E6147584}"/>
              </a:ext>
            </a:extLst>
          </p:cNvPr>
          <p:cNvGraphicFramePr>
            <a:graphicFrameLocks noGrp="1"/>
          </p:cNvGraphicFramePr>
          <p:nvPr/>
        </p:nvGraphicFramePr>
        <p:xfrm>
          <a:off x="1973582" y="3764280"/>
          <a:ext cx="5867396" cy="1143000"/>
        </p:xfrm>
        <a:graphic>
          <a:graphicData uri="http://schemas.openxmlformats.org/drawingml/2006/table">
            <a:tbl>
              <a:tblPr/>
              <a:tblGrid>
                <a:gridCol w="483160">
                  <a:extLst>
                    <a:ext uri="{9D8B030D-6E8A-4147-A177-3AD203B41FA5}">
                      <a16:colId xmlns:a16="http://schemas.microsoft.com/office/drawing/2014/main" val="1676616548"/>
                    </a:ext>
                  </a:extLst>
                </a:gridCol>
                <a:gridCol w="483160">
                  <a:extLst>
                    <a:ext uri="{9D8B030D-6E8A-4147-A177-3AD203B41FA5}">
                      <a16:colId xmlns:a16="http://schemas.microsoft.com/office/drawing/2014/main" val="1086210705"/>
                    </a:ext>
                  </a:extLst>
                </a:gridCol>
                <a:gridCol w="483160">
                  <a:extLst>
                    <a:ext uri="{9D8B030D-6E8A-4147-A177-3AD203B41FA5}">
                      <a16:colId xmlns:a16="http://schemas.microsoft.com/office/drawing/2014/main" val="2564188543"/>
                    </a:ext>
                  </a:extLst>
                </a:gridCol>
                <a:gridCol w="483160">
                  <a:extLst>
                    <a:ext uri="{9D8B030D-6E8A-4147-A177-3AD203B41FA5}">
                      <a16:colId xmlns:a16="http://schemas.microsoft.com/office/drawing/2014/main" val="3487218915"/>
                    </a:ext>
                  </a:extLst>
                </a:gridCol>
                <a:gridCol w="483160">
                  <a:extLst>
                    <a:ext uri="{9D8B030D-6E8A-4147-A177-3AD203B41FA5}">
                      <a16:colId xmlns:a16="http://schemas.microsoft.com/office/drawing/2014/main" val="864118756"/>
                    </a:ext>
                  </a:extLst>
                </a:gridCol>
                <a:gridCol w="483160">
                  <a:extLst>
                    <a:ext uri="{9D8B030D-6E8A-4147-A177-3AD203B41FA5}">
                      <a16:colId xmlns:a16="http://schemas.microsoft.com/office/drawing/2014/main" val="836175501"/>
                    </a:ext>
                  </a:extLst>
                </a:gridCol>
                <a:gridCol w="483160">
                  <a:extLst>
                    <a:ext uri="{9D8B030D-6E8A-4147-A177-3AD203B41FA5}">
                      <a16:colId xmlns:a16="http://schemas.microsoft.com/office/drawing/2014/main" val="3406179773"/>
                    </a:ext>
                  </a:extLst>
                </a:gridCol>
                <a:gridCol w="483160">
                  <a:extLst>
                    <a:ext uri="{9D8B030D-6E8A-4147-A177-3AD203B41FA5}">
                      <a16:colId xmlns:a16="http://schemas.microsoft.com/office/drawing/2014/main" val="2029979793"/>
                    </a:ext>
                  </a:extLst>
                </a:gridCol>
                <a:gridCol w="483160">
                  <a:extLst>
                    <a:ext uri="{9D8B030D-6E8A-4147-A177-3AD203B41FA5}">
                      <a16:colId xmlns:a16="http://schemas.microsoft.com/office/drawing/2014/main" val="3426941982"/>
                    </a:ext>
                  </a:extLst>
                </a:gridCol>
                <a:gridCol w="517898">
                  <a:extLst>
                    <a:ext uri="{9D8B030D-6E8A-4147-A177-3AD203B41FA5}">
                      <a16:colId xmlns:a16="http://schemas.microsoft.com/office/drawing/2014/main" val="386822676"/>
                    </a:ext>
                  </a:extLst>
                </a:gridCol>
                <a:gridCol w="483160">
                  <a:extLst>
                    <a:ext uri="{9D8B030D-6E8A-4147-A177-3AD203B41FA5}">
                      <a16:colId xmlns:a16="http://schemas.microsoft.com/office/drawing/2014/main" val="3567572526"/>
                    </a:ext>
                  </a:extLst>
                </a:gridCol>
                <a:gridCol w="517898">
                  <a:extLst>
                    <a:ext uri="{9D8B030D-6E8A-4147-A177-3AD203B41FA5}">
                      <a16:colId xmlns:a16="http://schemas.microsoft.com/office/drawing/2014/main" val="3882865942"/>
                    </a:ext>
                  </a:extLst>
                </a:gridCol>
              </a:tblGrid>
              <a:tr h="190500">
                <a:tc>
                  <a:txBody>
                    <a:bodyPr/>
                    <a:lstStyle/>
                    <a:p>
                      <a:pPr algn="l" fontAlgn="b"/>
                      <a:r>
                        <a:rPr lang="en-US" sz="1100" b="0" i="0" u="none" strike="noStrike">
                          <a:solidFill>
                            <a:srgbClr val="000000"/>
                          </a:solidFill>
                          <a:effectLst/>
                          <a:latin typeface="Calibri" panose="020F0502020204030204" pitchFamily="34" charset="0"/>
                        </a:rPr>
                        <a:t>0.4866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-1.009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0.3463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0.225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-0.487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1.0089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0.2364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-0.3463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0.0853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789895"/>
                  </a:ext>
                </a:extLst>
              </a:tr>
              <a:tr h="190500">
                <a:tc>
                  <a:txBody>
                    <a:bodyPr/>
                    <a:lstStyle/>
                    <a:p>
                      <a:pPr algn="l" fontAlgn="b"/>
                      <a:r>
                        <a:rPr lang="en-US" sz="1100" b="0" i="0" u="none" strike="noStrike">
                          <a:solidFill>
                            <a:srgbClr val="000000"/>
                          </a:solidFill>
                          <a:effectLst/>
                          <a:latin typeface="Calibri" panose="020F0502020204030204" pitchFamily="34" charset="0"/>
                        </a:rPr>
                        <a:t>-0.236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0.3463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0.5442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-1.046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0.2746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0.2364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-0.346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-0.544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1.0455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0.1448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-0.2746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926766"/>
                  </a:ext>
                </a:extLst>
              </a:tr>
              <a:tr h="190500">
                <a:tc>
                  <a:txBody>
                    <a:bodyPr/>
                    <a:lstStyle/>
                    <a:p>
                      <a:pPr algn="l" fontAlgn="b"/>
                      <a:r>
                        <a:rPr lang="en-US" sz="1100" b="0" i="0" u="none" strike="noStrike">
                          <a:solidFill>
                            <a:srgbClr val="000000"/>
                          </a:solidFill>
                          <a:effectLst/>
                          <a:latin typeface="Calibri" panose="020F0502020204030204" pitchFamily="34" charset="0"/>
                        </a:rPr>
                        <a:t>-0.085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0.225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0.2746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0.4372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-0.974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0.0853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-0.225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0.1448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-0.2746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-0.437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0.9738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4772321"/>
                  </a:ext>
                </a:extLst>
              </a:tr>
              <a:tr h="190500">
                <a:tc>
                  <a:txBody>
                    <a:bodyPr/>
                    <a:lstStyle/>
                    <a:p>
                      <a:pPr algn="l" fontAlgn="b"/>
                      <a:r>
                        <a:rPr lang="en-US" sz="1100" b="0" i="0" u="none" strike="noStrike">
                          <a:solidFill>
                            <a:srgbClr val="000000"/>
                          </a:solidFill>
                          <a:effectLst/>
                          <a:latin typeface="Calibri" panose="020F0502020204030204" pitchFamily="34" charset="0"/>
                        </a:rPr>
                        <a:t>-0.487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1.0089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0.2364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-0.346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0.0853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-0.225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0.4866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-1.009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0.3463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682972"/>
                  </a:ext>
                </a:extLst>
              </a:tr>
              <a:tr h="190500">
                <a:tc>
                  <a:txBody>
                    <a:bodyPr/>
                    <a:lstStyle/>
                    <a:p>
                      <a:pPr algn="l" fontAlgn="b"/>
                      <a:r>
                        <a:rPr lang="en-US" sz="1100" b="0" i="0" u="none" strike="noStrike">
                          <a:solidFill>
                            <a:srgbClr val="000000"/>
                          </a:solidFill>
                          <a:effectLst/>
                          <a:latin typeface="Calibri" panose="020F0502020204030204" pitchFamily="34" charset="0"/>
                        </a:rPr>
                        <a:t>0.2364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-0.346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-0.544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1.0455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0.1448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-0.275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0.3463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0.5442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-1.0455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0.2746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0398"/>
                  </a:ext>
                </a:extLst>
              </a:tr>
              <a:tr h="190500">
                <a:tc>
                  <a:txBody>
                    <a:bodyPr/>
                    <a:lstStyle/>
                    <a:p>
                      <a:pPr algn="l" fontAlgn="b"/>
                      <a:r>
                        <a:rPr lang="en-US" sz="1100" b="0" i="0" u="none" strike="noStrike">
                          <a:solidFill>
                            <a:srgbClr val="000000"/>
                          </a:solidFill>
                          <a:effectLst/>
                          <a:latin typeface="Calibri" panose="020F0502020204030204" pitchFamily="34" charset="0"/>
                        </a:rPr>
                        <a:t>0.0853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-0.225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0.1448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-0.275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-0.437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0.9738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0.225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0.2746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0.4372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dirty="0">
                          <a:solidFill>
                            <a:srgbClr val="000000"/>
                          </a:solidFill>
                          <a:effectLst/>
                          <a:latin typeface="Calibri" panose="020F0502020204030204" pitchFamily="34" charset="0"/>
                        </a:rPr>
                        <a:t>-0.9738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31968"/>
                  </a:ext>
                </a:extLst>
              </a:tr>
            </a:tbl>
          </a:graphicData>
        </a:graphic>
      </p:graphicFrame>
      <p:cxnSp>
        <p:nvCxnSpPr>
          <p:cNvPr id="15" name="Straight Arrow Connector 14">
            <a:extLst>
              <a:ext uri="{FF2B5EF4-FFF2-40B4-BE49-F238E27FC236}">
                <a16:creationId xmlns:a16="http://schemas.microsoft.com/office/drawing/2014/main" id="{A73D3E71-22F5-4DEC-A198-08F3662B78A0}"/>
              </a:ext>
            </a:extLst>
          </p:cNvPr>
          <p:cNvCxnSpPr>
            <a:cxnSpLocks/>
          </p:cNvCxnSpPr>
          <p:nvPr/>
        </p:nvCxnSpPr>
        <p:spPr bwMode="auto">
          <a:xfrm flipV="1">
            <a:off x="2171700" y="4983480"/>
            <a:ext cx="0" cy="2667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FCA6D22F-826E-4D0A-9009-2C5905B1C061}"/>
              </a:ext>
            </a:extLst>
          </p:cNvPr>
          <p:cNvCxnSpPr>
            <a:cxnSpLocks/>
          </p:cNvCxnSpPr>
          <p:nvPr/>
        </p:nvCxnSpPr>
        <p:spPr bwMode="auto">
          <a:xfrm flipV="1">
            <a:off x="2689860" y="4983480"/>
            <a:ext cx="0" cy="2667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Rectangle 16">
            <a:extLst>
              <a:ext uri="{FF2B5EF4-FFF2-40B4-BE49-F238E27FC236}">
                <a16:creationId xmlns:a16="http://schemas.microsoft.com/office/drawing/2014/main" id="{AC95A8F3-A447-47B1-B70C-10A5EC4974C0}"/>
              </a:ext>
            </a:extLst>
          </p:cNvPr>
          <p:cNvSpPr/>
          <p:nvPr/>
        </p:nvSpPr>
        <p:spPr>
          <a:xfrm>
            <a:off x="2002984" y="5225534"/>
            <a:ext cx="351378" cy="369332"/>
          </a:xfrm>
          <a:prstGeom prst="rect">
            <a:avLst/>
          </a:prstGeom>
        </p:spPr>
        <p:txBody>
          <a:bodyPr wrap="none">
            <a:spAutoFit/>
          </a:bodyPr>
          <a:lstStyle/>
          <a:p>
            <a:r>
              <a:rPr lang="en-US" dirty="0">
                <a:solidFill>
                  <a:srgbClr val="000000"/>
                </a:solidFill>
                <a:latin typeface="Times" panose="02020603050405020304" pitchFamily="18" charset="0"/>
                <a:cs typeface="Times" panose="02020603050405020304" pitchFamily="18" charset="0"/>
              </a:rPr>
              <a:t>G</a:t>
            </a:r>
            <a:endParaRPr lang="en-US" dirty="0">
              <a:latin typeface="Times" panose="02020603050405020304" pitchFamily="18" charset="0"/>
              <a:cs typeface="Times" panose="02020603050405020304" pitchFamily="18" charset="0"/>
            </a:endParaRPr>
          </a:p>
        </p:txBody>
      </p:sp>
      <p:sp>
        <p:nvSpPr>
          <p:cNvPr id="19" name="Rectangle 18">
            <a:extLst>
              <a:ext uri="{FF2B5EF4-FFF2-40B4-BE49-F238E27FC236}">
                <a16:creationId xmlns:a16="http://schemas.microsoft.com/office/drawing/2014/main" id="{6816927A-6F15-4485-85AD-0128808702D9}"/>
              </a:ext>
            </a:extLst>
          </p:cNvPr>
          <p:cNvSpPr/>
          <p:nvPr/>
        </p:nvSpPr>
        <p:spPr>
          <a:xfrm>
            <a:off x="2513524" y="5233154"/>
            <a:ext cx="351378" cy="369332"/>
          </a:xfrm>
          <a:prstGeom prst="rect">
            <a:avLst/>
          </a:prstGeom>
        </p:spPr>
        <p:txBody>
          <a:bodyPr wrap="none">
            <a:spAutoFit/>
          </a:bodyPr>
          <a:lstStyle/>
          <a:p>
            <a:r>
              <a:rPr lang="en-US" dirty="0">
                <a:solidFill>
                  <a:srgbClr val="000000"/>
                </a:solidFill>
                <a:latin typeface="Times" panose="02020603050405020304" pitchFamily="18" charset="0"/>
                <a:cs typeface="Times" panose="02020603050405020304" pitchFamily="18" charset="0"/>
              </a:rPr>
              <a:t>B</a:t>
            </a:r>
            <a:endParaRPr 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133057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2" y="76200"/>
            <a:ext cx="7772400" cy="704478"/>
          </a:xfrm>
        </p:spPr>
        <p:txBody>
          <a:bodyPr/>
          <a:lstStyle/>
          <a:p>
            <a:r>
              <a:rPr lang="en-US" sz="4000" dirty="0">
                <a:latin typeface="Times New Roman" panose="02020603050405020304" pitchFamily="18" charset="0"/>
                <a:cs typeface="Times New Roman" panose="02020603050405020304" pitchFamily="18" charset="0"/>
              </a:rPr>
              <a:t>Modeling A Line in OpenDSS</a:t>
            </a:r>
          </a:p>
        </p:txBody>
      </p:sp>
      <p:sp>
        <p:nvSpPr>
          <p:cNvPr id="7" name="TextBox 6"/>
          <p:cNvSpPr txBox="1"/>
          <p:nvPr/>
        </p:nvSpPr>
        <p:spPr>
          <a:xfrm>
            <a:off x="1272540" y="2251131"/>
            <a:ext cx="7338060" cy="2523768"/>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Example:</a:t>
            </a:r>
          </a:p>
          <a:p>
            <a:pPr lvl="1" algn="just" eaLnBrk="0" fontAlgn="base" hangingPunct="0">
              <a:spcBef>
                <a:spcPct val="0"/>
              </a:spcBef>
              <a:spcAft>
                <a:spcPct val="0"/>
              </a:spcAf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Step 1: define a </a:t>
            </a: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linecode</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lvl="1" algn="just" eaLnBrk="0" fontAlgn="base" hangingPunct="0">
              <a:spcBef>
                <a:spcPct val="0"/>
              </a:spcBef>
              <a:spcAft>
                <a:spcPct val="0"/>
              </a:spcAft>
              <a:defRPr/>
            </a:pPr>
            <a:r>
              <a:rPr lang="en-US" sz="1400" dirty="0">
                <a:solidFill>
                  <a:srgbClr val="000000"/>
                </a:solidFill>
                <a:latin typeface="Courier New" panose="02070309020205020404" pitchFamily="49" charset="0"/>
                <a:cs typeface="Courier New" panose="02070309020205020404" pitchFamily="49" charset="0"/>
              </a:rPr>
              <a:t>New linecode.mtx601 </a:t>
            </a:r>
            <a:r>
              <a:rPr lang="en-US" sz="1400" dirty="0" err="1">
                <a:solidFill>
                  <a:srgbClr val="000000"/>
                </a:solidFill>
                <a:latin typeface="Courier New" panose="02070309020205020404" pitchFamily="49" charset="0"/>
                <a:cs typeface="Courier New" panose="02070309020205020404" pitchFamily="49" charset="0"/>
              </a:rPr>
              <a:t>nphases</a:t>
            </a:r>
            <a:r>
              <a:rPr lang="en-US" sz="1400" dirty="0">
                <a:solidFill>
                  <a:srgbClr val="000000"/>
                </a:solidFill>
                <a:latin typeface="Courier New" panose="02070309020205020404" pitchFamily="49" charset="0"/>
                <a:cs typeface="Courier New" panose="02070309020205020404" pitchFamily="49" charset="0"/>
              </a:rPr>
              <a:t>=3 </a:t>
            </a:r>
            <a:r>
              <a:rPr lang="en-US" sz="1400" dirty="0" err="1">
                <a:solidFill>
                  <a:srgbClr val="000000"/>
                </a:solidFill>
                <a:latin typeface="Courier New" panose="02070309020205020404" pitchFamily="49" charset="0"/>
                <a:cs typeface="Courier New" panose="02070309020205020404" pitchFamily="49" charset="0"/>
              </a:rPr>
              <a:t>BaseFreq</a:t>
            </a:r>
            <a:r>
              <a:rPr lang="en-US" sz="1400" dirty="0">
                <a:solidFill>
                  <a:srgbClr val="000000"/>
                </a:solidFill>
                <a:latin typeface="Courier New" panose="02070309020205020404" pitchFamily="49" charset="0"/>
                <a:cs typeface="Courier New" panose="02070309020205020404" pitchFamily="49" charset="0"/>
              </a:rPr>
              <a:t>=60 </a:t>
            </a:r>
          </a:p>
          <a:p>
            <a:pPr lvl="1" algn="just" eaLnBrk="0" fontAlgn="base" hangingPunct="0">
              <a:spcBef>
                <a:spcPct val="0"/>
              </a:spcBef>
              <a:spcAft>
                <a:spcPct val="0"/>
              </a:spcAft>
              <a:defRPr/>
            </a:pPr>
            <a:r>
              <a:rPr lang="en-US" sz="1400" dirty="0">
                <a:solidFill>
                  <a:srgbClr val="000000"/>
                </a:solidFill>
                <a:latin typeface="Courier New" panose="02070309020205020404" pitchFamily="49" charset="0"/>
                <a:cs typeface="Courier New" panose="02070309020205020404" pitchFamily="49" charset="0"/>
              </a:rPr>
              <a:t>~ </a:t>
            </a:r>
            <a:r>
              <a:rPr lang="en-US" sz="1400" dirty="0" err="1">
                <a:solidFill>
                  <a:srgbClr val="000000"/>
                </a:solidFill>
                <a:latin typeface="Courier New" panose="02070309020205020404" pitchFamily="49" charset="0"/>
                <a:cs typeface="Courier New" panose="02070309020205020404" pitchFamily="49" charset="0"/>
              </a:rPr>
              <a:t>rmatrix</a:t>
            </a:r>
            <a:r>
              <a:rPr lang="en-US" sz="1400" dirty="0">
                <a:solidFill>
                  <a:srgbClr val="000000"/>
                </a:solidFill>
                <a:latin typeface="Courier New" panose="02070309020205020404" pitchFamily="49" charset="0"/>
                <a:cs typeface="Courier New" panose="02070309020205020404" pitchFamily="49" charset="0"/>
              </a:rPr>
              <a:t> = (0.3465 | 0.1560 0.3375 | 0.1580 0.1535 0.3414 ) </a:t>
            </a:r>
          </a:p>
          <a:p>
            <a:pPr lvl="1" algn="just" eaLnBrk="0" fontAlgn="base" hangingPunct="0">
              <a:spcBef>
                <a:spcPct val="0"/>
              </a:spcBef>
              <a:spcAft>
                <a:spcPct val="0"/>
              </a:spcAft>
              <a:defRPr/>
            </a:pPr>
            <a:r>
              <a:rPr lang="en-US" sz="1400" dirty="0">
                <a:solidFill>
                  <a:srgbClr val="000000"/>
                </a:solidFill>
                <a:latin typeface="Courier New" panose="02070309020205020404" pitchFamily="49" charset="0"/>
                <a:cs typeface="Courier New" panose="02070309020205020404" pitchFamily="49" charset="0"/>
              </a:rPr>
              <a:t>~ </a:t>
            </a:r>
            <a:r>
              <a:rPr lang="en-US" sz="1400" dirty="0" err="1">
                <a:solidFill>
                  <a:srgbClr val="000000"/>
                </a:solidFill>
                <a:latin typeface="Courier New" panose="02070309020205020404" pitchFamily="49" charset="0"/>
                <a:cs typeface="Courier New" panose="02070309020205020404" pitchFamily="49" charset="0"/>
              </a:rPr>
              <a:t>xmatrix</a:t>
            </a:r>
            <a:r>
              <a:rPr lang="en-US" sz="1400" dirty="0">
                <a:solidFill>
                  <a:srgbClr val="000000"/>
                </a:solidFill>
                <a:latin typeface="Courier New" panose="02070309020205020404" pitchFamily="49" charset="0"/>
                <a:cs typeface="Courier New" panose="02070309020205020404" pitchFamily="49" charset="0"/>
              </a:rPr>
              <a:t> = (1.0179 | 0.5017 1.0478 | 0.4236 0.3849 1.0348 ) </a:t>
            </a:r>
          </a:p>
          <a:p>
            <a:pPr lvl="1" algn="just" eaLnBrk="0" fontAlgn="base" hangingPunct="0">
              <a:spcBef>
                <a:spcPct val="0"/>
              </a:spcBef>
              <a:spcAft>
                <a:spcPct val="0"/>
              </a:spcAft>
              <a:defRPr/>
            </a:pPr>
            <a:r>
              <a:rPr lang="en-US" sz="1400" dirty="0">
                <a:solidFill>
                  <a:srgbClr val="000000"/>
                </a:solidFill>
                <a:latin typeface="Courier New" panose="02070309020205020404" pitchFamily="49" charset="0"/>
                <a:cs typeface="Courier New" panose="02070309020205020404" pitchFamily="49" charset="0"/>
              </a:rPr>
              <a:t>~ units=mi </a:t>
            </a:r>
          </a:p>
          <a:p>
            <a:pPr marL="1371600" lvl="1" algn="just" eaLnBrk="0" fontAlgn="base" hangingPunct="0">
              <a:spcBef>
                <a:spcPct val="0"/>
              </a:spcBef>
              <a:spcAft>
                <a:spcPct val="0"/>
              </a:spcAf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1371600" lvl="1" algn="just" eaLnBrk="0" fontAlgn="base" hangingPunct="0">
              <a:spcBef>
                <a:spcPct val="0"/>
              </a:spcBef>
              <a:spcAft>
                <a:spcPct val="0"/>
              </a:spcAft>
              <a:defRPr/>
            </a:pP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lvl="1" algn="just" eaLnBrk="0" fontAlgn="base" hangingPunct="0">
              <a:spcBef>
                <a:spcPct val="0"/>
              </a:spcBef>
              <a:spcAft>
                <a:spcPct val="0"/>
              </a:spcAft>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Step 2: define a 1000‐ft line section:</a:t>
            </a:r>
          </a:p>
          <a:p>
            <a:pPr lvl="1" algn="just" eaLnBrk="0" fontAlgn="base" hangingPunct="0">
              <a:spcBef>
                <a:spcPct val="0"/>
              </a:spcBef>
              <a:spcAft>
                <a:spcPct val="0"/>
              </a:spcAft>
            </a:pPr>
            <a:r>
              <a:rPr lang="en-US" sz="1400" dirty="0">
                <a:solidFill>
                  <a:srgbClr val="000000"/>
                </a:solidFill>
                <a:latin typeface="Courier New" panose="02070309020205020404" pitchFamily="49" charset="0"/>
                <a:cs typeface="Courier New" panose="02070309020205020404" pitchFamily="49" charset="0"/>
              </a:rPr>
              <a:t>New Line.L2 Phases=3 Bus1=n.1.2.3 Bus2=m.1.2.3 </a:t>
            </a:r>
          </a:p>
          <a:p>
            <a:pPr lvl="1" algn="just" eaLnBrk="0" fontAlgn="base" hangingPunct="0">
              <a:spcBef>
                <a:spcPct val="0"/>
              </a:spcBef>
              <a:spcAft>
                <a:spcPct val="0"/>
              </a:spcAft>
            </a:pPr>
            <a:r>
              <a:rPr lang="en-US" sz="1400" dirty="0">
                <a:solidFill>
                  <a:srgbClr val="000000"/>
                </a:solidFill>
                <a:latin typeface="Courier New" panose="02070309020205020404" pitchFamily="49" charset="0"/>
                <a:cs typeface="Courier New" panose="02070309020205020404" pitchFamily="49" charset="0"/>
              </a:rPr>
              <a:t>~ </a:t>
            </a:r>
            <a:r>
              <a:rPr lang="en-US" sz="1400" dirty="0" err="1">
                <a:solidFill>
                  <a:srgbClr val="000000"/>
                </a:solidFill>
                <a:latin typeface="Courier New" panose="02070309020205020404" pitchFamily="49" charset="0"/>
                <a:cs typeface="Courier New" panose="02070309020205020404" pitchFamily="49" charset="0"/>
              </a:rPr>
              <a:t>LineCode</a:t>
            </a:r>
            <a:r>
              <a:rPr lang="en-US" sz="1400" dirty="0">
                <a:solidFill>
                  <a:srgbClr val="000000"/>
                </a:solidFill>
                <a:latin typeface="Courier New" panose="02070309020205020404" pitchFamily="49" charset="0"/>
                <a:cs typeface="Courier New" panose="02070309020205020404" pitchFamily="49" charset="0"/>
              </a:rPr>
              <a:t>=mtx601 Length=1 units=mi </a:t>
            </a:r>
            <a:endParaRPr kumimoji="0" lang="en-US" sz="16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endParaRPr>
          </a:p>
        </p:txBody>
      </p:sp>
      <p:sp>
        <p:nvSpPr>
          <p:cNvPr id="10" name="Rectangle 9"/>
          <p:cNvSpPr/>
          <p:nvPr/>
        </p:nvSpPr>
        <p:spPr>
          <a:xfrm>
            <a:off x="499147" y="653623"/>
            <a:ext cx="8332433" cy="1154162"/>
          </a:xfrm>
          <a:prstGeom prst="rect">
            <a:avLst/>
          </a:prstGeom>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2"/>
              <a:tabLst/>
              <a:defRPr/>
            </a:pPr>
            <a:r>
              <a:rPr kumimoji="0" lang="en-US" sz="2400" b="1" i="0" u="none" strike="noStrike" kern="1200" cap="none" spc="0" normalizeH="0" baseline="0" noProof="0" dirty="0">
                <a:ln>
                  <a:noFill/>
                </a:ln>
                <a:solidFill>
                  <a:srgbClr val="000000"/>
                </a:solidFill>
                <a:effectLst/>
                <a:uLnTx/>
                <a:uFillTx/>
                <a:latin typeface="Times" charset="0"/>
                <a:ea typeface="+mn-ea"/>
                <a:cs typeface="+mn-cs"/>
              </a:rPr>
              <a:t>Using </a:t>
            </a:r>
            <a:r>
              <a:rPr kumimoji="0" lang="en-US" sz="2400" b="1" i="0" u="none" strike="noStrike" kern="1200" cap="none" spc="0" normalizeH="0" baseline="0" noProof="0" dirty="0" err="1">
                <a:ln>
                  <a:noFill/>
                </a:ln>
                <a:solidFill>
                  <a:srgbClr val="000000"/>
                </a:solidFill>
                <a:effectLst/>
                <a:uLnTx/>
                <a:uFillTx/>
                <a:latin typeface="Times" charset="0"/>
                <a:ea typeface="+mn-ea"/>
                <a:cs typeface="+mn-cs"/>
              </a:rPr>
              <a:t>Linecode</a:t>
            </a:r>
            <a:endParaRPr kumimoji="0" lang="en-US" sz="2400" b="1" i="0" u="none" strike="noStrike" kern="1200" cap="none" spc="0" normalizeH="0" baseline="0" noProof="0" dirty="0">
              <a:ln>
                <a:noFill/>
              </a:ln>
              <a:solidFill>
                <a:srgbClr val="000000"/>
              </a:solidFill>
              <a:effectLst/>
              <a:uLnTx/>
              <a:uFillTx/>
              <a:latin typeface="Times" charset="0"/>
              <a:ea typeface="+mn-ea"/>
              <a:cs typeface="+mn-cs"/>
            </a:endParaRPr>
          </a:p>
          <a:p>
            <a:pPr marL="742950" lvl="1" indent="-285750" eaLnBrk="0" fontAlgn="base" hangingPunct="0">
              <a:lnSpc>
                <a:spcPct val="150000"/>
              </a:lnSpc>
              <a:spcBef>
                <a:spcPct val="0"/>
              </a:spcBef>
              <a:spcAft>
                <a:spcPct val="0"/>
              </a:spcAft>
              <a:buFont typeface="Arial" panose="020B0604020202020204" pitchFamily="34" charset="0"/>
              <a:buChar char="•"/>
              <a:defRPr/>
            </a:pPr>
            <a:r>
              <a:rPr lang="en-US" dirty="0" err="1">
                <a:solidFill>
                  <a:srgbClr val="000000"/>
                </a:solidFill>
                <a:latin typeface="Times New Roman" panose="02020603050405020304" pitchFamily="18" charset="0"/>
                <a:cs typeface="Times New Roman" panose="02020603050405020304" pitchFamily="18" charset="0"/>
              </a:rPr>
              <a:t>LineCode</a:t>
            </a:r>
            <a:r>
              <a:rPr lang="en-US" dirty="0">
                <a:solidFill>
                  <a:srgbClr val="000000"/>
                </a:solidFill>
                <a:latin typeface="Times New Roman" panose="02020603050405020304" pitchFamily="18" charset="0"/>
                <a:cs typeface="Times New Roman" panose="02020603050405020304" pitchFamily="18" charset="0"/>
              </a:rPr>
              <a:t> is a general </a:t>
            </a:r>
            <a:r>
              <a:rPr lang="en-US" b="1" i="1" dirty="0">
                <a:solidFill>
                  <a:srgbClr val="000000"/>
                </a:solidFill>
                <a:latin typeface="Times New Roman" panose="02020603050405020304" pitchFamily="18" charset="0"/>
                <a:cs typeface="Times New Roman" panose="02020603050405020304" pitchFamily="18" charset="0"/>
              </a:rPr>
              <a:t>library</a:t>
            </a:r>
            <a:r>
              <a:rPr lang="en-US" dirty="0">
                <a:solidFill>
                  <a:srgbClr val="000000"/>
                </a:solidFill>
                <a:latin typeface="Times New Roman" panose="02020603050405020304" pitchFamily="18" charset="0"/>
                <a:cs typeface="Times New Roman" panose="02020603050405020304" pitchFamily="18" charset="0"/>
              </a:rPr>
              <a:t> that contains impedance characteristics for lines.</a:t>
            </a:r>
            <a:endParaRPr kumimoji="0" lang="en-US" sz="2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21" name="Group 20">
            <a:extLst>
              <a:ext uri="{FF2B5EF4-FFF2-40B4-BE49-F238E27FC236}">
                <a16:creationId xmlns:a16="http://schemas.microsoft.com/office/drawing/2014/main" id="{BF92BD18-791F-42E0-88DF-BD7E6F01BFDE}"/>
              </a:ext>
            </a:extLst>
          </p:cNvPr>
          <p:cNvGrpSpPr/>
          <p:nvPr/>
        </p:nvGrpSpPr>
        <p:grpSpPr>
          <a:xfrm>
            <a:off x="5823457" y="2348568"/>
            <a:ext cx="988824" cy="399737"/>
            <a:chOff x="7315200" y="860893"/>
            <a:chExt cx="988824" cy="399737"/>
          </a:xfrm>
        </p:grpSpPr>
        <p:cxnSp>
          <p:nvCxnSpPr>
            <p:cNvPr id="22" name="Straight Arrow Connector 21">
              <a:extLst>
                <a:ext uri="{FF2B5EF4-FFF2-40B4-BE49-F238E27FC236}">
                  <a16:creationId xmlns:a16="http://schemas.microsoft.com/office/drawing/2014/main" id="{BE1EFBE7-4FB2-4249-B3BC-368F1103902C}"/>
                </a:ext>
              </a:extLst>
            </p:cNvPr>
            <p:cNvCxnSpPr>
              <a:cxnSpLocks/>
            </p:cNvCxnSpPr>
            <p:nvPr/>
          </p:nvCxnSpPr>
          <p:spPr bwMode="auto">
            <a:xfrm flipH="1">
              <a:off x="7315200" y="1145219"/>
              <a:ext cx="88779" cy="115411"/>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23" name="Rectangle: Rounded Corners 22">
              <a:extLst>
                <a:ext uri="{FF2B5EF4-FFF2-40B4-BE49-F238E27FC236}">
                  <a16:creationId xmlns:a16="http://schemas.microsoft.com/office/drawing/2014/main" id="{3DFBD015-DB88-42E9-95BF-86BDB1700ADA}"/>
                </a:ext>
              </a:extLst>
            </p:cNvPr>
            <p:cNvSpPr/>
            <p:nvPr/>
          </p:nvSpPr>
          <p:spPr bwMode="auto">
            <a:xfrm>
              <a:off x="7393428" y="860893"/>
              <a:ext cx="910596" cy="293204"/>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0" fontAlgn="base" hangingPunct="0">
                <a:spcBef>
                  <a:spcPct val="0"/>
                </a:spcBef>
                <a:spcAft>
                  <a:spcPct val="0"/>
                </a:spcAft>
              </a:pPr>
              <a:r>
                <a:rPr lang="en-US" sz="800" dirty="0">
                  <a:solidFill>
                    <a:srgbClr val="FF0000"/>
                  </a:solidFill>
                  <a:latin typeface="Courier New" panose="02070309020205020404" pitchFamily="49" charset="0"/>
                  <a:cs typeface="Courier New" panose="02070309020205020404" pitchFamily="49" charset="0"/>
                </a:rPr>
                <a:t>Fundamental frequency</a:t>
              </a:r>
              <a:endParaRPr kumimoji="0" lang="en-US" sz="800" b="0" i="0" u="none" strike="noStrike" kern="1200" cap="none" spc="0" normalizeH="0" baseline="0" noProof="0" dirty="0">
                <a:ln>
                  <a:noFill/>
                </a:ln>
                <a:solidFill>
                  <a:srgbClr val="FF0000"/>
                </a:solidFill>
                <a:effectLst/>
                <a:uLnTx/>
                <a:uFillTx/>
                <a:latin typeface="Times" charset="0"/>
                <a:ea typeface="+mn-ea"/>
                <a:cs typeface="+mn-cs"/>
              </a:endParaRPr>
            </a:p>
          </p:txBody>
        </p:sp>
      </p:grpSp>
      <p:grpSp>
        <p:nvGrpSpPr>
          <p:cNvPr id="24" name="Group 23">
            <a:extLst>
              <a:ext uri="{FF2B5EF4-FFF2-40B4-BE49-F238E27FC236}">
                <a16:creationId xmlns:a16="http://schemas.microsoft.com/office/drawing/2014/main" id="{476F58D7-7516-4DC8-A5BA-E93DD865919D}"/>
              </a:ext>
            </a:extLst>
          </p:cNvPr>
          <p:cNvGrpSpPr/>
          <p:nvPr/>
        </p:nvGrpSpPr>
        <p:grpSpPr>
          <a:xfrm>
            <a:off x="7414263" y="2584781"/>
            <a:ext cx="1158243" cy="364160"/>
            <a:chOff x="7304278" y="966188"/>
            <a:chExt cx="1238081" cy="265761"/>
          </a:xfrm>
        </p:grpSpPr>
        <p:cxnSp>
          <p:nvCxnSpPr>
            <p:cNvPr id="25" name="Straight Arrow Connector 24">
              <a:extLst>
                <a:ext uri="{FF2B5EF4-FFF2-40B4-BE49-F238E27FC236}">
                  <a16:creationId xmlns:a16="http://schemas.microsoft.com/office/drawing/2014/main" id="{AA7AFF1A-8E1B-4C07-ADD5-B5C2478E59F7}"/>
                </a:ext>
              </a:extLst>
            </p:cNvPr>
            <p:cNvCxnSpPr>
              <a:cxnSpLocks/>
            </p:cNvCxnSpPr>
            <p:nvPr/>
          </p:nvCxnSpPr>
          <p:spPr bwMode="auto">
            <a:xfrm flipH="1">
              <a:off x="7304278" y="1156604"/>
              <a:ext cx="108994" cy="75345"/>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26" name="Rectangle: Rounded Corners 25">
              <a:extLst>
                <a:ext uri="{FF2B5EF4-FFF2-40B4-BE49-F238E27FC236}">
                  <a16:creationId xmlns:a16="http://schemas.microsoft.com/office/drawing/2014/main" id="{C71C6585-EDF9-4C0F-BA68-0A280F66E100}"/>
                </a:ext>
              </a:extLst>
            </p:cNvPr>
            <p:cNvSpPr/>
            <p:nvPr/>
          </p:nvSpPr>
          <p:spPr bwMode="auto">
            <a:xfrm>
              <a:off x="7393428" y="966188"/>
              <a:ext cx="1148931" cy="187908"/>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0" fontAlgn="base" hangingPunct="0">
                <a:spcBef>
                  <a:spcPct val="0"/>
                </a:spcBef>
                <a:spcAft>
                  <a:spcPct val="0"/>
                </a:spcAft>
              </a:pPr>
              <a:r>
                <a:rPr lang="en-US" sz="800" dirty="0">
                  <a:solidFill>
                    <a:srgbClr val="FF0000"/>
                  </a:solidFill>
                  <a:latin typeface="Courier New" panose="02070309020205020404" pitchFamily="49" charset="0"/>
                  <a:cs typeface="Courier New" panose="02070309020205020404" pitchFamily="49" charset="0"/>
                </a:rPr>
                <a:t>in lower triangle form</a:t>
              </a:r>
              <a:endParaRPr kumimoji="0" lang="en-US" sz="800" b="0" i="0" u="none" strike="noStrike" kern="1200" cap="none" spc="0" normalizeH="0" baseline="0" noProof="0" dirty="0">
                <a:ln>
                  <a:noFill/>
                </a:ln>
                <a:solidFill>
                  <a:srgbClr val="FF0000"/>
                </a:solidFill>
                <a:effectLst/>
                <a:uLnTx/>
                <a:uFillTx/>
                <a:latin typeface="Times" charset="0"/>
                <a:ea typeface="+mn-ea"/>
                <a:cs typeface="+mn-cs"/>
              </a:endParaRPr>
            </a:p>
          </p:txBody>
        </p:sp>
      </p:grpSp>
      <p:grpSp>
        <p:nvGrpSpPr>
          <p:cNvPr id="32" name="Group 31">
            <a:extLst>
              <a:ext uri="{FF2B5EF4-FFF2-40B4-BE49-F238E27FC236}">
                <a16:creationId xmlns:a16="http://schemas.microsoft.com/office/drawing/2014/main" id="{E7C19D72-1648-4A45-8CFC-39F73EB7E755}"/>
              </a:ext>
            </a:extLst>
          </p:cNvPr>
          <p:cNvGrpSpPr/>
          <p:nvPr/>
        </p:nvGrpSpPr>
        <p:grpSpPr>
          <a:xfrm>
            <a:off x="2937510" y="3447108"/>
            <a:ext cx="723900" cy="199061"/>
            <a:chOff x="7183459" y="966187"/>
            <a:chExt cx="723900" cy="199061"/>
          </a:xfrm>
        </p:grpSpPr>
        <p:cxnSp>
          <p:nvCxnSpPr>
            <p:cNvPr id="33" name="Straight Arrow Connector 32">
              <a:extLst>
                <a:ext uri="{FF2B5EF4-FFF2-40B4-BE49-F238E27FC236}">
                  <a16:creationId xmlns:a16="http://schemas.microsoft.com/office/drawing/2014/main" id="{607DFB75-9D90-4FB0-AFD9-0A3E84E401E3}"/>
                </a:ext>
              </a:extLst>
            </p:cNvPr>
            <p:cNvCxnSpPr>
              <a:cxnSpLocks/>
            </p:cNvCxnSpPr>
            <p:nvPr/>
          </p:nvCxnSpPr>
          <p:spPr bwMode="auto">
            <a:xfrm flipH="1">
              <a:off x="7183459" y="1056506"/>
              <a:ext cx="213520" cy="0"/>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34" name="Rectangle: Rounded Corners 33">
              <a:extLst>
                <a:ext uri="{FF2B5EF4-FFF2-40B4-BE49-F238E27FC236}">
                  <a16:creationId xmlns:a16="http://schemas.microsoft.com/office/drawing/2014/main" id="{41CCE346-0553-47F6-B092-5C22D9D84CE1}"/>
                </a:ext>
              </a:extLst>
            </p:cNvPr>
            <p:cNvSpPr/>
            <p:nvPr/>
          </p:nvSpPr>
          <p:spPr bwMode="auto">
            <a:xfrm>
              <a:off x="7393428" y="966187"/>
              <a:ext cx="513931" cy="199061"/>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Units</a:t>
              </a:r>
              <a:endParaRPr kumimoji="0" lang="en-US" sz="800" b="0" i="0" u="none" strike="noStrike" kern="1200" cap="none" spc="0" normalizeH="0" baseline="0" noProof="0" dirty="0">
                <a:ln>
                  <a:noFill/>
                </a:ln>
                <a:solidFill>
                  <a:srgbClr val="FF0000"/>
                </a:solidFill>
                <a:effectLst/>
                <a:uLnTx/>
                <a:uFillTx/>
                <a:latin typeface="Times" charset="0"/>
                <a:ea typeface="+mn-ea"/>
                <a:cs typeface="+mn-cs"/>
              </a:endParaRPr>
            </a:p>
          </p:txBody>
        </p:sp>
      </p:grpSp>
      <p:grpSp>
        <p:nvGrpSpPr>
          <p:cNvPr id="38" name="Group 37">
            <a:extLst>
              <a:ext uri="{FF2B5EF4-FFF2-40B4-BE49-F238E27FC236}">
                <a16:creationId xmlns:a16="http://schemas.microsoft.com/office/drawing/2014/main" id="{3274C32E-15A9-4D86-96A0-96B61EEA7884}"/>
              </a:ext>
            </a:extLst>
          </p:cNvPr>
          <p:cNvGrpSpPr/>
          <p:nvPr/>
        </p:nvGrpSpPr>
        <p:grpSpPr>
          <a:xfrm>
            <a:off x="4682047" y="2381329"/>
            <a:ext cx="893253" cy="399737"/>
            <a:chOff x="7315200" y="860893"/>
            <a:chExt cx="893253" cy="399737"/>
          </a:xfrm>
        </p:grpSpPr>
        <p:cxnSp>
          <p:nvCxnSpPr>
            <p:cNvPr id="39" name="Straight Arrow Connector 38">
              <a:extLst>
                <a:ext uri="{FF2B5EF4-FFF2-40B4-BE49-F238E27FC236}">
                  <a16:creationId xmlns:a16="http://schemas.microsoft.com/office/drawing/2014/main" id="{F877478C-6C30-41F7-A903-9A0B3B7B62F2}"/>
                </a:ext>
              </a:extLst>
            </p:cNvPr>
            <p:cNvCxnSpPr>
              <a:cxnSpLocks/>
            </p:cNvCxnSpPr>
            <p:nvPr/>
          </p:nvCxnSpPr>
          <p:spPr bwMode="auto">
            <a:xfrm flipH="1">
              <a:off x="7315200" y="1145219"/>
              <a:ext cx="88779" cy="115411"/>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40" name="Rectangle: Rounded Corners 39">
              <a:extLst>
                <a:ext uri="{FF2B5EF4-FFF2-40B4-BE49-F238E27FC236}">
                  <a16:creationId xmlns:a16="http://schemas.microsoft.com/office/drawing/2014/main" id="{4471CF57-CDE8-492E-B051-157196F538A5}"/>
                </a:ext>
              </a:extLst>
            </p:cNvPr>
            <p:cNvSpPr/>
            <p:nvPr/>
          </p:nvSpPr>
          <p:spPr bwMode="auto">
            <a:xfrm>
              <a:off x="7393428" y="860893"/>
              <a:ext cx="815025" cy="293204"/>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Number of phases </a:t>
              </a:r>
              <a:endParaRPr kumimoji="0" lang="en-US" sz="800" b="0" i="0" u="none" strike="noStrike" kern="1200" cap="none" spc="0" normalizeH="0" baseline="0" noProof="0" dirty="0">
                <a:ln>
                  <a:noFill/>
                </a:ln>
                <a:solidFill>
                  <a:srgbClr val="FF0000"/>
                </a:solidFill>
                <a:effectLst/>
                <a:uLnTx/>
                <a:uFillTx/>
                <a:latin typeface="Times" charset="0"/>
                <a:ea typeface="+mn-ea"/>
                <a:cs typeface="+mn-cs"/>
              </a:endParaRPr>
            </a:p>
          </p:txBody>
        </p:sp>
      </p:grpSp>
      <p:grpSp>
        <p:nvGrpSpPr>
          <p:cNvPr id="51" name="Group 50">
            <a:extLst>
              <a:ext uri="{FF2B5EF4-FFF2-40B4-BE49-F238E27FC236}">
                <a16:creationId xmlns:a16="http://schemas.microsoft.com/office/drawing/2014/main" id="{C01777BC-1781-47ED-990E-958473A3335B}"/>
              </a:ext>
            </a:extLst>
          </p:cNvPr>
          <p:cNvGrpSpPr/>
          <p:nvPr/>
        </p:nvGrpSpPr>
        <p:grpSpPr>
          <a:xfrm>
            <a:off x="1727844" y="3886199"/>
            <a:ext cx="783581" cy="425452"/>
            <a:chOff x="7463658" y="490793"/>
            <a:chExt cx="657486" cy="403489"/>
          </a:xfrm>
        </p:grpSpPr>
        <p:cxnSp>
          <p:nvCxnSpPr>
            <p:cNvPr id="52" name="Straight Arrow Connector 51">
              <a:extLst>
                <a:ext uri="{FF2B5EF4-FFF2-40B4-BE49-F238E27FC236}">
                  <a16:creationId xmlns:a16="http://schemas.microsoft.com/office/drawing/2014/main" id="{A533814A-02F8-4D21-8E39-569E807CE89F}"/>
                </a:ext>
              </a:extLst>
            </p:cNvPr>
            <p:cNvCxnSpPr>
              <a:cxnSpLocks/>
            </p:cNvCxnSpPr>
            <p:nvPr/>
          </p:nvCxnSpPr>
          <p:spPr bwMode="auto">
            <a:xfrm>
              <a:off x="8066277" y="664838"/>
              <a:ext cx="54867" cy="229444"/>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53" name="Rectangle: Rounded Corners 52">
              <a:extLst>
                <a:ext uri="{FF2B5EF4-FFF2-40B4-BE49-F238E27FC236}">
                  <a16:creationId xmlns:a16="http://schemas.microsoft.com/office/drawing/2014/main" id="{44DFA3B5-2E41-4F35-B19E-BA8F0FC55045}"/>
                </a:ext>
              </a:extLst>
            </p:cNvPr>
            <p:cNvSpPr/>
            <p:nvPr/>
          </p:nvSpPr>
          <p:spPr bwMode="auto">
            <a:xfrm>
              <a:off x="7463658" y="490793"/>
              <a:ext cx="636188" cy="174644"/>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Line name</a:t>
              </a:r>
              <a:endParaRPr kumimoji="0" lang="en-US" sz="800" b="0" i="0" u="none" strike="noStrike" kern="1200" cap="none" spc="0" normalizeH="0" baseline="0" noProof="0" dirty="0">
                <a:ln>
                  <a:noFill/>
                </a:ln>
                <a:solidFill>
                  <a:srgbClr val="FF0000"/>
                </a:solidFill>
                <a:effectLst/>
                <a:uLnTx/>
                <a:uFillTx/>
                <a:latin typeface="Times" charset="0"/>
                <a:ea typeface="+mn-ea"/>
                <a:cs typeface="+mn-cs"/>
              </a:endParaRPr>
            </a:p>
          </p:txBody>
        </p:sp>
      </p:grpSp>
      <p:grpSp>
        <p:nvGrpSpPr>
          <p:cNvPr id="65" name="Group 64">
            <a:extLst>
              <a:ext uri="{FF2B5EF4-FFF2-40B4-BE49-F238E27FC236}">
                <a16:creationId xmlns:a16="http://schemas.microsoft.com/office/drawing/2014/main" id="{79E44E28-AAE3-4AD5-8BD4-B369CD776D0F}"/>
              </a:ext>
            </a:extLst>
          </p:cNvPr>
          <p:cNvGrpSpPr/>
          <p:nvPr/>
        </p:nvGrpSpPr>
        <p:grpSpPr>
          <a:xfrm>
            <a:off x="182879" y="3162300"/>
            <a:ext cx="1828792" cy="441960"/>
            <a:chOff x="7830777" y="441713"/>
            <a:chExt cx="1534502" cy="419145"/>
          </a:xfrm>
        </p:grpSpPr>
        <p:cxnSp>
          <p:nvCxnSpPr>
            <p:cNvPr id="66" name="Straight Arrow Connector 65">
              <a:extLst>
                <a:ext uri="{FF2B5EF4-FFF2-40B4-BE49-F238E27FC236}">
                  <a16:creationId xmlns:a16="http://schemas.microsoft.com/office/drawing/2014/main" id="{24442443-9C79-4CCB-B796-5D89C448DC00}"/>
                </a:ext>
              </a:extLst>
            </p:cNvPr>
            <p:cNvCxnSpPr>
              <a:cxnSpLocks/>
            </p:cNvCxnSpPr>
            <p:nvPr/>
          </p:nvCxnSpPr>
          <p:spPr bwMode="auto">
            <a:xfrm flipV="1">
              <a:off x="9000841" y="441713"/>
              <a:ext cx="364438" cy="79497"/>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67" name="Rectangle: Rounded Corners 66">
              <a:extLst>
                <a:ext uri="{FF2B5EF4-FFF2-40B4-BE49-F238E27FC236}">
                  <a16:creationId xmlns:a16="http://schemas.microsoft.com/office/drawing/2014/main" id="{48573D6D-4BEB-4DDC-919B-636F163474A3}"/>
                </a:ext>
              </a:extLst>
            </p:cNvPr>
            <p:cNvSpPr/>
            <p:nvPr/>
          </p:nvSpPr>
          <p:spPr bwMode="auto">
            <a:xfrm>
              <a:off x="7830777" y="483565"/>
              <a:ext cx="1176988" cy="377293"/>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0" fontAlgn="base" hangingPunct="0">
                <a:spcBef>
                  <a:spcPct val="0"/>
                </a:spcBef>
                <a:spcAft>
                  <a:spcPct val="0"/>
                </a:spcAft>
              </a:pPr>
              <a:r>
                <a:rPr lang="en-US" sz="800" dirty="0">
                  <a:solidFill>
                    <a:srgbClr val="FF0000"/>
                  </a:solidFill>
                  <a:latin typeface="Courier New" panose="02070309020205020404" pitchFamily="49" charset="0"/>
                  <a:cs typeface="Courier New" panose="02070309020205020404" pitchFamily="49" charset="0"/>
                </a:rPr>
                <a:t>Series resistance matrix, ohms per unit length</a:t>
              </a:r>
              <a:endParaRPr kumimoji="0" lang="en-US" sz="800" b="0" i="0" u="none" strike="noStrike" kern="1200" cap="none" spc="0" normalizeH="0" baseline="0" noProof="0" dirty="0">
                <a:ln>
                  <a:noFill/>
                </a:ln>
                <a:solidFill>
                  <a:srgbClr val="FF0000"/>
                </a:solidFill>
                <a:effectLst/>
                <a:uLnTx/>
                <a:uFillTx/>
                <a:latin typeface="Times" charset="0"/>
                <a:ea typeface="+mn-ea"/>
                <a:cs typeface="+mn-cs"/>
              </a:endParaRPr>
            </a:p>
          </p:txBody>
        </p:sp>
      </p:grpSp>
      <p:grpSp>
        <p:nvGrpSpPr>
          <p:cNvPr id="74" name="Group 73">
            <a:extLst>
              <a:ext uri="{FF2B5EF4-FFF2-40B4-BE49-F238E27FC236}">
                <a16:creationId xmlns:a16="http://schemas.microsoft.com/office/drawing/2014/main" id="{88596A16-4A21-4459-82C5-764B383DBA54}"/>
              </a:ext>
            </a:extLst>
          </p:cNvPr>
          <p:cNvGrpSpPr/>
          <p:nvPr/>
        </p:nvGrpSpPr>
        <p:grpSpPr>
          <a:xfrm>
            <a:off x="1981195" y="4709161"/>
            <a:ext cx="1181101" cy="489586"/>
            <a:chOff x="8357714" y="318861"/>
            <a:chExt cx="852093" cy="464312"/>
          </a:xfrm>
        </p:grpSpPr>
        <p:cxnSp>
          <p:nvCxnSpPr>
            <p:cNvPr id="75" name="Straight Arrow Connector 74">
              <a:extLst>
                <a:ext uri="{FF2B5EF4-FFF2-40B4-BE49-F238E27FC236}">
                  <a16:creationId xmlns:a16="http://schemas.microsoft.com/office/drawing/2014/main" id="{62F4AA44-ADFA-4753-895D-0CAF40A5543D}"/>
                </a:ext>
              </a:extLst>
            </p:cNvPr>
            <p:cNvCxnSpPr>
              <a:cxnSpLocks/>
            </p:cNvCxnSpPr>
            <p:nvPr/>
          </p:nvCxnSpPr>
          <p:spPr bwMode="auto">
            <a:xfrm flipV="1">
              <a:off x="9007235" y="318861"/>
              <a:ext cx="202572" cy="252935"/>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76" name="Rectangle: Rounded Corners 75">
              <a:extLst>
                <a:ext uri="{FF2B5EF4-FFF2-40B4-BE49-F238E27FC236}">
                  <a16:creationId xmlns:a16="http://schemas.microsoft.com/office/drawing/2014/main" id="{734E3725-5B9F-4013-9DF1-3D08E1A5AF7D}"/>
                </a:ext>
              </a:extLst>
            </p:cNvPr>
            <p:cNvSpPr/>
            <p:nvPr/>
          </p:nvSpPr>
          <p:spPr bwMode="auto">
            <a:xfrm>
              <a:off x="8357714" y="391128"/>
              <a:ext cx="650051" cy="392045"/>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Specify a pre-defined </a:t>
              </a:r>
              <a:r>
                <a:rPr kumimoji="0" lang="en-US" sz="800" b="0" i="0" u="none" strike="noStrike" kern="1200" cap="none" spc="0" normalizeH="0" baseline="0" noProof="0" dirty="0" err="1">
                  <a:ln>
                    <a:noFill/>
                  </a:ln>
                  <a:solidFill>
                    <a:srgbClr val="FF0000"/>
                  </a:solidFill>
                  <a:effectLst/>
                  <a:uLnTx/>
                  <a:uFillTx/>
                  <a:latin typeface="Courier New" panose="02070309020205020404" pitchFamily="49" charset="0"/>
                  <a:ea typeface="+mn-ea"/>
                  <a:cs typeface="Courier New" panose="02070309020205020404" pitchFamily="49" charset="0"/>
                </a:rPr>
                <a:t>Linecode</a:t>
              </a:r>
              <a:endParaRPr kumimoji="0" lang="en-US" sz="800" b="0" i="0" u="none" strike="noStrike" kern="1200" cap="none" spc="0" normalizeH="0" baseline="0" noProof="0" dirty="0">
                <a:ln>
                  <a:noFill/>
                </a:ln>
                <a:solidFill>
                  <a:srgbClr val="FF0000"/>
                </a:solidFill>
                <a:effectLst/>
                <a:uLnTx/>
                <a:uFillTx/>
                <a:latin typeface="Times" charset="0"/>
                <a:ea typeface="+mn-ea"/>
                <a:cs typeface="+mn-cs"/>
              </a:endParaRPr>
            </a:p>
          </p:txBody>
        </p:sp>
      </p:grpSp>
      <p:grpSp>
        <p:nvGrpSpPr>
          <p:cNvPr id="78" name="Group 77">
            <a:extLst>
              <a:ext uri="{FF2B5EF4-FFF2-40B4-BE49-F238E27FC236}">
                <a16:creationId xmlns:a16="http://schemas.microsoft.com/office/drawing/2014/main" id="{8DE2FD24-319E-42E4-911E-53FAA896AFB8}"/>
              </a:ext>
            </a:extLst>
          </p:cNvPr>
          <p:cNvGrpSpPr/>
          <p:nvPr/>
        </p:nvGrpSpPr>
        <p:grpSpPr>
          <a:xfrm>
            <a:off x="3598225" y="2392679"/>
            <a:ext cx="996635" cy="411481"/>
            <a:chOff x="7599168" y="962413"/>
            <a:chExt cx="996635" cy="411481"/>
          </a:xfrm>
        </p:grpSpPr>
        <p:cxnSp>
          <p:nvCxnSpPr>
            <p:cNvPr id="79" name="Straight Arrow Connector 78">
              <a:extLst>
                <a:ext uri="{FF2B5EF4-FFF2-40B4-BE49-F238E27FC236}">
                  <a16:creationId xmlns:a16="http://schemas.microsoft.com/office/drawing/2014/main" id="{C1C4F216-FA5E-4C34-A185-ACDC95923939}"/>
                </a:ext>
              </a:extLst>
            </p:cNvPr>
            <p:cNvCxnSpPr>
              <a:cxnSpLocks/>
            </p:cNvCxnSpPr>
            <p:nvPr/>
          </p:nvCxnSpPr>
          <p:spPr bwMode="auto">
            <a:xfrm flipH="1">
              <a:off x="7833804" y="1160534"/>
              <a:ext cx="182879" cy="213360"/>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80" name="Rectangle: Rounded Corners 79">
              <a:extLst>
                <a:ext uri="{FF2B5EF4-FFF2-40B4-BE49-F238E27FC236}">
                  <a16:creationId xmlns:a16="http://schemas.microsoft.com/office/drawing/2014/main" id="{2B8B1F03-3B37-493F-913F-66380DEA12D1}"/>
                </a:ext>
              </a:extLst>
            </p:cNvPr>
            <p:cNvSpPr/>
            <p:nvPr/>
          </p:nvSpPr>
          <p:spPr bwMode="auto">
            <a:xfrm>
              <a:off x="7599168" y="962413"/>
              <a:ext cx="996635" cy="191683"/>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err="1">
                  <a:ln>
                    <a:noFill/>
                  </a:ln>
                  <a:solidFill>
                    <a:srgbClr val="FF0000"/>
                  </a:solidFill>
                  <a:effectLst/>
                  <a:uLnTx/>
                  <a:uFillTx/>
                  <a:latin typeface="Courier New" panose="02070309020205020404" pitchFamily="49" charset="0"/>
                  <a:ea typeface="+mn-ea"/>
                  <a:cs typeface="Courier New" panose="02070309020205020404" pitchFamily="49" charset="0"/>
                </a:rPr>
                <a:t>Linecode</a:t>
              </a:r>
              <a:r>
                <a:rPr kumimoji="0" lang="en-US" sz="8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 name</a:t>
              </a:r>
              <a:endParaRPr kumimoji="0" lang="en-US" sz="800" b="0" i="0" u="none" strike="noStrike" kern="1200" cap="none" spc="0" normalizeH="0" baseline="0" noProof="0" dirty="0">
                <a:ln>
                  <a:noFill/>
                </a:ln>
                <a:solidFill>
                  <a:srgbClr val="FF0000"/>
                </a:solidFill>
                <a:effectLst/>
                <a:uLnTx/>
                <a:uFillTx/>
                <a:latin typeface="Times" charset="0"/>
                <a:ea typeface="+mn-ea"/>
                <a:cs typeface="+mn-cs"/>
              </a:endParaRPr>
            </a:p>
          </p:txBody>
        </p:sp>
      </p:grpSp>
      <p:grpSp>
        <p:nvGrpSpPr>
          <p:cNvPr id="54" name="Group 53">
            <a:extLst>
              <a:ext uri="{FF2B5EF4-FFF2-40B4-BE49-F238E27FC236}">
                <a16:creationId xmlns:a16="http://schemas.microsoft.com/office/drawing/2014/main" id="{499AF52D-F734-4DBE-8AC8-6D1E6A29AFC1}"/>
              </a:ext>
            </a:extLst>
          </p:cNvPr>
          <p:cNvGrpSpPr/>
          <p:nvPr/>
        </p:nvGrpSpPr>
        <p:grpSpPr>
          <a:xfrm>
            <a:off x="266700" y="3428999"/>
            <a:ext cx="1813548" cy="716281"/>
            <a:chOff x="7830777" y="181553"/>
            <a:chExt cx="1521711" cy="679305"/>
          </a:xfrm>
        </p:grpSpPr>
        <p:cxnSp>
          <p:nvCxnSpPr>
            <p:cNvPr id="55" name="Straight Arrow Connector 54">
              <a:extLst>
                <a:ext uri="{FF2B5EF4-FFF2-40B4-BE49-F238E27FC236}">
                  <a16:creationId xmlns:a16="http://schemas.microsoft.com/office/drawing/2014/main" id="{34A9E9AA-168E-43BF-80A6-39E91DC6F92C}"/>
                </a:ext>
              </a:extLst>
            </p:cNvPr>
            <p:cNvCxnSpPr>
              <a:cxnSpLocks/>
            </p:cNvCxnSpPr>
            <p:nvPr/>
          </p:nvCxnSpPr>
          <p:spPr bwMode="auto">
            <a:xfrm flipV="1">
              <a:off x="9000841" y="181553"/>
              <a:ext cx="351647" cy="339656"/>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56" name="Rectangle: Rounded Corners 55">
              <a:extLst>
                <a:ext uri="{FF2B5EF4-FFF2-40B4-BE49-F238E27FC236}">
                  <a16:creationId xmlns:a16="http://schemas.microsoft.com/office/drawing/2014/main" id="{F358BF96-0072-4132-894D-8E01458DCBAE}"/>
                </a:ext>
              </a:extLst>
            </p:cNvPr>
            <p:cNvSpPr/>
            <p:nvPr/>
          </p:nvSpPr>
          <p:spPr bwMode="auto">
            <a:xfrm>
              <a:off x="7830777" y="483565"/>
              <a:ext cx="1176988" cy="377293"/>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0" fontAlgn="base" hangingPunct="0">
                <a:spcBef>
                  <a:spcPct val="0"/>
                </a:spcBef>
                <a:spcAft>
                  <a:spcPct val="0"/>
                </a:spcAft>
              </a:pPr>
              <a:r>
                <a:rPr lang="en-US" sz="800" dirty="0">
                  <a:solidFill>
                    <a:srgbClr val="FF0000"/>
                  </a:solidFill>
                  <a:latin typeface="Courier New" panose="02070309020205020404" pitchFamily="49" charset="0"/>
                  <a:cs typeface="Courier New" panose="02070309020205020404" pitchFamily="49" charset="0"/>
                </a:rPr>
                <a:t>Series reactance matrix, ohms per unit length</a:t>
              </a:r>
              <a:endParaRPr kumimoji="0" lang="en-US" sz="800" b="0" i="0" u="none" strike="noStrike" kern="1200" cap="none" spc="0" normalizeH="0" baseline="0" noProof="0" dirty="0">
                <a:ln>
                  <a:noFill/>
                </a:ln>
                <a:solidFill>
                  <a:srgbClr val="FF0000"/>
                </a:solidFill>
                <a:effectLst/>
                <a:uLnTx/>
                <a:uFillTx/>
                <a:latin typeface="Times" charset="0"/>
                <a:ea typeface="+mn-ea"/>
                <a:cs typeface="+mn-cs"/>
              </a:endParaRPr>
            </a:p>
          </p:txBody>
        </p:sp>
      </p:grpSp>
      <p:grpSp>
        <p:nvGrpSpPr>
          <p:cNvPr id="60" name="Group 59">
            <a:extLst>
              <a:ext uri="{FF2B5EF4-FFF2-40B4-BE49-F238E27FC236}">
                <a16:creationId xmlns:a16="http://schemas.microsoft.com/office/drawing/2014/main" id="{0C6C2E99-0C73-438C-A9DB-F1EF411CC7D9}"/>
              </a:ext>
            </a:extLst>
          </p:cNvPr>
          <p:cNvGrpSpPr/>
          <p:nvPr/>
        </p:nvGrpSpPr>
        <p:grpSpPr>
          <a:xfrm>
            <a:off x="3940175" y="3795474"/>
            <a:ext cx="872490" cy="506651"/>
            <a:chOff x="7335963" y="860893"/>
            <a:chExt cx="872490" cy="506651"/>
          </a:xfrm>
        </p:grpSpPr>
        <p:cxnSp>
          <p:nvCxnSpPr>
            <p:cNvPr id="61" name="Straight Arrow Connector 60">
              <a:extLst>
                <a:ext uri="{FF2B5EF4-FFF2-40B4-BE49-F238E27FC236}">
                  <a16:creationId xmlns:a16="http://schemas.microsoft.com/office/drawing/2014/main" id="{AE718EEA-C3CA-4280-9066-09003670C049}"/>
                </a:ext>
              </a:extLst>
            </p:cNvPr>
            <p:cNvCxnSpPr>
              <a:cxnSpLocks/>
            </p:cNvCxnSpPr>
            <p:nvPr/>
          </p:nvCxnSpPr>
          <p:spPr bwMode="auto">
            <a:xfrm flipH="1">
              <a:off x="7335963" y="1154744"/>
              <a:ext cx="87069" cy="212800"/>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62" name="Rectangle: Rounded Corners 61">
              <a:extLst>
                <a:ext uri="{FF2B5EF4-FFF2-40B4-BE49-F238E27FC236}">
                  <a16:creationId xmlns:a16="http://schemas.microsoft.com/office/drawing/2014/main" id="{31E40326-2039-4C39-B8C2-F347339A9F3F}"/>
                </a:ext>
              </a:extLst>
            </p:cNvPr>
            <p:cNvSpPr/>
            <p:nvPr/>
          </p:nvSpPr>
          <p:spPr bwMode="auto">
            <a:xfrm>
              <a:off x="7393428" y="860893"/>
              <a:ext cx="815025" cy="293204"/>
            </a:xfrm>
            <a:prstGeom prst="round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Number of phases </a:t>
              </a:r>
              <a:endParaRPr kumimoji="0" lang="en-US" sz="800" b="0" i="0" u="none" strike="noStrike" kern="1200" cap="none" spc="0" normalizeH="0" baseline="0" noProof="0" dirty="0">
                <a:ln>
                  <a:noFill/>
                </a:ln>
                <a:solidFill>
                  <a:srgbClr val="FF0000"/>
                </a:solidFill>
                <a:effectLst/>
                <a:uLnTx/>
                <a:uFillTx/>
                <a:latin typeface="Times" charset="0"/>
                <a:ea typeface="+mn-ea"/>
                <a:cs typeface="+mn-cs"/>
              </a:endParaRPr>
            </a:p>
          </p:txBody>
        </p:sp>
      </p:grpSp>
    </p:spTree>
    <p:extLst>
      <p:ext uri="{BB962C8B-B14F-4D97-AF65-F5344CB8AC3E}">
        <p14:creationId xmlns:p14="http://schemas.microsoft.com/office/powerpoint/2010/main" val="2510030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2" y="76200"/>
            <a:ext cx="7772400" cy="704478"/>
          </a:xfrm>
        </p:spPr>
        <p:txBody>
          <a:bodyPr/>
          <a:lstStyle/>
          <a:p>
            <a:r>
              <a:rPr lang="en-US" sz="4000" dirty="0">
                <a:latin typeface="Times New Roman" panose="02020603050405020304" pitchFamily="18" charset="0"/>
                <a:cs typeface="Times New Roman" panose="02020603050405020304" pitchFamily="18" charset="0"/>
              </a:rPr>
              <a:t>Modeling A Line in OpenDSS</a:t>
            </a:r>
          </a:p>
        </p:txBody>
      </p:sp>
      <p:sp>
        <p:nvSpPr>
          <p:cNvPr id="10" name="Rectangle 9"/>
          <p:cNvSpPr/>
          <p:nvPr/>
        </p:nvSpPr>
        <p:spPr>
          <a:xfrm>
            <a:off x="499147" y="653623"/>
            <a:ext cx="4970079" cy="738664"/>
          </a:xfrm>
          <a:prstGeom prst="rect">
            <a:avLst/>
          </a:prstGeom>
        </p:spPr>
        <p:txBody>
          <a:bodyPr wrap="none">
            <a:spAutoFit/>
          </a:bodyPr>
          <a:lstStyle/>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2"/>
              <a:tabLst/>
              <a:defRPr/>
            </a:pPr>
            <a:r>
              <a:rPr kumimoji="0" lang="en-US" sz="2400" b="1" i="0" u="none" strike="noStrike" kern="1200" cap="none" spc="0" normalizeH="0" baseline="0" noProof="0" dirty="0">
                <a:ln>
                  <a:noFill/>
                </a:ln>
                <a:solidFill>
                  <a:srgbClr val="000000"/>
                </a:solidFill>
                <a:effectLst/>
                <a:uLnTx/>
                <a:uFillTx/>
                <a:latin typeface="Times" charset="0"/>
                <a:ea typeface="+mn-ea"/>
                <a:cs typeface="+mn-cs"/>
              </a:rPr>
              <a:t>Using </a:t>
            </a:r>
            <a:r>
              <a:rPr kumimoji="0" lang="en-US" sz="2400" b="1" i="0" u="none" strike="noStrike" kern="1200" cap="none" spc="0" normalizeH="0" baseline="0" noProof="0" dirty="0" err="1">
                <a:ln>
                  <a:noFill/>
                </a:ln>
                <a:solidFill>
                  <a:srgbClr val="000000"/>
                </a:solidFill>
                <a:effectLst/>
                <a:uLnTx/>
                <a:uFillTx/>
                <a:latin typeface="Times" charset="0"/>
                <a:ea typeface="+mn-ea"/>
                <a:cs typeface="+mn-cs"/>
              </a:rPr>
              <a:t>Linecode</a:t>
            </a:r>
            <a:endParaRPr kumimoji="0" lang="en-US" sz="2400" b="1" i="0" u="none" strike="noStrike" kern="1200" cap="none" spc="0" normalizeH="0" baseline="0" noProof="0" dirty="0">
              <a:ln>
                <a:noFill/>
              </a:ln>
              <a:solidFill>
                <a:srgbClr val="000000"/>
              </a:solidFill>
              <a:effectLst/>
              <a:uLnTx/>
              <a:uFillTx/>
              <a:latin typeface="Times" charset="0"/>
              <a:ea typeface="+mn-ea"/>
              <a:cs typeface="+mn-cs"/>
            </a:endParaRPr>
          </a:p>
          <a:p>
            <a:pPr lvl="0" eaLnBrk="0" fontAlgn="base" hangingPunct="0">
              <a:spcBef>
                <a:spcPct val="0"/>
              </a:spcBef>
              <a:spcAft>
                <a:spcPct val="0"/>
              </a:spcAft>
              <a:defRPr/>
            </a:pPr>
            <a:r>
              <a:rPr lang="en-US" dirty="0">
                <a:solidFill>
                  <a:srgbClr val="000000"/>
                </a:solidFill>
                <a:latin typeface="Times New Roman" panose="02020603050405020304" pitchFamily="18" charset="0"/>
                <a:cs typeface="Times New Roman" panose="02020603050405020304" pitchFamily="18" charset="0"/>
              </a:rPr>
              <a:t>        How to build the primitive Y matrix for a line?</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9" name="TextBox 17">
                <a:extLst>
                  <a:ext uri="{FF2B5EF4-FFF2-40B4-BE49-F238E27FC236}">
                    <a16:creationId xmlns:a16="http://schemas.microsoft.com/office/drawing/2014/main" id="{055C979D-EE86-4DA1-8E76-CFEEADBC8203}"/>
                  </a:ext>
                </a:extLst>
              </p:cNvPr>
              <p:cNvSpPr txBox="1"/>
              <p:nvPr/>
            </p:nvSpPr>
            <p:spPr>
              <a:xfrm>
                <a:off x="1186894" y="1393553"/>
                <a:ext cx="6806486" cy="772584"/>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14:m>
                  <m:oMath xmlns:m="http://schemas.openxmlformats.org/officeDocument/2006/math">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acc>
                          <m:accPr>
                            <m:chr m:val="̂"/>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rPr>
                            </m:ctrlPr>
                          </m:acc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rPr>
                              <m:t>𝑧</m:t>
                            </m:r>
                          </m:e>
                        </m:acc>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rPr>
                          <m:t>𝑖𝑖</m:t>
                        </m:r>
                      </m:sub>
                    </m:sSub>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rPr>
                          <m:t>=</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rPr>
                          <m:t>𝑟𝑚𝑎𝑡𝑟𝑖𝑥</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rPr>
                          <m:t>𝑖𝑖</m:t>
                        </m:r>
                      </m:sub>
                    </m:s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rPr>
                      <m:t>∗</m:t>
                    </m:r>
                  </m:oMath>
                </a14:m>
                <a:r>
                  <a:rPr kumimoji="0" lang="en-US" sz="1400" b="0" i="1" u="none" strike="noStrike" kern="1200" cap="none" spc="0" normalizeH="0" baseline="0" noProof="0" dirty="0">
                    <a:ln>
                      <a:noFill/>
                    </a:ln>
                    <a:solidFill>
                      <a:srgbClr val="000000"/>
                    </a:solidFill>
                    <a:effectLst/>
                    <a:uLnTx/>
                    <a:uFillTx/>
                    <a:latin typeface="Cambria Math" panose="02040503050406030204" pitchFamily="18" charset="0"/>
                  </a:rPr>
                  <a:t> Length</a:t>
                </a:r>
              </a:p>
              <a:p>
                <a:pPr marL="0" marR="0" lvl="0" indent="0" algn="l" defTabSz="914400" rtl="0" eaLnBrk="1" fontAlgn="auto" latinLnBrk="0" hangingPunct="1">
                  <a:lnSpc>
                    <a:spcPct val="120000"/>
                  </a:lnSpc>
                  <a:spcBef>
                    <a:spcPts val="0"/>
                  </a:spcBef>
                  <a:spcAft>
                    <a:spcPts val="0"/>
                  </a:spcAft>
                  <a:buClrTx/>
                  <a:buSzTx/>
                  <a:buFontTx/>
                  <a:buNone/>
                  <a:tabLst/>
                  <a:defRPr/>
                </a:pPr>
                <a14:m>
                  <m:oMath xmlns:m="http://schemas.openxmlformats.org/officeDocument/2006/math">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acc>
                          <m:accPr>
                            <m:chr m:val="̂"/>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rPr>
                            </m:ctrlPr>
                          </m:acc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rPr>
                              <m:t>𝑧</m:t>
                            </m:r>
                          </m:e>
                        </m:acc>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rPr>
                          <m:t>𝑖𝑗</m:t>
                        </m:r>
                      </m:sub>
                    </m:sSub>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rPr>
                          <m:t>=</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rPr>
                          <m:t>𝑟𝑚𝑎𝑡𝑟𝑖𝑥</m:t>
                        </m:r>
                      </m:e>
                      <m:sub>
                        <m:r>
                          <a:rPr kumimoji="0" lang="en-US" sz="1400" b="0" i="1" u="none" strike="noStrike" kern="1200" cap="none" spc="0" normalizeH="0" baseline="0" noProof="0">
                            <a:ln>
                              <a:noFill/>
                            </a:ln>
                            <a:solidFill>
                              <a:srgbClr val="000000"/>
                            </a:solidFill>
                            <a:effectLst/>
                            <a:uLnTx/>
                            <a:uFillTx/>
                            <a:latin typeface="Cambria Math" panose="02040503050406030204" pitchFamily="18" charset="0"/>
                          </a:rPr>
                          <m:t>𝑖</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rPr>
                          <m:t>𝑗</m:t>
                        </m:r>
                      </m:sub>
                    </m:sSub>
                    <m:r>
                      <a:rPr kumimoji="0" lang="en-US" sz="1400" b="0" i="1" u="none" strike="noStrike" kern="1200" cap="none" spc="0" normalizeH="0" baseline="0" noProof="0">
                        <a:ln>
                          <a:noFill/>
                        </a:ln>
                        <a:solidFill>
                          <a:srgbClr val="000000"/>
                        </a:solidFill>
                        <a:effectLst/>
                        <a:uLnTx/>
                        <a:uFillTx/>
                        <a:latin typeface="Cambria Math" panose="02040503050406030204" pitchFamily="18" charset="0"/>
                      </a:rPr>
                      <m:t>∗</m:t>
                    </m:r>
                    <m:r>
                      <m:rPr>
                        <m:nor/>
                      </m:rPr>
                      <a:rPr kumimoji="0" lang="en-US" sz="1400" b="0" i="1" u="none" strike="noStrike" kern="1200" cap="none" spc="0" normalizeH="0" baseline="0" noProof="0" dirty="0">
                        <a:ln>
                          <a:noFill/>
                        </a:ln>
                        <a:solidFill>
                          <a:srgbClr val="000000"/>
                        </a:solidFill>
                        <a:effectLst/>
                        <a:uLnTx/>
                        <a:uFillTx/>
                        <a:latin typeface="Cambria Math" panose="02040503050406030204" pitchFamily="18" charset="0"/>
                      </a:rPr>
                      <m:t>Length</m:t>
                    </m:r>
                  </m:oMath>
                </a14:m>
                <a:r>
                  <a:rPr lang="en-US" sz="1400" i="1" dirty="0">
                    <a:solidFill>
                      <a:srgbClr val="000000"/>
                    </a:solidFill>
                    <a:latin typeface="Cambria Math" panose="02040503050406030204" pitchFamily="18" charset="0"/>
                  </a:rPr>
                  <a:t>              </a:t>
                </a:r>
                <a14:m>
                  <m:oMath xmlns:m="http://schemas.openxmlformats.org/officeDocument/2006/math">
                    <m:r>
                      <a:rPr lang="en-US" sz="1400" b="0" i="1" dirty="0" smtClean="0">
                        <a:solidFill>
                          <a:srgbClr val="000000"/>
                        </a:solidFill>
                        <a:latin typeface="Cambria Math" panose="02040503050406030204" pitchFamily="18" charset="0"/>
                      </a:rPr>
                      <m:t>𝑖</m:t>
                    </m:r>
                    <m:r>
                      <a:rPr lang="en-US" sz="1400" b="0" i="1" dirty="0" smtClean="0">
                        <a:solidFill>
                          <a:srgbClr val="000000"/>
                        </a:solidFill>
                        <a:latin typeface="Cambria Math" panose="02040503050406030204" pitchFamily="18" charset="0"/>
                      </a:rPr>
                      <m:t>,</m:t>
                    </m:r>
                    <m:r>
                      <a:rPr lang="en-US" sz="1400" b="0" i="1" dirty="0" smtClean="0">
                        <a:solidFill>
                          <a:srgbClr val="000000"/>
                        </a:solidFill>
                        <a:latin typeface="Cambria Math" panose="02040503050406030204" pitchFamily="18" charset="0"/>
                      </a:rPr>
                      <m:t>𝑗</m:t>
                    </m:r>
                    <m:r>
                      <a:rPr lang="en-US" sz="1400" b="0" i="1" dirty="0" smtClean="0">
                        <a:solidFill>
                          <a:srgbClr val="000000"/>
                        </a:solidFill>
                        <a:latin typeface="Cambria Math" panose="02040503050406030204" pitchFamily="18" charset="0"/>
                      </a:rPr>
                      <m:t>=</m:t>
                    </m:r>
                    <m:r>
                      <a:rPr lang="en-US" sz="1400" b="0" i="1" dirty="0" smtClean="0">
                        <a:solidFill>
                          <a:srgbClr val="000000"/>
                        </a:solidFill>
                        <a:latin typeface="Cambria Math" panose="02040503050406030204" pitchFamily="18" charset="0"/>
                      </a:rPr>
                      <m:t>𝑎</m:t>
                    </m:r>
                    <m:r>
                      <a:rPr lang="en-US" sz="1400" b="0" i="1" dirty="0" smtClean="0">
                        <a:solidFill>
                          <a:srgbClr val="000000"/>
                        </a:solidFill>
                        <a:latin typeface="Cambria Math" panose="02040503050406030204" pitchFamily="18" charset="0"/>
                      </a:rPr>
                      <m:t>,</m:t>
                    </m:r>
                    <m:r>
                      <a:rPr lang="en-US" sz="1400" b="0" i="1" dirty="0" smtClean="0">
                        <a:solidFill>
                          <a:srgbClr val="000000"/>
                        </a:solidFill>
                        <a:latin typeface="Cambria Math" panose="02040503050406030204" pitchFamily="18" charset="0"/>
                      </a:rPr>
                      <m:t>𝑏</m:t>
                    </m:r>
                    <m:r>
                      <a:rPr lang="en-US" sz="1400" b="0" i="1" dirty="0" smtClean="0">
                        <a:solidFill>
                          <a:srgbClr val="000000"/>
                        </a:solidFill>
                        <a:latin typeface="Cambria Math" panose="02040503050406030204" pitchFamily="18" charset="0"/>
                      </a:rPr>
                      <m:t>,</m:t>
                    </m:r>
                    <m:r>
                      <a:rPr lang="en-US" sz="1400" b="0" i="1" dirty="0" smtClean="0">
                        <a:solidFill>
                          <a:srgbClr val="000000"/>
                        </a:solidFill>
                        <a:latin typeface="Cambria Math" panose="02040503050406030204" pitchFamily="18" charset="0"/>
                      </a:rPr>
                      <m:t>𝑐</m:t>
                    </m:r>
                  </m:oMath>
                </a14:m>
                <a:endParaRPr lang="en-US" sz="1400" i="1" dirty="0">
                  <a:solidFill>
                    <a:srgbClr val="000000"/>
                  </a:solidFill>
                  <a:latin typeface="Cambria Math" panose="02040503050406030204" pitchFamily="18" charset="0"/>
                </a:endParaRPr>
              </a:p>
              <a:p>
                <a:pPr lvl="0">
                  <a:lnSpc>
                    <a:spcPct val="120000"/>
                  </a:lnSpc>
                  <a:defRPr/>
                </a:pPr>
                <a:r>
                  <a:rPr lang="en-US" sz="1400" dirty="0">
                    <a:solidFill>
                      <a:srgbClr val="000000"/>
                    </a:solidFill>
                    <a:latin typeface="Cambria Math" panose="02040503050406030204" pitchFamily="18" charset="0"/>
                  </a:rPr>
                  <a:t>Thus, we can obtain </a:t>
                </a:r>
                <a14:m>
                  <m:oMath xmlns:m="http://schemas.openxmlformats.org/officeDocument/2006/math">
                    <m:sSub>
                      <m:sSubPr>
                        <m:ctrlPr>
                          <a:rPr lang="en-US" sz="1400" i="1">
                            <a:solidFill>
                              <a:srgbClr val="000000"/>
                            </a:solidFill>
                            <a:latin typeface="Cambria Math" panose="02040503050406030204" pitchFamily="18" charset="0"/>
                          </a:rPr>
                        </m:ctrlPr>
                      </m:sSub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Sub>
                  </m:oMath>
                </a14:m>
                <a:r>
                  <a:rPr lang="en-US" sz="1400" i="1" dirty="0">
                    <a:solidFill>
                      <a:srgbClr val="000000"/>
                    </a:solidFill>
                    <a:latin typeface="Cambria Math" panose="02040503050406030204" pitchFamily="18" charset="0"/>
                  </a:rPr>
                  <a:t>.</a:t>
                </a:r>
              </a:p>
            </p:txBody>
          </p:sp>
        </mc:Choice>
        <mc:Fallback xmlns="">
          <p:sp>
            <p:nvSpPr>
              <p:cNvPr id="69" name="TextBox 17">
                <a:extLst>
                  <a:ext uri="{FF2B5EF4-FFF2-40B4-BE49-F238E27FC236}">
                    <a16:creationId xmlns:a16="http://schemas.microsoft.com/office/drawing/2014/main" id="{055C979D-EE86-4DA1-8E76-CFEEADBC8203}"/>
                  </a:ext>
                </a:extLst>
              </p:cNvPr>
              <p:cNvSpPr txBox="1">
                <a:spLocks noRot="1" noChangeAspect="1" noMove="1" noResize="1" noEditPoints="1" noAdjustHandles="1" noChangeArrowheads="1" noChangeShapeType="1" noTextEdit="1"/>
              </p:cNvSpPr>
              <p:nvPr/>
            </p:nvSpPr>
            <p:spPr>
              <a:xfrm>
                <a:off x="1186894" y="1393553"/>
                <a:ext cx="6806486" cy="772584"/>
              </a:xfrm>
              <a:prstGeom prst="rect">
                <a:avLst/>
              </a:prstGeom>
              <a:blipFill>
                <a:blip r:embed="rId3"/>
                <a:stretch>
                  <a:fillRect l="-1613" t="-5556" b="-13492"/>
                </a:stretch>
              </a:blipFill>
            </p:spPr>
            <p:txBody>
              <a:bodyPr/>
              <a:lstStyle/>
              <a:p>
                <a:r>
                  <a:rPr lang="en-US">
                    <a:noFill/>
                  </a:rPr>
                  <a:t> </a:t>
                </a:r>
              </a:p>
            </p:txBody>
          </p:sp>
        </mc:Fallback>
      </mc:AlternateContent>
      <p:grpSp>
        <p:nvGrpSpPr>
          <p:cNvPr id="39" name="Group 38">
            <a:extLst>
              <a:ext uri="{FF2B5EF4-FFF2-40B4-BE49-F238E27FC236}">
                <a16:creationId xmlns:a16="http://schemas.microsoft.com/office/drawing/2014/main" id="{5A8FFAD5-9021-499E-A570-97B0D73A64B8}"/>
              </a:ext>
            </a:extLst>
          </p:cNvPr>
          <p:cNvGrpSpPr/>
          <p:nvPr/>
        </p:nvGrpSpPr>
        <p:grpSpPr>
          <a:xfrm>
            <a:off x="1539240" y="2240281"/>
            <a:ext cx="6088380" cy="1691640"/>
            <a:chOff x="1051560" y="1325880"/>
            <a:chExt cx="6903720" cy="2363223"/>
          </a:xfrm>
        </p:grpSpPr>
        <p:pic>
          <p:nvPicPr>
            <p:cNvPr id="40" name="Picture 39">
              <a:extLst>
                <a:ext uri="{FF2B5EF4-FFF2-40B4-BE49-F238E27FC236}">
                  <a16:creationId xmlns:a16="http://schemas.microsoft.com/office/drawing/2014/main" id="{402F0B5E-975E-4B9D-ABDA-66FE48E29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560" y="1325880"/>
              <a:ext cx="6903720" cy="2363223"/>
            </a:xfrm>
            <a:prstGeom prst="rect">
              <a:avLst/>
            </a:prstGeom>
          </p:spPr>
        </p:pic>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5BE2597-F781-4D33-A7D7-9C6276691879}"/>
                    </a:ext>
                  </a:extLst>
                </p:cNvPr>
                <p:cNvSpPr txBox="1"/>
                <p:nvPr/>
              </p:nvSpPr>
              <p:spPr>
                <a:xfrm>
                  <a:off x="1458867" y="1927096"/>
                  <a:ext cx="209760" cy="19348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𝑛𝑎</m:t>
                            </m:r>
                          </m:sub>
                        </m:sSub>
                      </m:oMath>
                    </m:oMathPara>
                  </a14:m>
                  <a:endParaRPr kumimoji="0" lang="en-US" sz="9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41" name="TextBox 40">
                  <a:extLst>
                    <a:ext uri="{FF2B5EF4-FFF2-40B4-BE49-F238E27FC236}">
                      <a16:creationId xmlns:a16="http://schemas.microsoft.com/office/drawing/2014/main" id="{B5BE2597-F781-4D33-A7D7-9C6276691879}"/>
                    </a:ext>
                  </a:extLst>
                </p:cNvPr>
                <p:cNvSpPr txBox="1">
                  <a:spLocks noRot="1" noChangeAspect="1" noMove="1" noResize="1" noEditPoints="1" noAdjustHandles="1" noChangeArrowheads="1" noChangeShapeType="1" noTextEdit="1"/>
                </p:cNvSpPr>
                <p:nvPr/>
              </p:nvSpPr>
              <p:spPr>
                <a:xfrm>
                  <a:off x="1458867" y="1927096"/>
                  <a:ext cx="209760" cy="193483"/>
                </a:xfrm>
                <a:prstGeom prst="rect">
                  <a:avLst/>
                </a:prstGeom>
                <a:blipFill>
                  <a:blip r:embed="rId5"/>
                  <a:stretch>
                    <a:fillRect l="-16129" r="-3226"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C06DC42-A9F0-4AE8-9B57-865406E95B03}"/>
                    </a:ext>
                  </a:extLst>
                </p:cNvPr>
                <p:cNvSpPr txBox="1"/>
                <p:nvPr/>
              </p:nvSpPr>
              <p:spPr>
                <a:xfrm>
                  <a:off x="1697473" y="2341637"/>
                  <a:ext cx="219647" cy="19348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𝑛𝑏</m:t>
                            </m:r>
                          </m:sub>
                        </m:sSub>
                      </m:oMath>
                    </m:oMathPara>
                  </a14:m>
                  <a:endParaRPr kumimoji="0" lang="en-US" sz="9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42" name="TextBox 41">
                  <a:extLst>
                    <a:ext uri="{FF2B5EF4-FFF2-40B4-BE49-F238E27FC236}">
                      <a16:creationId xmlns:a16="http://schemas.microsoft.com/office/drawing/2014/main" id="{1C06DC42-A9F0-4AE8-9B57-865406E95B03}"/>
                    </a:ext>
                  </a:extLst>
                </p:cNvPr>
                <p:cNvSpPr txBox="1">
                  <a:spLocks noRot="1" noChangeAspect="1" noMove="1" noResize="1" noEditPoints="1" noAdjustHandles="1" noChangeArrowheads="1" noChangeShapeType="1" noTextEdit="1"/>
                </p:cNvSpPr>
                <p:nvPr/>
              </p:nvSpPr>
              <p:spPr>
                <a:xfrm>
                  <a:off x="1697473" y="2341637"/>
                  <a:ext cx="219647" cy="193483"/>
                </a:xfrm>
                <a:prstGeom prst="rect">
                  <a:avLst/>
                </a:prstGeom>
                <a:blipFill>
                  <a:blip r:embed="rId6"/>
                  <a:stretch>
                    <a:fillRect l="-15625" r="-3125" b="-2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BD12446-4D97-4B30-AA4C-5C1885CF0CD5}"/>
                    </a:ext>
                  </a:extLst>
                </p:cNvPr>
                <p:cNvSpPr txBox="1"/>
                <p:nvPr/>
              </p:nvSpPr>
              <p:spPr>
                <a:xfrm>
                  <a:off x="2007517" y="2815868"/>
                  <a:ext cx="276366" cy="1934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𝑛𝑐</m:t>
                            </m:r>
                          </m:sub>
                        </m:sSub>
                      </m:oMath>
                    </m:oMathPara>
                  </a14:m>
                  <a:endParaRPr kumimoji="0" lang="en-US" sz="9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43" name="TextBox 42">
                  <a:extLst>
                    <a:ext uri="{FF2B5EF4-FFF2-40B4-BE49-F238E27FC236}">
                      <a16:creationId xmlns:a16="http://schemas.microsoft.com/office/drawing/2014/main" id="{3BD12446-4D97-4B30-AA4C-5C1885CF0CD5}"/>
                    </a:ext>
                  </a:extLst>
                </p:cNvPr>
                <p:cNvSpPr txBox="1">
                  <a:spLocks noRot="1" noChangeAspect="1" noMove="1" noResize="1" noEditPoints="1" noAdjustHandles="1" noChangeArrowheads="1" noChangeShapeType="1" noTextEdit="1"/>
                </p:cNvSpPr>
                <p:nvPr/>
              </p:nvSpPr>
              <p:spPr>
                <a:xfrm>
                  <a:off x="2007517" y="2815868"/>
                  <a:ext cx="276366" cy="193483"/>
                </a:xfrm>
                <a:prstGeom prst="rect">
                  <a:avLst/>
                </a:prstGeom>
                <a:blipFill>
                  <a:blip r:embed="rId7"/>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0A4EC2B-C027-4E17-911E-D886D076FF32}"/>
                    </a:ext>
                  </a:extLst>
                </p:cNvPr>
                <p:cNvSpPr txBox="1"/>
                <p:nvPr/>
              </p:nvSpPr>
              <p:spPr>
                <a:xfrm>
                  <a:off x="2101391" y="1445009"/>
                  <a:ext cx="200090" cy="19348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𝑛𝑎</m:t>
                            </m:r>
                          </m:sub>
                        </m:sSub>
                      </m:oMath>
                    </m:oMathPara>
                  </a14:m>
                  <a:endParaRPr kumimoji="0" lang="en-US" sz="9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44" name="TextBox 43">
                  <a:extLst>
                    <a:ext uri="{FF2B5EF4-FFF2-40B4-BE49-F238E27FC236}">
                      <a16:creationId xmlns:a16="http://schemas.microsoft.com/office/drawing/2014/main" id="{80A4EC2B-C027-4E17-911E-D886D076FF32}"/>
                    </a:ext>
                  </a:extLst>
                </p:cNvPr>
                <p:cNvSpPr txBox="1">
                  <a:spLocks noRot="1" noChangeAspect="1" noMove="1" noResize="1" noEditPoints="1" noAdjustHandles="1" noChangeArrowheads="1" noChangeShapeType="1" noTextEdit="1"/>
                </p:cNvSpPr>
                <p:nvPr/>
              </p:nvSpPr>
              <p:spPr>
                <a:xfrm>
                  <a:off x="2101391" y="1445009"/>
                  <a:ext cx="200090" cy="193483"/>
                </a:xfrm>
                <a:prstGeom prst="rect">
                  <a:avLst/>
                </a:prstGeom>
                <a:blipFill>
                  <a:blip r:embed="rId8"/>
                  <a:stretch>
                    <a:fillRect l="-17241" r="-3448"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7B21FE50-8164-4BB6-80BE-41F2A9CBB62C}"/>
                    </a:ext>
                  </a:extLst>
                </p:cNvPr>
                <p:cNvSpPr txBox="1"/>
                <p:nvPr/>
              </p:nvSpPr>
              <p:spPr>
                <a:xfrm>
                  <a:off x="2095582" y="1883425"/>
                  <a:ext cx="196672" cy="19348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𝑛𝑏</m:t>
                            </m:r>
                          </m:sub>
                        </m:sSub>
                      </m:oMath>
                    </m:oMathPara>
                  </a14:m>
                  <a:endParaRPr kumimoji="0" lang="en-US" sz="9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45" name="TextBox 44">
                  <a:extLst>
                    <a:ext uri="{FF2B5EF4-FFF2-40B4-BE49-F238E27FC236}">
                      <a16:creationId xmlns:a16="http://schemas.microsoft.com/office/drawing/2014/main" id="{7B21FE50-8164-4BB6-80BE-41F2A9CBB62C}"/>
                    </a:ext>
                  </a:extLst>
                </p:cNvPr>
                <p:cNvSpPr txBox="1">
                  <a:spLocks noRot="1" noChangeAspect="1" noMove="1" noResize="1" noEditPoints="1" noAdjustHandles="1" noChangeArrowheads="1" noChangeShapeType="1" noTextEdit="1"/>
                </p:cNvSpPr>
                <p:nvPr/>
              </p:nvSpPr>
              <p:spPr>
                <a:xfrm>
                  <a:off x="2095582" y="1883425"/>
                  <a:ext cx="196672" cy="193483"/>
                </a:xfrm>
                <a:prstGeom prst="rect">
                  <a:avLst/>
                </a:prstGeom>
                <a:blipFill>
                  <a:blip r:embed="rId9"/>
                  <a:stretch>
                    <a:fillRect l="-17857" r="-7143"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37CB8E3-7557-4694-A6F5-819030F39BF0}"/>
                    </a:ext>
                  </a:extLst>
                </p:cNvPr>
                <p:cNvSpPr txBox="1"/>
                <p:nvPr/>
              </p:nvSpPr>
              <p:spPr>
                <a:xfrm>
                  <a:off x="2127140" y="2310222"/>
                  <a:ext cx="189911" cy="19348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𝑛𝑐</m:t>
                            </m:r>
                          </m:sub>
                        </m:sSub>
                      </m:oMath>
                    </m:oMathPara>
                  </a14:m>
                  <a:endParaRPr kumimoji="0" lang="en-US" sz="9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46" name="TextBox 45">
                  <a:extLst>
                    <a:ext uri="{FF2B5EF4-FFF2-40B4-BE49-F238E27FC236}">
                      <a16:creationId xmlns:a16="http://schemas.microsoft.com/office/drawing/2014/main" id="{437CB8E3-7557-4694-A6F5-819030F39BF0}"/>
                    </a:ext>
                  </a:extLst>
                </p:cNvPr>
                <p:cNvSpPr txBox="1">
                  <a:spLocks noRot="1" noChangeAspect="1" noMove="1" noResize="1" noEditPoints="1" noAdjustHandles="1" noChangeArrowheads="1" noChangeShapeType="1" noTextEdit="1"/>
                </p:cNvSpPr>
                <p:nvPr/>
              </p:nvSpPr>
              <p:spPr>
                <a:xfrm>
                  <a:off x="2127140" y="2310222"/>
                  <a:ext cx="189911" cy="193483"/>
                </a:xfrm>
                <a:prstGeom prst="rect">
                  <a:avLst/>
                </a:prstGeom>
                <a:blipFill>
                  <a:blip r:embed="rId10"/>
                  <a:stretch>
                    <a:fillRect l="-17857" b="-13043"/>
                  </a:stretch>
                </a:blipFill>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B774F94D-9F9B-48A4-8187-FF98C648226C}"/>
                </a:ext>
              </a:extLst>
            </p:cNvPr>
            <p:cNvCxnSpPr>
              <a:cxnSpLocks/>
            </p:cNvCxnSpPr>
            <p:nvPr/>
          </p:nvCxnSpPr>
          <p:spPr bwMode="auto">
            <a:xfrm flipH="1">
              <a:off x="5952748" y="1670884"/>
              <a:ext cx="482498" cy="0"/>
            </a:xfrm>
            <a:prstGeom prst="straightConnector1">
              <a:avLst/>
            </a:prstGeom>
            <a:solidFill>
              <a:schemeClr val="accent1"/>
            </a:solidFill>
            <a:ln w="6350" cap="flat" cmpd="sng" algn="ctr">
              <a:solidFill>
                <a:schemeClr val="tx1"/>
              </a:solidFill>
              <a:prstDash val="solid"/>
              <a:round/>
              <a:headEnd type="none" w="lg" len="lg"/>
              <a:tailEnd type="arrow" w="lg" len="lg"/>
            </a:ln>
            <a:effectLst/>
          </p:spPr>
        </p:cxnSp>
        <p:cxnSp>
          <p:nvCxnSpPr>
            <p:cNvPr id="48" name="Straight Arrow Connector 47">
              <a:extLst>
                <a:ext uri="{FF2B5EF4-FFF2-40B4-BE49-F238E27FC236}">
                  <a16:creationId xmlns:a16="http://schemas.microsoft.com/office/drawing/2014/main" id="{8CBFAEF5-77BB-4F85-A84C-F3DA9E82E7B2}"/>
                </a:ext>
              </a:extLst>
            </p:cNvPr>
            <p:cNvCxnSpPr>
              <a:cxnSpLocks/>
            </p:cNvCxnSpPr>
            <p:nvPr/>
          </p:nvCxnSpPr>
          <p:spPr bwMode="auto">
            <a:xfrm flipH="1">
              <a:off x="5961660" y="2086065"/>
              <a:ext cx="482498" cy="0"/>
            </a:xfrm>
            <a:prstGeom prst="straightConnector1">
              <a:avLst/>
            </a:prstGeom>
            <a:solidFill>
              <a:schemeClr val="accent1"/>
            </a:solidFill>
            <a:ln w="6350" cap="flat" cmpd="sng" algn="ctr">
              <a:solidFill>
                <a:schemeClr val="tx1"/>
              </a:solidFill>
              <a:prstDash val="solid"/>
              <a:round/>
              <a:headEnd type="none" w="lg" len="lg"/>
              <a:tailEnd type="arrow" w="lg" len="lg"/>
            </a:ln>
            <a:effectLst/>
          </p:spPr>
        </p:cxnSp>
        <p:cxnSp>
          <p:nvCxnSpPr>
            <p:cNvPr id="49" name="Straight Arrow Connector 48">
              <a:extLst>
                <a:ext uri="{FF2B5EF4-FFF2-40B4-BE49-F238E27FC236}">
                  <a16:creationId xmlns:a16="http://schemas.microsoft.com/office/drawing/2014/main" id="{21F1B8C2-6A87-4946-8805-E2B57026BCFB}"/>
                </a:ext>
              </a:extLst>
            </p:cNvPr>
            <p:cNvCxnSpPr>
              <a:cxnSpLocks/>
            </p:cNvCxnSpPr>
            <p:nvPr/>
          </p:nvCxnSpPr>
          <p:spPr bwMode="auto">
            <a:xfrm flipH="1">
              <a:off x="6011989" y="2513803"/>
              <a:ext cx="482498" cy="0"/>
            </a:xfrm>
            <a:prstGeom prst="straightConnector1">
              <a:avLst/>
            </a:prstGeom>
            <a:solidFill>
              <a:schemeClr val="accent1"/>
            </a:solidFill>
            <a:ln w="6350" cap="flat" cmpd="sng" algn="ctr">
              <a:solidFill>
                <a:schemeClr val="tx1"/>
              </a:solidFill>
              <a:prstDash val="solid"/>
              <a:round/>
              <a:headEnd type="none" w="lg" len="lg"/>
              <a:tailEnd type="arrow" w="lg" len="lg"/>
            </a:ln>
            <a:effectLst/>
          </p:spPr>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3A1BAA7C-1C78-45EF-8554-99B5DDB897D8}"/>
                    </a:ext>
                  </a:extLst>
                </p:cNvPr>
                <p:cNvSpPr txBox="1"/>
                <p:nvPr/>
              </p:nvSpPr>
              <p:spPr>
                <a:xfrm>
                  <a:off x="7217742" y="1926778"/>
                  <a:ext cx="237025" cy="19348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𝑚𝑎</m:t>
                            </m:r>
                          </m:sub>
                        </m:sSub>
                      </m:oMath>
                    </m:oMathPara>
                  </a14:m>
                  <a:endParaRPr kumimoji="0" lang="en-US" sz="9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50" name="TextBox 49">
                  <a:extLst>
                    <a:ext uri="{FF2B5EF4-FFF2-40B4-BE49-F238E27FC236}">
                      <a16:creationId xmlns:a16="http://schemas.microsoft.com/office/drawing/2014/main" id="{3A1BAA7C-1C78-45EF-8554-99B5DDB897D8}"/>
                    </a:ext>
                  </a:extLst>
                </p:cNvPr>
                <p:cNvSpPr txBox="1">
                  <a:spLocks noRot="1" noChangeAspect="1" noMove="1" noResize="1" noEditPoints="1" noAdjustHandles="1" noChangeArrowheads="1" noChangeShapeType="1" noTextEdit="1"/>
                </p:cNvSpPr>
                <p:nvPr/>
              </p:nvSpPr>
              <p:spPr>
                <a:xfrm>
                  <a:off x="7217742" y="1926778"/>
                  <a:ext cx="237025" cy="193483"/>
                </a:xfrm>
                <a:prstGeom prst="rect">
                  <a:avLst/>
                </a:prstGeom>
                <a:blipFill>
                  <a:blip r:embed="rId11"/>
                  <a:stretch>
                    <a:fillRect l="-14706" r="-5882"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0172D7B-4464-4767-9935-A04219FA794A}"/>
                    </a:ext>
                  </a:extLst>
                </p:cNvPr>
                <p:cNvSpPr txBox="1"/>
                <p:nvPr/>
              </p:nvSpPr>
              <p:spPr>
                <a:xfrm>
                  <a:off x="6947707" y="2349542"/>
                  <a:ext cx="246913" cy="19348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sub>
                        </m:sSub>
                      </m:oMath>
                    </m:oMathPara>
                  </a14:m>
                  <a:endParaRPr kumimoji="0" lang="en-US" sz="9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51" name="TextBox 50">
                  <a:extLst>
                    <a:ext uri="{FF2B5EF4-FFF2-40B4-BE49-F238E27FC236}">
                      <a16:creationId xmlns:a16="http://schemas.microsoft.com/office/drawing/2014/main" id="{80172D7B-4464-4767-9935-A04219FA794A}"/>
                    </a:ext>
                  </a:extLst>
                </p:cNvPr>
                <p:cNvSpPr txBox="1">
                  <a:spLocks noRot="1" noChangeAspect="1" noMove="1" noResize="1" noEditPoints="1" noAdjustHandles="1" noChangeArrowheads="1" noChangeShapeType="1" noTextEdit="1"/>
                </p:cNvSpPr>
                <p:nvPr/>
              </p:nvSpPr>
              <p:spPr>
                <a:xfrm>
                  <a:off x="6947707" y="2349542"/>
                  <a:ext cx="246913" cy="193483"/>
                </a:xfrm>
                <a:prstGeom prst="rect">
                  <a:avLst/>
                </a:prstGeom>
                <a:blipFill>
                  <a:blip r:embed="rId12"/>
                  <a:stretch>
                    <a:fillRect l="-13889" r="-2778" b="-2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DD5EEAD1-53C9-47FB-8485-33B9838BB461}"/>
                    </a:ext>
                  </a:extLst>
                </p:cNvPr>
                <p:cNvSpPr txBox="1"/>
                <p:nvPr/>
              </p:nvSpPr>
              <p:spPr>
                <a:xfrm>
                  <a:off x="6720653" y="2794427"/>
                  <a:ext cx="187624" cy="1934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sub>
                        </m:sSub>
                      </m:oMath>
                    </m:oMathPara>
                  </a14:m>
                  <a:endParaRPr kumimoji="0" lang="en-US" sz="9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52" name="TextBox 51">
                  <a:extLst>
                    <a:ext uri="{FF2B5EF4-FFF2-40B4-BE49-F238E27FC236}">
                      <a16:creationId xmlns:a16="http://schemas.microsoft.com/office/drawing/2014/main" id="{DD5EEAD1-53C9-47FB-8485-33B9838BB461}"/>
                    </a:ext>
                  </a:extLst>
                </p:cNvPr>
                <p:cNvSpPr txBox="1">
                  <a:spLocks noRot="1" noChangeAspect="1" noMove="1" noResize="1" noEditPoints="1" noAdjustHandles="1" noChangeArrowheads="1" noChangeShapeType="1" noTextEdit="1"/>
                </p:cNvSpPr>
                <p:nvPr/>
              </p:nvSpPr>
              <p:spPr>
                <a:xfrm>
                  <a:off x="6720653" y="2794427"/>
                  <a:ext cx="187624" cy="193483"/>
                </a:xfrm>
                <a:prstGeom prst="rect">
                  <a:avLst/>
                </a:prstGeom>
                <a:blipFill>
                  <a:blip r:embed="rId13"/>
                  <a:stretch>
                    <a:fillRect l="-25926" r="-18519" b="-13043"/>
                  </a:stretch>
                </a:blipFill>
              </p:spPr>
              <p:txBody>
                <a:bodyPr/>
                <a:lstStyle/>
                <a:p>
                  <a:r>
                    <a:rPr lang="en-US">
                      <a:noFill/>
                    </a:rPr>
                    <a:t> </a:t>
                  </a:r>
                </a:p>
              </p:txBody>
            </p:sp>
          </mc:Fallback>
        </mc:AlternateContent>
        <p:sp>
          <p:nvSpPr>
            <p:cNvPr id="53" name="Rectangle 52">
              <a:extLst>
                <a:ext uri="{FF2B5EF4-FFF2-40B4-BE49-F238E27FC236}">
                  <a16:creationId xmlns:a16="http://schemas.microsoft.com/office/drawing/2014/main" id="{4406109A-E2C7-49FD-AE94-1A2C8A70C97B}"/>
                </a:ext>
              </a:extLst>
            </p:cNvPr>
            <p:cNvSpPr/>
            <p:nvPr/>
          </p:nvSpPr>
          <p:spPr bwMode="auto">
            <a:xfrm>
              <a:off x="5843612" y="2844310"/>
              <a:ext cx="321665" cy="1975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imes" charset="0"/>
                <a:ea typeface="+mn-ea"/>
                <a:cs typeface="+mn-cs"/>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B4868BB-F5F7-4506-8CF0-FEAC23010B45}"/>
                    </a:ext>
                  </a:extLst>
                </p:cNvPr>
                <p:cNvSpPr txBox="1"/>
                <p:nvPr/>
              </p:nvSpPr>
              <p:spPr>
                <a:xfrm>
                  <a:off x="6132639" y="1456797"/>
                  <a:ext cx="205972" cy="1934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𝑚𝑎</m:t>
                            </m:r>
                          </m:sub>
                        </m:sSub>
                      </m:oMath>
                    </m:oMathPara>
                  </a14:m>
                  <a:endParaRPr kumimoji="0" lang="en-US" sz="9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54" name="TextBox 53">
                  <a:extLst>
                    <a:ext uri="{FF2B5EF4-FFF2-40B4-BE49-F238E27FC236}">
                      <a16:creationId xmlns:a16="http://schemas.microsoft.com/office/drawing/2014/main" id="{0B4868BB-F5F7-4506-8CF0-FEAC23010B45}"/>
                    </a:ext>
                  </a:extLst>
                </p:cNvPr>
                <p:cNvSpPr txBox="1">
                  <a:spLocks noRot="1" noChangeAspect="1" noMove="1" noResize="1" noEditPoints="1" noAdjustHandles="1" noChangeArrowheads="1" noChangeShapeType="1" noTextEdit="1"/>
                </p:cNvSpPr>
                <p:nvPr/>
              </p:nvSpPr>
              <p:spPr>
                <a:xfrm>
                  <a:off x="6132639" y="1456797"/>
                  <a:ext cx="205972" cy="193483"/>
                </a:xfrm>
                <a:prstGeom prst="rect">
                  <a:avLst/>
                </a:prstGeom>
                <a:blipFill>
                  <a:blip r:embed="rId14"/>
                  <a:stretch>
                    <a:fillRect l="-20690" r="-13793"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C6F13245-8A82-4E63-9BB6-5FA7BDBE2E60}"/>
                    </a:ext>
                  </a:extLst>
                </p:cNvPr>
                <p:cNvSpPr txBox="1"/>
                <p:nvPr/>
              </p:nvSpPr>
              <p:spPr>
                <a:xfrm>
                  <a:off x="6163390" y="1881113"/>
                  <a:ext cx="142721" cy="1934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sub>
                        </m:sSub>
                      </m:oMath>
                    </m:oMathPara>
                  </a14:m>
                  <a:endParaRPr kumimoji="0" lang="en-US" sz="9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55" name="TextBox 54">
                  <a:extLst>
                    <a:ext uri="{FF2B5EF4-FFF2-40B4-BE49-F238E27FC236}">
                      <a16:creationId xmlns:a16="http://schemas.microsoft.com/office/drawing/2014/main" id="{C6F13245-8A82-4E63-9BB6-5FA7BDBE2E60}"/>
                    </a:ext>
                  </a:extLst>
                </p:cNvPr>
                <p:cNvSpPr txBox="1">
                  <a:spLocks noRot="1" noChangeAspect="1" noMove="1" noResize="1" noEditPoints="1" noAdjustHandles="1" noChangeArrowheads="1" noChangeShapeType="1" noTextEdit="1"/>
                </p:cNvSpPr>
                <p:nvPr/>
              </p:nvSpPr>
              <p:spPr>
                <a:xfrm>
                  <a:off x="6163390" y="1881113"/>
                  <a:ext cx="142721" cy="193483"/>
                </a:xfrm>
                <a:prstGeom prst="rect">
                  <a:avLst/>
                </a:prstGeom>
                <a:blipFill>
                  <a:blip r:embed="rId15"/>
                  <a:stretch>
                    <a:fillRect l="-33333" r="-52381" b="-2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9BA84E1-4183-4C69-9E92-FF1BEB6B3289}"/>
                    </a:ext>
                  </a:extLst>
                </p:cNvPr>
                <p:cNvSpPr txBox="1"/>
                <p:nvPr/>
              </p:nvSpPr>
              <p:spPr>
                <a:xfrm>
                  <a:off x="6135151" y="2304884"/>
                  <a:ext cx="217175" cy="19348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e>
                          <m:sub>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sub>
                        </m:sSub>
                      </m:oMath>
                    </m:oMathPara>
                  </a14:m>
                  <a:endParaRPr kumimoji="0" lang="en-US" sz="9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56" name="TextBox 55">
                  <a:extLst>
                    <a:ext uri="{FF2B5EF4-FFF2-40B4-BE49-F238E27FC236}">
                      <a16:creationId xmlns:a16="http://schemas.microsoft.com/office/drawing/2014/main" id="{79BA84E1-4183-4C69-9E92-FF1BEB6B3289}"/>
                    </a:ext>
                  </a:extLst>
                </p:cNvPr>
                <p:cNvSpPr txBox="1">
                  <a:spLocks noRot="1" noChangeAspect="1" noMove="1" noResize="1" noEditPoints="1" noAdjustHandles="1" noChangeArrowheads="1" noChangeShapeType="1" noTextEdit="1"/>
                </p:cNvSpPr>
                <p:nvPr/>
              </p:nvSpPr>
              <p:spPr>
                <a:xfrm>
                  <a:off x="6135151" y="2304884"/>
                  <a:ext cx="217175" cy="193483"/>
                </a:xfrm>
                <a:prstGeom prst="rect">
                  <a:avLst/>
                </a:prstGeom>
                <a:blipFill>
                  <a:blip r:embed="rId16"/>
                  <a:stretch>
                    <a:fillRect l="-16129" r="-3226"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4678B7A4-167C-460C-ABA9-12C3CAC55D6F}"/>
                    </a:ext>
                  </a:extLst>
                </p:cNvPr>
                <p:cNvSpPr txBox="1"/>
                <p:nvPr/>
              </p:nvSpPr>
              <p:spPr>
                <a:xfrm>
                  <a:off x="7350009" y="1485906"/>
                  <a:ext cx="205972" cy="21498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oMath>
                    </m:oMathPara>
                  </a14:m>
                  <a:endParaRPr kumimoji="0" lang="en-US" sz="10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57" name="TextBox 56">
                  <a:extLst>
                    <a:ext uri="{FF2B5EF4-FFF2-40B4-BE49-F238E27FC236}">
                      <a16:creationId xmlns:a16="http://schemas.microsoft.com/office/drawing/2014/main" id="{4678B7A4-167C-460C-ABA9-12C3CAC55D6F}"/>
                    </a:ext>
                  </a:extLst>
                </p:cNvPr>
                <p:cNvSpPr txBox="1">
                  <a:spLocks noRot="1" noChangeAspect="1" noMove="1" noResize="1" noEditPoints="1" noAdjustHandles="1" noChangeArrowheads="1" noChangeShapeType="1" noTextEdit="1"/>
                </p:cNvSpPr>
                <p:nvPr/>
              </p:nvSpPr>
              <p:spPr>
                <a:xfrm>
                  <a:off x="7350009" y="1485906"/>
                  <a:ext cx="205972" cy="21498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8A78D435-FA48-46FD-8562-212492CCE161}"/>
                    </a:ext>
                  </a:extLst>
                </p:cNvPr>
                <p:cNvSpPr txBox="1"/>
                <p:nvPr/>
              </p:nvSpPr>
              <p:spPr>
                <a:xfrm>
                  <a:off x="1422490" y="1479253"/>
                  <a:ext cx="205972" cy="21498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oMath>
                    </m:oMathPara>
                  </a14:m>
                  <a:endParaRPr kumimoji="0" lang="en-US" sz="10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58" name="TextBox 57">
                  <a:extLst>
                    <a:ext uri="{FF2B5EF4-FFF2-40B4-BE49-F238E27FC236}">
                      <a16:creationId xmlns:a16="http://schemas.microsoft.com/office/drawing/2014/main" id="{8A78D435-FA48-46FD-8562-212492CCE161}"/>
                    </a:ext>
                  </a:extLst>
                </p:cNvPr>
                <p:cNvSpPr txBox="1">
                  <a:spLocks noRot="1" noChangeAspect="1" noMove="1" noResize="1" noEditPoints="1" noAdjustHandles="1" noChangeArrowheads="1" noChangeShapeType="1" noTextEdit="1"/>
                </p:cNvSpPr>
                <p:nvPr/>
              </p:nvSpPr>
              <p:spPr>
                <a:xfrm>
                  <a:off x="1422490" y="1479253"/>
                  <a:ext cx="205972" cy="214982"/>
                </a:xfrm>
                <a:prstGeom prst="rect">
                  <a:avLst/>
                </a:prstGeom>
                <a:blipFill>
                  <a:blip r:embed="rId18"/>
                  <a:stretch>
                    <a:fillRect/>
                  </a:stretch>
                </a:blipFill>
              </p:spPr>
              <p:txBody>
                <a:bodyPr/>
                <a:lstStyle/>
                <a:p>
                  <a:r>
                    <a:rPr lang="en-US">
                      <a:noFill/>
                    </a:rPr>
                    <a:t> </a:t>
                  </a:r>
                </a:p>
              </p:txBody>
            </p:sp>
          </mc:Fallback>
        </mc:AlternateContent>
      </p:grpSp>
      <p:sp>
        <p:nvSpPr>
          <p:cNvPr id="59" name="Arrow: Down 58">
            <a:extLst>
              <a:ext uri="{FF2B5EF4-FFF2-40B4-BE49-F238E27FC236}">
                <a16:creationId xmlns:a16="http://schemas.microsoft.com/office/drawing/2014/main" id="{9486F032-A83F-4A39-B663-A9B7A7DA24F4}"/>
              </a:ext>
            </a:extLst>
          </p:cNvPr>
          <p:cNvSpPr/>
          <p:nvPr/>
        </p:nvSpPr>
        <p:spPr bwMode="auto">
          <a:xfrm>
            <a:off x="1936252" y="4271010"/>
            <a:ext cx="213360" cy="1981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C8D1FDFF-6C39-4E09-BC1C-E44221B4B112}"/>
                  </a:ext>
                </a:extLst>
              </p:cNvPr>
              <p:cNvSpPr/>
              <p:nvPr/>
            </p:nvSpPr>
            <p:spPr>
              <a:xfrm>
                <a:off x="1150733" y="3941713"/>
                <a:ext cx="205049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400" b="0" i="1" smtClean="0">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b="0" i="1" smtClean="0">
                              <a:solidFill>
                                <a:srgbClr val="000000"/>
                              </a:solidFill>
                              <a:latin typeface="Cambria Math" panose="02040503050406030204" pitchFamily="18" charset="0"/>
                            </a:rPr>
                            <m:t>𝑛</m:t>
                          </m:r>
                        </m:sup>
                      </m:sSubSup>
                      <m:r>
                        <a:rPr lang="en-US" sz="1400">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b="0" i="1" smtClean="0">
                              <a:solidFill>
                                <a:srgbClr val="000000"/>
                              </a:solidFill>
                              <a:latin typeface="Cambria Math" panose="02040503050406030204" pitchFamily="18" charset="0"/>
                            </a:rPr>
                            <m:t>𝑚</m:t>
                          </m:r>
                        </m:sup>
                      </m:sSubSup>
                      <m:r>
                        <a:rPr lang="en-US" sz="1400" b="0" i="1" smtClean="0">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Sub>
                      <m:sSubSup>
                        <m:sSubSupPr>
                          <m:ctrlPr>
                            <a:rPr lang="en-US" sz="1400" i="1">
                              <a:solidFill>
                                <a:srgbClr val="000000"/>
                              </a:solidFill>
                              <a:latin typeface="Cambria Math" panose="02040503050406030204" pitchFamily="18" charset="0"/>
                            </a:rPr>
                          </m:ctrlPr>
                        </m:sSubSupPr>
                        <m:e>
                          <m:r>
                            <a:rPr lang="en-US" sz="1400" b="1" i="1" smtClean="0">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oMath>
                  </m:oMathPara>
                </a14:m>
                <a:endParaRPr lang="en-US" sz="1400" dirty="0"/>
              </a:p>
            </p:txBody>
          </p:sp>
        </mc:Choice>
        <mc:Fallback xmlns="">
          <p:sp>
            <p:nvSpPr>
              <p:cNvPr id="60" name="Rectangle 59">
                <a:extLst>
                  <a:ext uri="{FF2B5EF4-FFF2-40B4-BE49-F238E27FC236}">
                    <a16:creationId xmlns:a16="http://schemas.microsoft.com/office/drawing/2014/main" id="{C8D1FDFF-6C39-4E09-BC1C-E44221B4B112}"/>
                  </a:ext>
                </a:extLst>
              </p:cNvPr>
              <p:cNvSpPr>
                <a:spLocks noRot="1" noChangeAspect="1" noMove="1" noResize="1" noEditPoints="1" noAdjustHandles="1" noChangeArrowheads="1" noChangeShapeType="1" noTextEdit="1"/>
              </p:cNvSpPr>
              <p:nvPr/>
            </p:nvSpPr>
            <p:spPr>
              <a:xfrm>
                <a:off x="1150733" y="3941713"/>
                <a:ext cx="2050498" cy="30777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6ABC6E6F-6877-4995-9949-6563BDBA4E5D}"/>
                  </a:ext>
                </a:extLst>
              </p:cNvPr>
              <p:cNvSpPr/>
              <p:nvPr/>
            </p:nvSpPr>
            <p:spPr>
              <a:xfrm>
                <a:off x="1086613" y="4482659"/>
                <a:ext cx="2197974" cy="3163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b="0" i="1" smtClean="0">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r>
                        <a:rPr lang="en-US" sz="1400" b="0" i="1" smtClean="0">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b="0" i="1" smtClean="0">
                              <a:solidFill>
                                <a:srgbClr val="000000"/>
                              </a:solidFill>
                              <a:latin typeface="Cambria Math" panose="02040503050406030204" pitchFamily="18" charset="0"/>
                            </a:rPr>
                            <m:t>𝑚</m:t>
                          </m:r>
                        </m:sup>
                      </m:sSubSup>
                      <m:r>
                        <a:rPr lang="en-US" sz="1400" b="0" i="1" smtClean="0">
                          <a:solidFill>
                            <a:srgbClr val="000000"/>
                          </a:solidFill>
                          <a:latin typeface="Cambria Math" panose="02040503050406030204" pitchFamily="18" charset="0"/>
                        </a:rPr>
                        <m:t>)</m:t>
                      </m:r>
                    </m:oMath>
                  </m:oMathPara>
                </a14:m>
                <a:endParaRPr lang="en-US" sz="1400" dirty="0"/>
              </a:p>
            </p:txBody>
          </p:sp>
        </mc:Choice>
        <mc:Fallback xmlns="">
          <p:sp>
            <p:nvSpPr>
              <p:cNvPr id="61" name="Rectangle 60">
                <a:extLst>
                  <a:ext uri="{FF2B5EF4-FFF2-40B4-BE49-F238E27FC236}">
                    <a16:creationId xmlns:a16="http://schemas.microsoft.com/office/drawing/2014/main" id="{6ABC6E6F-6877-4995-9949-6563BDBA4E5D}"/>
                  </a:ext>
                </a:extLst>
              </p:cNvPr>
              <p:cNvSpPr>
                <a:spLocks noRot="1" noChangeAspect="1" noMove="1" noResize="1" noEditPoints="1" noAdjustHandles="1" noChangeArrowheads="1" noChangeShapeType="1" noTextEdit="1"/>
              </p:cNvSpPr>
              <p:nvPr/>
            </p:nvSpPr>
            <p:spPr>
              <a:xfrm>
                <a:off x="1086613" y="4482659"/>
                <a:ext cx="2197974" cy="316369"/>
              </a:xfrm>
              <a:prstGeom prst="rect">
                <a:avLst/>
              </a:prstGeom>
              <a:blipFill>
                <a:blip r:embed="rId20"/>
                <a:stretch>
                  <a:fillRect b="-7692"/>
                </a:stretch>
              </a:blipFill>
            </p:spPr>
            <p:txBody>
              <a:bodyPr/>
              <a:lstStyle/>
              <a:p>
                <a:r>
                  <a:rPr lang="en-US">
                    <a:noFill/>
                  </a:rPr>
                  <a:t> </a:t>
                </a:r>
              </a:p>
            </p:txBody>
          </p:sp>
        </mc:Fallback>
      </mc:AlternateContent>
      <p:sp>
        <p:nvSpPr>
          <p:cNvPr id="62" name="Arrow: Down 61">
            <a:extLst>
              <a:ext uri="{FF2B5EF4-FFF2-40B4-BE49-F238E27FC236}">
                <a16:creationId xmlns:a16="http://schemas.microsoft.com/office/drawing/2014/main" id="{939256D3-6E7F-4E8F-8E9A-6449FFBC75B0}"/>
              </a:ext>
            </a:extLst>
          </p:cNvPr>
          <p:cNvSpPr/>
          <p:nvPr/>
        </p:nvSpPr>
        <p:spPr bwMode="auto">
          <a:xfrm>
            <a:off x="1936252" y="4842510"/>
            <a:ext cx="213360" cy="1981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076717B2-F4BA-4A21-891A-DBD728D658CE}"/>
                  </a:ext>
                </a:extLst>
              </p:cNvPr>
              <p:cNvSpPr/>
              <p:nvPr/>
            </p:nvSpPr>
            <p:spPr>
              <a:xfrm>
                <a:off x="899606" y="4958983"/>
                <a:ext cx="2636812" cy="5717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r>
                        <a:rPr lang="en-US" sz="1400" i="1">
                          <a:solidFill>
                            <a:srgbClr val="000000"/>
                          </a:solidFill>
                          <a:latin typeface="Cambria Math" panose="02040503050406030204" pitchFamily="18" charset="0"/>
                        </a:rPr>
                        <m:t>=</m:t>
                      </m:r>
                      <m:r>
                        <a:rPr lang="en-US" sz="1400" b="0" i="1" smtClean="0">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b="0" i="1" smtClean="0">
                          <a:solidFill>
                            <a:srgbClr val="000000"/>
                          </a:solidFill>
                          <a:latin typeface="Cambria Math" panose="02040503050406030204" pitchFamily="18" charset="0"/>
                        </a:rPr>
                        <m:t>    −</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i="1">
                          <a:solidFill>
                            <a:srgbClr val="000000"/>
                          </a:solidFill>
                          <a:latin typeface="Cambria Math" panose="02040503050406030204" pitchFamily="18" charset="0"/>
                        </a:rPr>
                        <m:t>]∗</m:t>
                      </m:r>
                      <m:d>
                        <m:dPr>
                          <m:begChr m:val="["/>
                          <m:endChr m:val="]"/>
                          <m:ctrlPr>
                            <a:rPr lang="en-US" sz="1400" i="1" smtClean="0">
                              <a:solidFill>
                                <a:srgbClr val="000000"/>
                              </a:solidFill>
                              <a:latin typeface="Cambria Math" panose="02040503050406030204" pitchFamily="18" charset="0"/>
                            </a:rPr>
                          </m:ctrlPr>
                        </m:dPr>
                        <m:e>
                          <m:m>
                            <m:mPr>
                              <m:mcs>
                                <m:mc>
                                  <m:mcPr>
                                    <m:count m:val="1"/>
                                    <m:mcJc m:val="center"/>
                                  </m:mcPr>
                                </m:mc>
                              </m:mcs>
                              <m:ctrlPr>
                                <a:rPr lang="en-US" sz="1400" i="1" smtClean="0">
                                  <a:solidFill>
                                    <a:srgbClr val="000000"/>
                                  </a:solidFill>
                                  <a:latin typeface="Cambria Math" panose="02040503050406030204" pitchFamily="18" charset="0"/>
                                </a:rPr>
                              </m:ctrlPr>
                            </m:mP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e>
                            </m:m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b="0" i="1" smtClean="0">
                                        <a:solidFill>
                                          <a:srgbClr val="000000"/>
                                        </a:solidFill>
                                        <a:latin typeface="Cambria Math" panose="02040503050406030204" pitchFamily="18" charset="0"/>
                                      </a:rPr>
                                      <m:t>𝑚</m:t>
                                    </m:r>
                                  </m:sup>
                                </m:sSubSup>
                              </m:e>
                            </m:mr>
                          </m:m>
                        </m:e>
                      </m:d>
                    </m:oMath>
                  </m:oMathPara>
                </a14:m>
                <a:endParaRPr lang="en-US" sz="1400" dirty="0"/>
              </a:p>
            </p:txBody>
          </p:sp>
        </mc:Choice>
        <mc:Fallback xmlns="">
          <p:sp>
            <p:nvSpPr>
              <p:cNvPr id="63" name="Rectangle 62">
                <a:extLst>
                  <a:ext uri="{FF2B5EF4-FFF2-40B4-BE49-F238E27FC236}">
                    <a16:creationId xmlns:a16="http://schemas.microsoft.com/office/drawing/2014/main" id="{076717B2-F4BA-4A21-891A-DBD728D658CE}"/>
                  </a:ext>
                </a:extLst>
              </p:cNvPr>
              <p:cNvSpPr>
                <a:spLocks noRot="1" noChangeAspect="1" noMove="1" noResize="1" noEditPoints="1" noAdjustHandles="1" noChangeArrowheads="1" noChangeShapeType="1" noTextEdit="1"/>
              </p:cNvSpPr>
              <p:nvPr/>
            </p:nvSpPr>
            <p:spPr>
              <a:xfrm>
                <a:off x="899606" y="4958983"/>
                <a:ext cx="2636812" cy="571760"/>
              </a:xfrm>
              <a:prstGeom prst="rect">
                <a:avLst/>
              </a:prstGeom>
              <a:blipFill>
                <a:blip r:embed="rId21"/>
                <a:stretch>
                  <a:fillRect/>
                </a:stretch>
              </a:blipFill>
            </p:spPr>
            <p:txBody>
              <a:bodyPr/>
              <a:lstStyle/>
              <a:p>
                <a:r>
                  <a:rPr lang="en-US">
                    <a:noFill/>
                  </a:rPr>
                  <a:t> </a:t>
                </a:r>
              </a:p>
            </p:txBody>
          </p:sp>
        </mc:Fallback>
      </mc:AlternateContent>
      <p:sp>
        <p:nvSpPr>
          <p:cNvPr id="64" name="Arrow: Down 63">
            <a:extLst>
              <a:ext uri="{FF2B5EF4-FFF2-40B4-BE49-F238E27FC236}">
                <a16:creationId xmlns:a16="http://schemas.microsoft.com/office/drawing/2014/main" id="{1D9760DB-C4BD-4A5A-B35B-1A55AA6D165F}"/>
              </a:ext>
            </a:extLst>
          </p:cNvPr>
          <p:cNvSpPr/>
          <p:nvPr/>
        </p:nvSpPr>
        <p:spPr bwMode="auto">
          <a:xfrm>
            <a:off x="6336916" y="4271010"/>
            <a:ext cx="213360" cy="1981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9B898656-8390-45B8-A4BC-3CEC7A76E61A}"/>
                  </a:ext>
                </a:extLst>
              </p:cNvPr>
              <p:cNvSpPr/>
              <p:nvPr/>
            </p:nvSpPr>
            <p:spPr>
              <a:xfrm>
                <a:off x="5551397" y="3941713"/>
                <a:ext cx="205049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𝑚</m:t>
                          </m:r>
                        </m:sup>
                      </m:sSubSup>
                      <m:r>
                        <a:rPr lang="en-US" sz="1400">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r>
                        <a:rPr lang="en-US" sz="1400" b="0" i="1" smtClean="0">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Sub>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b="0" i="1" smtClean="0">
                              <a:solidFill>
                                <a:srgbClr val="000000"/>
                              </a:solidFill>
                              <a:latin typeface="Cambria Math" panose="02040503050406030204" pitchFamily="18" charset="0"/>
                            </a:rPr>
                            <m:t>𝑚</m:t>
                          </m:r>
                        </m:sup>
                      </m:sSubSup>
                    </m:oMath>
                  </m:oMathPara>
                </a14:m>
                <a:endParaRPr lang="en-US" sz="1400" dirty="0"/>
              </a:p>
            </p:txBody>
          </p:sp>
        </mc:Choice>
        <mc:Fallback xmlns="">
          <p:sp>
            <p:nvSpPr>
              <p:cNvPr id="65" name="Rectangle 64">
                <a:extLst>
                  <a:ext uri="{FF2B5EF4-FFF2-40B4-BE49-F238E27FC236}">
                    <a16:creationId xmlns:a16="http://schemas.microsoft.com/office/drawing/2014/main" id="{9B898656-8390-45B8-A4BC-3CEC7A76E61A}"/>
                  </a:ext>
                </a:extLst>
              </p:cNvPr>
              <p:cNvSpPr>
                <a:spLocks noRot="1" noChangeAspect="1" noMove="1" noResize="1" noEditPoints="1" noAdjustHandles="1" noChangeArrowheads="1" noChangeShapeType="1" noTextEdit="1"/>
              </p:cNvSpPr>
              <p:nvPr/>
            </p:nvSpPr>
            <p:spPr>
              <a:xfrm>
                <a:off x="5551397" y="3941713"/>
                <a:ext cx="2050498" cy="307777"/>
              </a:xfrm>
              <a:prstGeom prst="rect">
                <a:avLst/>
              </a:prstGeom>
              <a:blipFill>
                <a:blip r:embed="rId22"/>
                <a:stretch>
                  <a:fillRect/>
                </a:stretch>
              </a:blipFill>
            </p:spPr>
            <p:txBody>
              <a:bodyPr/>
              <a:lstStyle/>
              <a:p>
                <a:r>
                  <a:rPr lang="en-US">
                    <a:noFill/>
                  </a:rPr>
                  <a:t> </a:t>
                </a:r>
              </a:p>
            </p:txBody>
          </p:sp>
        </mc:Fallback>
      </mc:AlternateContent>
      <p:sp>
        <p:nvSpPr>
          <p:cNvPr id="66" name="Arrow: Down 65">
            <a:extLst>
              <a:ext uri="{FF2B5EF4-FFF2-40B4-BE49-F238E27FC236}">
                <a16:creationId xmlns:a16="http://schemas.microsoft.com/office/drawing/2014/main" id="{91610A5C-7272-4AE6-8432-8C681D9F812F}"/>
              </a:ext>
            </a:extLst>
          </p:cNvPr>
          <p:cNvSpPr/>
          <p:nvPr/>
        </p:nvSpPr>
        <p:spPr bwMode="auto">
          <a:xfrm>
            <a:off x="6336916" y="4842510"/>
            <a:ext cx="213360" cy="1981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BDB4EAAB-C924-4AC7-A224-263CC29162B6}"/>
                  </a:ext>
                </a:extLst>
              </p:cNvPr>
              <p:cNvSpPr/>
              <p:nvPr/>
            </p:nvSpPr>
            <p:spPr>
              <a:xfrm>
                <a:off x="5334446" y="4958983"/>
                <a:ext cx="2557047" cy="5717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𝑚</m:t>
                          </m:r>
                        </m:sup>
                      </m:sSubSup>
                      <m:r>
                        <a:rPr lang="en-US" sz="1400" i="1">
                          <a:solidFill>
                            <a:srgbClr val="000000"/>
                          </a:solidFill>
                          <a:latin typeface="Cambria Math" panose="02040503050406030204" pitchFamily="18" charset="0"/>
                        </a:rPr>
                        <m:t>=[</m:t>
                      </m:r>
                      <m:r>
                        <a:rPr lang="en-US" sz="1400" b="0" i="1" smtClean="0">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i="1">
                          <a:solidFill>
                            <a:srgbClr val="000000"/>
                          </a:solidFill>
                          <a:latin typeface="Cambria Math" panose="02040503050406030204" pitchFamily="18" charset="0"/>
                        </a:rPr>
                        <m:t>    </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mcs>
                                <m:mc>
                                  <m:mcPr>
                                    <m:count m:val="1"/>
                                    <m:mcJc m:val="center"/>
                                  </m:mcPr>
                                </m:mc>
                              </m:mcs>
                              <m:ctrlPr>
                                <a:rPr lang="en-US" sz="1400" i="1">
                                  <a:solidFill>
                                    <a:srgbClr val="000000"/>
                                  </a:solidFill>
                                  <a:latin typeface="Cambria Math" panose="02040503050406030204" pitchFamily="18" charset="0"/>
                                </a:rPr>
                              </m:ctrlPr>
                            </m:mP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b="0" i="1" smtClean="0">
                                        <a:solidFill>
                                          <a:srgbClr val="000000"/>
                                        </a:solidFill>
                                        <a:latin typeface="Cambria Math" panose="02040503050406030204" pitchFamily="18" charset="0"/>
                                      </a:rPr>
                                      <m:t>𝑛</m:t>
                                    </m:r>
                                  </m:sup>
                                </m:sSubSup>
                              </m:e>
                            </m:m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b="0" i="1" smtClean="0">
                                        <a:solidFill>
                                          <a:srgbClr val="000000"/>
                                        </a:solidFill>
                                        <a:latin typeface="Cambria Math" panose="02040503050406030204" pitchFamily="18" charset="0"/>
                                      </a:rPr>
                                      <m:t>𝑚</m:t>
                                    </m:r>
                                  </m:sup>
                                </m:sSubSup>
                              </m:e>
                            </m:mr>
                          </m:m>
                        </m:e>
                      </m:d>
                    </m:oMath>
                  </m:oMathPara>
                </a14:m>
                <a:endParaRPr lang="en-US" sz="1400" dirty="0"/>
              </a:p>
            </p:txBody>
          </p:sp>
        </mc:Choice>
        <mc:Fallback xmlns="">
          <p:sp>
            <p:nvSpPr>
              <p:cNvPr id="67" name="Rectangle 66">
                <a:extLst>
                  <a:ext uri="{FF2B5EF4-FFF2-40B4-BE49-F238E27FC236}">
                    <a16:creationId xmlns:a16="http://schemas.microsoft.com/office/drawing/2014/main" id="{BDB4EAAB-C924-4AC7-A224-263CC29162B6}"/>
                  </a:ext>
                </a:extLst>
              </p:cNvPr>
              <p:cNvSpPr>
                <a:spLocks noRot="1" noChangeAspect="1" noMove="1" noResize="1" noEditPoints="1" noAdjustHandles="1" noChangeArrowheads="1" noChangeShapeType="1" noTextEdit="1"/>
              </p:cNvSpPr>
              <p:nvPr/>
            </p:nvSpPr>
            <p:spPr>
              <a:xfrm>
                <a:off x="5334446" y="4958983"/>
                <a:ext cx="2557047" cy="571760"/>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03585159-9206-4722-A318-7DA87E209C41}"/>
                  </a:ext>
                </a:extLst>
              </p:cNvPr>
              <p:cNvSpPr/>
              <p:nvPr/>
            </p:nvSpPr>
            <p:spPr>
              <a:xfrm>
                <a:off x="5487277" y="4482659"/>
                <a:ext cx="2197974" cy="3163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𝑚</m:t>
                          </m:r>
                        </m:sup>
                      </m:sSubSup>
                      <m:r>
                        <a:rPr lang="en-US" sz="1400" b="0" i="1" smtClean="0">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b="0" i="1" smtClean="0">
                              <a:solidFill>
                                <a:srgbClr val="000000"/>
                              </a:solidFill>
                              <a:latin typeface="Cambria Math" panose="02040503050406030204" pitchFamily="18" charset="0"/>
                            </a:rPr>
                            <m:t>𝑚</m:t>
                          </m:r>
                        </m:sup>
                      </m:sSubSup>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b="0" i="1" smtClean="0">
                              <a:solidFill>
                                <a:srgbClr val="000000"/>
                              </a:solidFill>
                              <a:latin typeface="Cambria Math" panose="02040503050406030204" pitchFamily="18" charset="0"/>
                            </a:rPr>
                            <m:t>𝑛</m:t>
                          </m:r>
                        </m:sup>
                      </m:sSubSup>
                      <m:r>
                        <a:rPr lang="en-US" sz="1400" i="1">
                          <a:solidFill>
                            <a:srgbClr val="000000"/>
                          </a:solidFill>
                          <a:latin typeface="Cambria Math" panose="02040503050406030204" pitchFamily="18" charset="0"/>
                        </a:rPr>
                        <m:t>)</m:t>
                      </m:r>
                    </m:oMath>
                  </m:oMathPara>
                </a14:m>
                <a:endParaRPr lang="en-US" sz="1400" dirty="0"/>
              </a:p>
            </p:txBody>
          </p:sp>
        </mc:Choice>
        <mc:Fallback xmlns="">
          <p:sp>
            <p:nvSpPr>
              <p:cNvPr id="68" name="Rectangle 67">
                <a:extLst>
                  <a:ext uri="{FF2B5EF4-FFF2-40B4-BE49-F238E27FC236}">
                    <a16:creationId xmlns:a16="http://schemas.microsoft.com/office/drawing/2014/main" id="{03585159-9206-4722-A318-7DA87E209C41}"/>
                  </a:ext>
                </a:extLst>
              </p:cNvPr>
              <p:cNvSpPr>
                <a:spLocks noRot="1" noChangeAspect="1" noMove="1" noResize="1" noEditPoints="1" noAdjustHandles="1" noChangeArrowheads="1" noChangeShapeType="1" noTextEdit="1"/>
              </p:cNvSpPr>
              <p:nvPr/>
            </p:nvSpPr>
            <p:spPr>
              <a:xfrm>
                <a:off x="5487277" y="4482659"/>
                <a:ext cx="2197974" cy="316369"/>
              </a:xfrm>
              <a:prstGeom prst="rect">
                <a:avLst/>
              </a:prstGeom>
              <a:blipFill>
                <a:blip r:embed="rId24"/>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FDB530AF-0A50-4DB4-9B85-159B4DB8C04A}"/>
                  </a:ext>
                </a:extLst>
              </p:cNvPr>
              <p:cNvSpPr/>
              <p:nvPr/>
            </p:nvSpPr>
            <p:spPr>
              <a:xfrm>
                <a:off x="2191513" y="5488499"/>
                <a:ext cx="4423199"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200" i="0" smtClean="0">
                          <a:solidFill>
                            <a:srgbClr val="000000"/>
                          </a:solidFill>
                          <a:latin typeface="Cambria Math" panose="02040503050406030204" pitchFamily="18" charset="0"/>
                        </a:rPr>
                        <m:t>w</m:t>
                      </m:r>
                      <m:r>
                        <m:rPr>
                          <m:sty m:val="p"/>
                        </m:rPr>
                        <a:rPr lang="en-US" sz="1200" b="0" i="0" smtClean="0">
                          <a:solidFill>
                            <a:srgbClr val="000000"/>
                          </a:solidFill>
                          <a:latin typeface="Cambria Math" panose="02040503050406030204" pitchFamily="18" charset="0"/>
                        </a:rPr>
                        <m:t>here</m:t>
                      </m:r>
                      <m:r>
                        <a:rPr lang="en-US" sz="1200" b="0" i="1" smtClean="0">
                          <a:solidFill>
                            <a:srgbClr val="000000"/>
                          </a:solidFill>
                          <a:latin typeface="Cambria Math" panose="02040503050406030204" pitchFamily="18" charset="0"/>
                        </a:rPr>
                        <m:t>, </m:t>
                      </m:r>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𝑛</m:t>
                          </m:r>
                        </m:sup>
                      </m:sSubSup>
                      <m:r>
                        <a:rPr lang="en-US" sz="1200" b="0" i="1" smtClean="0">
                          <a:solidFill>
                            <a:srgbClr val="000000"/>
                          </a:solidFill>
                          <a:latin typeface="Cambria Math" panose="02040503050406030204" pitchFamily="18" charset="0"/>
                        </a:rPr>
                        <m:t>=</m:t>
                      </m:r>
                      <m:d>
                        <m:dPr>
                          <m:begChr m:val="["/>
                          <m:endChr m:val="]"/>
                          <m:ctrlPr>
                            <a:rPr lang="en-US" sz="1200" b="0" i="1" smtClean="0">
                              <a:solidFill>
                                <a:srgbClr val="000000"/>
                              </a:solidFill>
                              <a:latin typeface="Cambria Math" panose="02040503050406030204" pitchFamily="18" charset="0"/>
                            </a:rPr>
                          </m:ctrlPr>
                        </m:dPr>
                        <m:e>
                          <m:m>
                            <m:mPr>
                              <m:mcs>
                                <m:mc>
                                  <m:mcPr>
                                    <m:count m:val="1"/>
                                    <m:mcJc m:val="center"/>
                                  </m:mcPr>
                                </m:mc>
                              </m:mcs>
                              <m:ctrlPr>
                                <a:rPr lang="en-US" sz="1200" b="0" i="1" smtClean="0">
                                  <a:solidFill>
                                    <a:srgbClr val="000000"/>
                                  </a:solidFill>
                                  <a:latin typeface="Cambria Math" panose="02040503050406030204" pitchFamily="18" charset="0"/>
                                </a:rPr>
                              </m:ctrlPr>
                            </m:mPr>
                            <m:mr>
                              <m:e>
                                <m:sSub>
                                  <m:sSubPr>
                                    <m:ctrlPr>
                                      <a:rPr lang="en-US" sz="1200" b="0" i="1" smtClean="0">
                                        <a:solidFill>
                                          <a:srgbClr val="000000"/>
                                        </a:solidFill>
                                        <a:latin typeface="Cambria Math" panose="02040503050406030204" pitchFamily="18" charset="0"/>
                                      </a:rPr>
                                    </m:ctrlPr>
                                  </m:sSubPr>
                                  <m:e>
                                    <m:r>
                                      <m:rPr>
                                        <m:brk m:alnAt="7"/>
                                      </m:rPr>
                                      <a:rPr lang="en-US" sz="1200" b="0" i="1" smtClean="0">
                                        <a:solidFill>
                                          <a:srgbClr val="000000"/>
                                        </a:solidFill>
                                        <a:latin typeface="Cambria Math" panose="02040503050406030204" pitchFamily="18" charset="0"/>
                                      </a:rPr>
                                      <m:t>𝑉</m:t>
                                    </m:r>
                                  </m:e>
                                  <m:sub>
                                    <m:r>
                                      <m:rPr>
                                        <m:brk m:alnAt="7"/>
                                      </m:rPr>
                                      <a:rPr lang="en-US" sz="1200" b="0" i="1" smtClean="0">
                                        <a:solidFill>
                                          <a:srgbClr val="000000"/>
                                        </a:solidFill>
                                        <a:latin typeface="Cambria Math" panose="02040503050406030204" pitchFamily="18" charset="0"/>
                                      </a:rPr>
                                      <m:t>𝑛</m:t>
                                    </m:r>
                                    <m:r>
                                      <a:rPr lang="en-US" sz="1200" b="0" i="1" smtClean="0">
                                        <a:solidFill>
                                          <a:srgbClr val="000000"/>
                                        </a:solidFill>
                                        <a:latin typeface="Cambria Math" panose="02040503050406030204" pitchFamily="18" charset="0"/>
                                      </a:rPr>
                                      <m:t>𝑎</m:t>
                                    </m:r>
                                  </m:sub>
                                </m:sSub>
                              </m:e>
                            </m:mr>
                            <m:mr>
                              <m:e>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𝑉</m:t>
                                    </m:r>
                                  </m:e>
                                  <m:sub>
                                    <m:r>
                                      <a:rPr lang="en-US" sz="1200" b="0" i="1" smtClean="0">
                                        <a:solidFill>
                                          <a:srgbClr val="000000"/>
                                        </a:solidFill>
                                        <a:latin typeface="Cambria Math" panose="02040503050406030204" pitchFamily="18" charset="0"/>
                                      </a:rPr>
                                      <m:t>𝑛𝑏</m:t>
                                    </m:r>
                                  </m:sub>
                                </m:sSub>
                              </m:e>
                            </m:mr>
                            <m:mr>
                              <m:e>
                                <m:sSub>
                                  <m:sSubPr>
                                    <m:ctrlPr>
                                      <a:rPr lang="en-US" sz="1200" b="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𝑉</m:t>
                                    </m:r>
                                  </m:e>
                                  <m:sub>
                                    <m:r>
                                      <a:rPr lang="en-US" sz="1200" b="0" i="1" smtClean="0">
                                        <a:solidFill>
                                          <a:srgbClr val="000000"/>
                                        </a:solidFill>
                                        <a:latin typeface="Cambria Math" panose="02040503050406030204" pitchFamily="18" charset="0"/>
                                      </a:rPr>
                                      <m:t>𝑛𝑐</m:t>
                                    </m:r>
                                  </m:sub>
                                </m:sSub>
                              </m:e>
                            </m:mr>
                          </m:m>
                        </m:e>
                      </m:d>
                      <m:r>
                        <a:rPr lang="en-US" sz="1200" b="0" i="1" smtClean="0">
                          <a:solidFill>
                            <a:srgbClr val="000000"/>
                          </a:solidFill>
                          <a:latin typeface="Cambria Math" panose="02040503050406030204" pitchFamily="18" charset="0"/>
                        </a:rPr>
                        <m:t>,</m:t>
                      </m:r>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𝑎𝑏𝑐</m:t>
                          </m:r>
                        </m:sub>
                        <m:sup>
                          <m:r>
                            <a:rPr lang="en-US" sz="1200" b="0" i="1" smtClean="0">
                              <a:solidFill>
                                <a:srgbClr val="000000"/>
                              </a:solidFill>
                              <a:latin typeface="Cambria Math" panose="02040503050406030204" pitchFamily="18" charset="0"/>
                            </a:rPr>
                            <m:t>𝑚</m:t>
                          </m:r>
                        </m:sup>
                      </m:sSubSup>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m:rPr>
                                        <m:brk m:alnAt="7"/>
                                      </m:rPr>
                                      <a:rPr lang="en-US" sz="1200" i="1">
                                        <a:solidFill>
                                          <a:srgbClr val="000000"/>
                                        </a:solidFill>
                                        <a:latin typeface="Cambria Math" panose="02040503050406030204" pitchFamily="18" charset="0"/>
                                      </a:rPr>
                                      <m:t>𝑉</m:t>
                                    </m:r>
                                  </m:e>
                                  <m:sub>
                                    <m:r>
                                      <m:rPr>
                                        <m:brk m:alnAt="7"/>
                                      </m:rPr>
                                      <a:rPr lang="en-US" sz="1200" b="0" i="1" smtClean="0">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𝑎</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b="0" i="1" smtClean="0">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𝑏</m:t>
                                    </m:r>
                                  </m:sub>
                                </m:sSub>
                              </m:e>
                            </m:mr>
                            <m:mr>
                              <m:e>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𝑉</m:t>
                                    </m:r>
                                  </m:e>
                                  <m:sub>
                                    <m:r>
                                      <a:rPr lang="en-US" sz="1200" b="0" i="1" smtClean="0">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𝑐</m:t>
                                    </m:r>
                                  </m:sub>
                                </m:sSub>
                              </m:e>
                            </m:mr>
                          </m:m>
                        </m:e>
                      </m:d>
                      <m:r>
                        <a:rPr lang="en-US" sz="1200" b="0" i="0" smtClean="0">
                          <a:solidFill>
                            <a:srgbClr val="000000"/>
                          </a:solidFill>
                          <a:latin typeface="Cambria Math" panose="02040503050406030204" pitchFamily="18" charset="0"/>
                        </a:rPr>
                        <m:t>,</m:t>
                      </m:r>
                      <m:sSubSup>
                        <m:sSubSupPr>
                          <m:ctrlPr>
                            <a:rPr lang="en-US" sz="1200" i="1">
                              <a:solidFill>
                                <a:srgbClr val="000000"/>
                              </a:solidFill>
                              <a:latin typeface="Cambria Math" panose="02040503050406030204" pitchFamily="18" charset="0"/>
                            </a:rPr>
                          </m:ctrlPr>
                        </m:sSubSupPr>
                        <m:e>
                          <m:r>
                            <a:rPr lang="en-US" sz="1200" b="1" i="1" smtClean="0">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𝑛</m:t>
                          </m:r>
                        </m:sup>
                      </m:sSubSup>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𝐼</m:t>
                                    </m:r>
                                  </m:e>
                                  <m:sub>
                                    <m:r>
                                      <m:rPr>
                                        <m:brk m:alnAt="7"/>
                                      </m:rPr>
                                      <a:rPr lang="en-US" sz="1200" i="1">
                                        <a:solidFill>
                                          <a:srgbClr val="000000"/>
                                        </a:solidFill>
                                        <a:latin typeface="Cambria Math" panose="02040503050406030204" pitchFamily="18" charset="0"/>
                                      </a:rPr>
                                      <m:t>𝑛</m:t>
                                    </m:r>
                                    <m:r>
                                      <a:rPr lang="en-US" sz="1200" i="1">
                                        <a:solidFill>
                                          <a:srgbClr val="000000"/>
                                        </a:solidFill>
                                        <a:latin typeface="Cambria Math" panose="02040503050406030204" pitchFamily="18" charset="0"/>
                                      </a:rPr>
                                      <m:t>𝑎</m:t>
                                    </m:r>
                                  </m:sub>
                                </m:sSub>
                              </m:e>
                            </m:m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𝑛𝑏</m:t>
                                    </m:r>
                                  </m:sub>
                                </m:sSub>
                              </m:e>
                            </m:m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𝑛𝑐</m:t>
                                    </m:r>
                                  </m:sub>
                                </m:sSub>
                              </m:e>
                            </m:mr>
                          </m:m>
                        </m:e>
                      </m:d>
                      <m:r>
                        <a:rPr lang="en-US" sz="1200" i="1">
                          <a:solidFill>
                            <a:srgbClr val="000000"/>
                          </a:solidFill>
                          <a:latin typeface="Cambria Math" panose="02040503050406030204" pitchFamily="18" charset="0"/>
                        </a:rPr>
                        <m:t>,</m:t>
                      </m:r>
                      <m:sSubSup>
                        <m:sSubSupPr>
                          <m:ctrlPr>
                            <a:rPr lang="en-US" sz="1200" i="1">
                              <a:solidFill>
                                <a:srgbClr val="000000"/>
                              </a:solidFill>
                              <a:latin typeface="Cambria Math" panose="02040503050406030204" pitchFamily="18" charset="0"/>
                            </a:rPr>
                          </m:ctrlPr>
                        </m:sSubSupPr>
                        <m:e>
                          <m:r>
                            <a:rPr lang="en-US" sz="1200" b="1" i="1" smtClean="0">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𝑚</m:t>
                          </m:r>
                        </m:sup>
                      </m:sSubSup>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𝐼</m:t>
                                    </m:r>
                                  </m:e>
                                  <m:sub>
                                    <m:r>
                                      <m:rPr>
                                        <m:brk m:alnAt="7"/>
                                      </m:rPr>
                                      <a:rPr lang="en-US" sz="1200" i="1">
                                        <a:solidFill>
                                          <a:srgbClr val="000000"/>
                                        </a:solidFill>
                                        <a:latin typeface="Cambria Math" panose="02040503050406030204" pitchFamily="18" charset="0"/>
                                      </a:rPr>
                                      <m:t>𝑚</m:t>
                                    </m:r>
                                    <m:r>
                                      <a:rPr lang="en-US" sz="1200" i="1">
                                        <a:solidFill>
                                          <a:srgbClr val="000000"/>
                                        </a:solidFill>
                                        <a:latin typeface="Cambria Math" panose="02040503050406030204" pitchFamily="18" charset="0"/>
                                      </a:rPr>
                                      <m:t>𝑎</m:t>
                                    </m:r>
                                  </m:sub>
                                </m:sSub>
                              </m:e>
                            </m:m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𝑚𝑏</m:t>
                                    </m:r>
                                  </m:sub>
                                </m:sSub>
                              </m:e>
                            </m:mr>
                            <m:mr>
                              <m:e>
                                <m:sSub>
                                  <m:sSubPr>
                                    <m:ctrlPr>
                                      <a:rPr lang="en-US" sz="1200" i="1">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𝐼</m:t>
                                    </m:r>
                                  </m:e>
                                  <m:sub>
                                    <m:r>
                                      <a:rPr lang="en-US" sz="1200" i="1">
                                        <a:solidFill>
                                          <a:srgbClr val="000000"/>
                                        </a:solidFill>
                                        <a:latin typeface="Cambria Math" panose="02040503050406030204" pitchFamily="18" charset="0"/>
                                      </a:rPr>
                                      <m:t>𝑚𝑐</m:t>
                                    </m:r>
                                  </m:sub>
                                </m:sSub>
                              </m:e>
                            </m:mr>
                          </m:m>
                        </m:e>
                      </m:d>
                      <m:r>
                        <a:rPr lang="en-US" sz="1200" b="0" i="1" smtClean="0">
                          <a:solidFill>
                            <a:srgbClr val="000000"/>
                          </a:solidFill>
                          <a:latin typeface="Cambria Math" panose="02040503050406030204" pitchFamily="18" charset="0"/>
                        </a:rPr>
                        <m:t>.</m:t>
                      </m:r>
                    </m:oMath>
                  </m:oMathPara>
                </a14:m>
                <a:endParaRPr lang="en-US" sz="1200" dirty="0"/>
              </a:p>
            </p:txBody>
          </p:sp>
        </mc:Choice>
        <mc:Fallback xmlns="">
          <p:sp>
            <p:nvSpPr>
              <p:cNvPr id="70" name="Rectangle 69">
                <a:extLst>
                  <a:ext uri="{FF2B5EF4-FFF2-40B4-BE49-F238E27FC236}">
                    <a16:creationId xmlns:a16="http://schemas.microsoft.com/office/drawing/2014/main" id="{FDB530AF-0A50-4DB4-9B85-159B4DB8C04A}"/>
                  </a:ext>
                </a:extLst>
              </p:cNvPr>
              <p:cNvSpPr>
                <a:spLocks noRot="1" noChangeAspect="1" noMove="1" noResize="1" noEditPoints="1" noAdjustHandles="1" noChangeArrowheads="1" noChangeShapeType="1" noTextEdit="1"/>
              </p:cNvSpPr>
              <p:nvPr/>
            </p:nvSpPr>
            <p:spPr>
              <a:xfrm>
                <a:off x="2191513" y="5488499"/>
                <a:ext cx="4423199" cy="618246"/>
              </a:xfrm>
              <a:prstGeom prst="rect">
                <a:avLst/>
              </a:prstGeom>
              <a:blipFill>
                <a:blip r:embed="rId2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26187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General Object Property Description</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143000"/>
            <a:ext cx="8009238" cy="3139321"/>
          </a:xfrm>
          <a:prstGeom prst="rect">
            <a:avLst/>
          </a:prstGeom>
          <a:noFill/>
        </p:spPr>
        <p:txBody>
          <a:bodyPr wrap="square" rtlCol="0">
            <a:spAutoFit/>
          </a:bodyPr>
          <a:lstStyle/>
          <a:p>
            <a:pPr lvl="0" algn="just"/>
            <a:r>
              <a:rPr lang="en-US" sz="1800" dirty="0"/>
              <a:t>These are objects common to all circuits in the </a:t>
            </a:r>
            <a:r>
              <a:rPr lang="en-US" sz="1800" dirty="0" err="1"/>
              <a:t>OpenDSS</a:t>
            </a:r>
            <a:r>
              <a:rPr lang="en-US" sz="1800" dirty="0"/>
              <a:t> (there may be several circuits loaded into memory at any one time). Any circuit can reference the data contained in the General DSS Objects.</a:t>
            </a:r>
          </a:p>
          <a:p>
            <a:pPr lvl="0" algn="just"/>
            <a:endParaRPr lang="en-US" sz="1800" dirty="0"/>
          </a:p>
          <a:p>
            <a:pPr lvl="0" algn="just"/>
            <a:r>
              <a:rPr lang="en-US" sz="1800" dirty="0"/>
              <a:t>The following describes each object class and the parameters that may be defined through the command interface.</a:t>
            </a:r>
          </a:p>
          <a:p>
            <a:pPr lvl="0" algn="just"/>
            <a:endParaRPr lang="en-US" sz="1800" dirty="0"/>
          </a:p>
          <a:p>
            <a:pPr lvl="0" algn="just"/>
            <a:r>
              <a:rPr lang="en-US" sz="1800" dirty="0"/>
              <a:t>Note that all DSS objects have a Like parameter. When another element of the same class is very similar to a new one being created, use the Like parameter to start the definition then change the parameters that differ. Issue the Like=</a:t>
            </a:r>
            <a:r>
              <a:rPr lang="en-US" sz="1800" dirty="0" err="1"/>
              <a:t>nnnn</a:t>
            </a:r>
            <a:r>
              <a:rPr lang="en-US" sz="1800" dirty="0"/>
              <a:t> parameter first. Command lines are parsed and executed from left to right.</a:t>
            </a:r>
            <a:endParaRPr lang="en-US" sz="1800" baseline="30000" dirty="0"/>
          </a:p>
        </p:txBody>
      </p:sp>
    </p:spTree>
    <p:extLst>
      <p:ext uri="{BB962C8B-B14F-4D97-AF65-F5344CB8AC3E}">
        <p14:creationId xmlns:p14="http://schemas.microsoft.com/office/powerpoint/2010/main" val="2415670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2" y="76200"/>
            <a:ext cx="7772400" cy="704478"/>
          </a:xfrm>
        </p:spPr>
        <p:txBody>
          <a:bodyPr/>
          <a:lstStyle/>
          <a:p>
            <a:r>
              <a:rPr lang="en-US" sz="4000" dirty="0">
                <a:latin typeface="Times New Roman" panose="02020603050405020304" pitchFamily="18" charset="0"/>
                <a:cs typeface="Times New Roman" panose="02020603050405020304" pitchFamily="18" charset="0"/>
              </a:rPr>
              <a:t>Modeling A Line in OpenDSS</a:t>
            </a:r>
          </a:p>
        </p:txBody>
      </p:sp>
      <p:sp>
        <p:nvSpPr>
          <p:cNvPr id="10" name="Rectangle 9"/>
          <p:cNvSpPr/>
          <p:nvPr/>
        </p:nvSpPr>
        <p:spPr>
          <a:xfrm>
            <a:off x="499147" y="653623"/>
            <a:ext cx="4970079" cy="738664"/>
          </a:xfrm>
          <a:prstGeom prst="rect">
            <a:avLst/>
          </a:prstGeom>
        </p:spPr>
        <p:txBody>
          <a:bodyPr wrap="none">
            <a:spAutoFit/>
          </a:bodyPr>
          <a:lstStyle/>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2"/>
              <a:tabLst/>
              <a:defRPr/>
            </a:pPr>
            <a:r>
              <a:rPr kumimoji="0" lang="en-US" sz="2400" b="1" i="0" u="none" strike="noStrike" kern="1200" cap="none" spc="0" normalizeH="0" baseline="0" noProof="0" dirty="0">
                <a:ln>
                  <a:noFill/>
                </a:ln>
                <a:solidFill>
                  <a:srgbClr val="000000"/>
                </a:solidFill>
                <a:effectLst/>
                <a:uLnTx/>
                <a:uFillTx/>
                <a:latin typeface="Times" charset="0"/>
                <a:ea typeface="+mn-ea"/>
                <a:cs typeface="+mn-cs"/>
              </a:rPr>
              <a:t>Using </a:t>
            </a:r>
            <a:r>
              <a:rPr kumimoji="0" lang="en-US" sz="2400" b="1" i="0" u="none" strike="noStrike" kern="1200" cap="none" spc="0" normalizeH="0" baseline="0" noProof="0" dirty="0" err="1">
                <a:ln>
                  <a:noFill/>
                </a:ln>
                <a:solidFill>
                  <a:srgbClr val="000000"/>
                </a:solidFill>
                <a:effectLst/>
                <a:uLnTx/>
                <a:uFillTx/>
                <a:latin typeface="Times" charset="0"/>
                <a:ea typeface="+mn-ea"/>
                <a:cs typeface="+mn-cs"/>
              </a:rPr>
              <a:t>Linecode</a:t>
            </a:r>
            <a:endParaRPr kumimoji="0" lang="en-US" sz="2400" b="1"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How to build the primitive Y matrix for a line?</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1A8A986-47BB-46B7-87AC-E8718FF28D02}"/>
                  </a:ext>
                </a:extLst>
              </p:cNvPr>
              <p:cNvSpPr/>
              <p:nvPr/>
            </p:nvSpPr>
            <p:spPr>
              <a:xfrm>
                <a:off x="1326326" y="1469023"/>
                <a:ext cx="4312474" cy="1051185"/>
              </a:xfrm>
              <a:prstGeom prst="rect">
                <a:avLst/>
              </a:prstGeom>
            </p:spPr>
            <p:txBody>
              <a:bodyPr wrap="square">
                <a:spAutoFit/>
              </a:bodyPr>
              <a:lstStyle/>
              <a:p>
                <a:pPr lvl="0">
                  <a:defRPr/>
                </a:pPr>
                <a14:m>
                  <m:oMathPara xmlns:m="http://schemas.openxmlformats.org/officeDocument/2006/math">
                    <m:oMathParaPr>
                      <m:jc m:val="left"/>
                    </m:oMathParaPr>
                    <m:oMath xmlns:m="http://schemas.openxmlformats.org/officeDocument/2006/math">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i="1">
                          <a:solidFill>
                            <a:srgbClr val="000000"/>
                          </a:solidFill>
                          <a:latin typeface="Cambria Math" panose="02040503050406030204" pitchFamily="18" charset="0"/>
                        </a:rPr>
                        <m:t>    −</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mcs>
                                <m:mc>
                                  <m:mcPr>
                                    <m:count m:val="1"/>
                                    <m:mcJc m:val="center"/>
                                  </m:mcPr>
                                </m:mc>
                              </m:mcs>
                              <m:ctrlPr>
                                <a:rPr lang="en-US" sz="1400" i="1">
                                  <a:solidFill>
                                    <a:srgbClr val="000000"/>
                                  </a:solidFill>
                                  <a:latin typeface="Cambria Math" panose="02040503050406030204" pitchFamily="18" charset="0"/>
                                </a:rPr>
                              </m:ctrlPr>
                            </m:mP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e>
                            </m:m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𝑚</m:t>
                                    </m:r>
                                  </m:sup>
                                </m:sSubSup>
                              </m:e>
                            </m:mr>
                          </m:m>
                        </m:e>
                      </m:d>
                    </m:oMath>
                  </m:oMathPara>
                </a14:m>
                <a:endParaRPr kumimoji="0" lang="en-US" sz="1400" b="0" i="0" u="none" strike="noStrike" kern="1200" cap="none" spc="0" normalizeH="0" baseline="0" noProof="0" dirty="0">
                  <a:ln>
                    <a:noFill/>
                  </a:ln>
                  <a:solidFill>
                    <a:srgbClr val="000000"/>
                  </a:solidFill>
                  <a:effectLst/>
                  <a:uLnTx/>
                  <a:uFillTx/>
                  <a:latin typeface="Univers 67 CondensedBold"/>
                </a:endParaRPr>
              </a:p>
              <a:p>
                <a:pPr lvl="0">
                  <a:defRPr/>
                </a:pPr>
                <a14:m>
                  <m:oMathPara xmlns:m="http://schemas.openxmlformats.org/officeDocument/2006/math">
                    <m:oMathParaPr>
                      <m:jc m:val="left"/>
                    </m:oMathParaPr>
                    <m:oMath xmlns:m="http://schemas.openxmlformats.org/officeDocument/2006/math">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𝑚</m:t>
                          </m:r>
                        </m:sup>
                      </m:sSubSup>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i="1">
                          <a:solidFill>
                            <a:srgbClr val="000000"/>
                          </a:solidFill>
                          <a:latin typeface="Cambria Math" panose="02040503050406030204" pitchFamily="18" charset="0"/>
                        </a:rPr>
                        <m:t>    </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r>
                        <a:rPr lang="en-US" sz="1400" i="1">
                          <a:solidFill>
                            <a:srgbClr val="000000"/>
                          </a:solidFill>
                          <a:latin typeface="Cambria Math" panose="02040503050406030204" pitchFamily="18" charset="0"/>
                        </a:rPr>
                        <m:t>]∗</m:t>
                      </m:r>
                      <m:d>
                        <m:dPr>
                          <m:begChr m:val="["/>
                          <m:endChr m:val="]"/>
                          <m:ctrlPr>
                            <a:rPr lang="en-US" sz="1400" i="1">
                              <a:solidFill>
                                <a:srgbClr val="000000"/>
                              </a:solidFill>
                              <a:latin typeface="Cambria Math" panose="02040503050406030204" pitchFamily="18" charset="0"/>
                            </a:rPr>
                          </m:ctrlPr>
                        </m:dPr>
                        <m:e>
                          <m:m>
                            <m:mPr>
                              <m:mcs>
                                <m:mc>
                                  <m:mcPr>
                                    <m:count m:val="1"/>
                                    <m:mcJc m:val="center"/>
                                  </m:mcPr>
                                </m:mc>
                              </m:mcs>
                              <m:ctrlPr>
                                <a:rPr lang="en-US" sz="1400" i="1">
                                  <a:solidFill>
                                    <a:srgbClr val="000000"/>
                                  </a:solidFill>
                                  <a:latin typeface="Cambria Math" panose="02040503050406030204" pitchFamily="18" charset="0"/>
                                </a:rPr>
                              </m:ctrlPr>
                            </m:mP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e>
                            </m:m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𝑚</m:t>
                                    </m:r>
                                  </m:sup>
                                </m:sSubSup>
                              </m:e>
                            </m:mr>
                          </m:m>
                        </m:e>
                      </m:d>
                    </m:oMath>
                  </m:oMathPara>
                </a14:m>
                <a:endParaRPr kumimoji="0" lang="en-US" sz="1400" b="0" i="0" u="none" strike="noStrike" kern="1200" cap="none" spc="0" normalizeH="0" baseline="0" noProof="0" dirty="0">
                  <a:ln>
                    <a:noFill/>
                  </a:ln>
                  <a:solidFill>
                    <a:srgbClr val="000000"/>
                  </a:solidFill>
                  <a:effectLst/>
                  <a:uLnTx/>
                  <a:uFillTx/>
                  <a:latin typeface="Univers 67 CondensedBold"/>
                </a:endParaRPr>
              </a:p>
            </p:txBody>
          </p:sp>
        </mc:Choice>
        <mc:Fallback xmlns="">
          <p:sp>
            <p:nvSpPr>
              <p:cNvPr id="13" name="Rectangle 12">
                <a:extLst>
                  <a:ext uri="{FF2B5EF4-FFF2-40B4-BE49-F238E27FC236}">
                    <a16:creationId xmlns:a16="http://schemas.microsoft.com/office/drawing/2014/main" id="{C1A8A986-47BB-46B7-87AC-E8718FF28D02}"/>
                  </a:ext>
                </a:extLst>
              </p:cNvPr>
              <p:cNvSpPr>
                <a:spLocks noRot="1" noChangeAspect="1" noMove="1" noResize="1" noEditPoints="1" noAdjustHandles="1" noChangeArrowheads="1" noChangeShapeType="1" noTextEdit="1"/>
              </p:cNvSpPr>
              <p:nvPr/>
            </p:nvSpPr>
            <p:spPr>
              <a:xfrm>
                <a:off x="1326326" y="1469023"/>
                <a:ext cx="4312474" cy="1051185"/>
              </a:xfrm>
              <a:prstGeom prst="rect">
                <a:avLst/>
              </a:prstGeom>
              <a:blipFill>
                <a:blip r:embed="rId3"/>
                <a:stretch>
                  <a:fillRect/>
                </a:stretch>
              </a:blipFill>
            </p:spPr>
            <p:txBody>
              <a:bodyPr/>
              <a:lstStyle/>
              <a:p>
                <a:r>
                  <a:rPr lang="en-US">
                    <a:noFill/>
                  </a:rPr>
                  <a:t> </a:t>
                </a:r>
              </a:p>
            </p:txBody>
          </p:sp>
        </mc:Fallback>
      </mc:AlternateContent>
      <p:sp>
        <p:nvSpPr>
          <p:cNvPr id="14" name="Arrow: Down 13">
            <a:extLst>
              <a:ext uri="{FF2B5EF4-FFF2-40B4-BE49-F238E27FC236}">
                <a16:creationId xmlns:a16="http://schemas.microsoft.com/office/drawing/2014/main" id="{5D18068B-314B-451D-BCDF-A8C726C4155B}"/>
              </a:ext>
            </a:extLst>
          </p:cNvPr>
          <p:cNvSpPr/>
          <p:nvPr/>
        </p:nvSpPr>
        <p:spPr bwMode="auto">
          <a:xfrm rot="16200000">
            <a:off x="4122420" y="1897380"/>
            <a:ext cx="213360" cy="1981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8934C71-6B8F-4CDD-A114-F4057F7A3983}"/>
                  </a:ext>
                </a:extLst>
              </p:cNvPr>
              <p:cNvSpPr/>
              <p:nvPr/>
            </p:nvSpPr>
            <p:spPr>
              <a:xfrm>
                <a:off x="4662601" y="1689967"/>
                <a:ext cx="2785058" cy="571760"/>
              </a:xfrm>
              <a:prstGeom prst="rect">
                <a:avLst/>
              </a:prstGeom>
            </p:spPr>
            <p:txBody>
              <a:bodyPr wrap="none">
                <a:spAutoFit/>
              </a:bodyPr>
              <a:lstStyle/>
              <a:p>
                <a14:m>
                  <m:oMath xmlns:m="http://schemas.openxmlformats.org/officeDocument/2006/math">
                    <m:d>
                      <m:dPr>
                        <m:begChr m:val="["/>
                        <m:endChr m:val="]"/>
                        <m:ctrlPr>
                          <a:rPr lang="en-US" sz="1400" i="1" smtClean="0">
                            <a:solidFill>
                              <a:srgbClr val="000000"/>
                            </a:solidFill>
                            <a:latin typeface="Cambria Math" panose="02040503050406030204" pitchFamily="18" charset="0"/>
                          </a:rPr>
                        </m:ctrlPr>
                      </m:dPr>
                      <m:e>
                        <m:m>
                          <m:mPr>
                            <m:mcs>
                              <m:mc>
                                <m:mcPr>
                                  <m:count m:val="1"/>
                                  <m:mcJc m:val="center"/>
                                </m:mcPr>
                              </m:mc>
                            </m:mcs>
                            <m:ctrlPr>
                              <a:rPr lang="en-US" sz="1400" i="1">
                                <a:solidFill>
                                  <a:srgbClr val="000000"/>
                                </a:solidFill>
                                <a:latin typeface="Cambria Math" panose="02040503050406030204" pitchFamily="18" charset="0"/>
                              </a:rPr>
                            </m:ctrlPr>
                          </m:mP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e>
                          </m:m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𝑰</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𝑚</m:t>
                                  </m:r>
                                </m:sup>
                              </m:sSubSup>
                            </m:e>
                          </m:mr>
                        </m:m>
                      </m:e>
                    </m:d>
                    <m:r>
                      <a:rPr lang="en-US" sz="1400" b="0" i="1" smtClean="0">
                        <a:solidFill>
                          <a:srgbClr val="000000"/>
                        </a:solidFill>
                        <a:latin typeface="Cambria Math" panose="02040503050406030204" pitchFamily="18" charset="0"/>
                      </a:rPr>
                      <m:t>=</m:t>
                    </m:r>
                    <m:d>
                      <m:dPr>
                        <m:begChr m:val="["/>
                        <m:endChr m:val="]"/>
                        <m:ctrlPr>
                          <a:rPr lang="en-US" sz="1400" b="0" i="1" smtClean="0">
                            <a:solidFill>
                              <a:srgbClr val="000000"/>
                            </a:solidFill>
                            <a:latin typeface="Cambria Math" panose="02040503050406030204" pitchFamily="18" charset="0"/>
                          </a:rPr>
                        </m:ctrlPr>
                      </m:dPr>
                      <m:e>
                        <m:m>
                          <m:mPr>
                            <m:mcs>
                              <m:mc>
                                <m:mcPr>
                                  <m:count m:val="2"/>
                                  <m:mcJc m:val="center"/>
                                </m:mcPr>
                              </m:mc>
                            </m:mcs>
                            <m:ctrlPr>
                              <a:rPr lang="en-US" sz="1400" b="0" i="1" smtClean="0">
                                <a:solidFill>
                                  <a:srgbClr val="000000"/>
                                </a:solidFill>
                                <a:latin typeface="Cambria Math" panose="02040503050406030204" pitchFamily="18" charset="0"/>
                              </a:rPr>
                            </m:ctrlPr>
                          </m:mP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e>
                            <m:e>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e>
                          </m:mr>
                          <m:mr>
                            <m:e>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e>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𝒁</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−1</m:t>
                                  </m:r>
                                </m:sup>
                              </m:sSubSup>
                            </m:e>
                          </m:mr>
                        </m:m>
                      </m:e>
                    </m:d>
                  </m:oMath>
                </a14:m>
                <a:r>
                  <a:rPr lang="en-US" sz="1400" dirty="0"/>
                  <a:t>*</a:t>
                </a:r>
                <a:r>
                  <a:rPr lang="en-US" sz="1400" dirty="0">
                    <a:solidFill>
                      <a:srgbClr val="000000"/>
                    </a:solidFill>
                  </a:rPr>
                  <a:t> </a:t>
                </a:r>
                <a14:m>
                  <m:oMath xmlns:m="http://schemas.openxmlformats.org/officeDocument/2006/math">
                    <m:d>
                      <m:dPr>
                        <m:begChr m:val="["/>
                        <m:endChr m:val="]"/>
                        <m:ctrlPr>
                          <a:rPr lang="en-US" sz="1400" i="1">
                            <a:solidFill>
                              <a:srgbClr val="000000"/>
                            </a:solidFill>
                            <a:latin typeface="Cambria Math" panose="02040503050406030204" pitchFamily="18" charset="0"/>
                          </a:rPr>
                        </m:ctrlPr>
                      </m:dPr>
                      <m:e>
                        <m:m>
                          <m:mPr>
                            <m:mcs>
                              <m:mc>
                                <m:mcPr>
                                  <m:count m:val="1"/>
                                  <m:mcJc m:val="center"/>
                                </m:mcPr>
                              </m:mc>
                            </m:mcs>
                            <m:ctrlPr>
                              <a:rPr lang="en-US" sz="1400" i="1">
                                <a:solidFill>
                                  <a:srgbClr val="000000"/>
                                </a:solidFill>
                                <a:latin typeface="Cambria Math" panose="02040503050406030204" pitchFamily="18" charset="0"/>
                              </a:rPr>
                            </m:ctrlPr>
                          </m:mP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𝑛</m:t>
                                  </m:r>
                                </m:sup>
                              </m:sSubSup>
                            </m:e>
                          </m:mr>
                          <m:mr>
                            <m:e>
                              <m:sSubSup>
                                <m:sSubSupPr>
                                  <m:ctrlPr>
                                    <a:rPr lang="en-US" sz="1400" i="1">
                                      <a:solidFill>
                                        <a:srgbClr val="000000"/>
                                      </a:solidFill>
                                      <a:latin typeface="Cambria Math" panose="02040503050406030204" pitchFamily="18" charset="0"/>
                                    </a:rPr>
                                  </m:ctrlPr>
                                </m:sSubSupPr>
                                <m:e>
                                  <m:r>
                                    <a:rPr lang="en-US" sz="1400" b="1" i="1">
                                      <a:solidFill>
                                        <a:srgbClr val="000000"/>
                                      </a:solidFill>
                                      <a:latin typeface="Cambria Math" panose="02040503050406030204" pitchFamily="18" charset="0"/>
                                    </a:rPr>
                                    <m:t>𝑽</m:t>
                                  </m:r>
                                </m:e>
                                <m:sub>
                                  <m:r>
                                    <a:rPr lang="en-US" sz="1400" i="1">
                                      <a:solidFill>
                                        <a:srgbClr val="000000"/>
                                      </a:solidFill>
                                      <a:latin typeface="Cambria Math" panose="02040503050406030204" pitchFamily="18" charset="0"/>
                                    </a:rPr>
                                    <m:t>𝑎𝑏𝑐</m:t>
                                  </m:r>
                                </m:sub>
                                <m:sup>
                                  <m:r>
                                    <a:rPr lang="en-US" sz="1400" i="1">
                                      <a:solidFill>
                                        <a:srgbClr val="000000"/>
                                      </a:solidFill>
                                      <a:latin typeface="Cambria Math" panose="02040503050406030204" pitchFamily="18" charset="0"/>
                                    </a:rPr>
                                    <m:t>𝑚</m:t>
                                  </m:r>
                                </m:sup>
                              </m:sSubSup>
                            </m:e>
                          </m:mr>
                        </m:m>
                      </m:e>
                    </m:d>
                  </m:oMath>
                </a14:m>
                <a:endParaRPr lang="en-US" sz="1400" dirty="0"/>
              </a:p>
            </p:txBody>
          </p:sp>
        </mc:Choice>
        <mc:Fallback xmlns="">
          <p:sp>
            <p:nvSpPr>
              <p:cNvPr id="15" name="Rectangle 14">
                <a:extLst>
                  <a:ext uri="{FF2B5EF4-FFF2-40B4-BE49-F238E27FC236}">
                    <a16:creationId xmlns:a16="http://schemas.microsoft.com/office/drawing/2014/main" id="{68934C71-6B8F-4CDD-A114-F4057F7A3983}"/>
                  </a:ext>
                </a:extLst>
              </p:cNvPr>
              <p:cNvSpPr>
                <a:spLocks noRot="1" noChangeAspect="1" noMove="1" noResize="1" noEditPoints="1" noAdjustHandles="1" noChangeArrowheads="1" noChangeShapeType="1" noTextEdit="1"/>
              </p:cNvSpPr>
              <p:nvPr/>
            </p:nvSpPr>
            <p:spPr>
              <a:xfrm>
                <a:off x="4662601" y="1689967"/>
                <a:ext cx="2785058" cy="571760"/>
              </a:xfrm>
              <a:prstGeom prst="rect">
                <a:avLst/>
              </a:prstGeom>
              <a:blipFill>
                <a:blip r:embed="rId4"/>
                <a:stretch>
                  <a:fillRect/>
                </a:stretch>
              </a:blipFill>
            </p:spPr>
            <p:txBody>
              <a:bodyPr/>
              <a:lstStyle/>
              <a:p>
                <a:r>
                  <a:rPr lang="en-US">
                    <a:noFill/>
                  </a:rPr>
                  <a:t> </a:t>
                </a:r>
              </a:p>
            </p:txBody>
          </p:sp>
        </mc:Fallback>
      </mc:AlternateContent>
      <p:sp>
        <p:nvSpPr>
          <p:cNvPr id="16" name="Arrow: Down 15">
            <a:extLst>
              <a:ext uri="{FF2B5EF4-FFF2-40B4-BE49-F238E27FC236}">
                <a16:creationId xmlns:a16="http://schemas.microsoft.com/office/drawing/2014/main" id="{2CA796B2-876B-4C29-A291-988B7D47C86F}"/>
              </a:ext>
            </a:extLst>
          </p:cNvPr>
          <p:cNvSpPr/>
          <p:nvPr/>
        </p:nvSpPr>
        <p:spPr bwMode="auto">
          <a:xfrm rot="16200000">
            <a:off x="1341120" y="2804160"/>
            <a:ext cx="213360" cy="1981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DBF5FC26-0886-416E-A5D3-7AB07C24291E}"/>
                  </a:ext>
                </a:extLst>
              </p:cNvPr>
              <p:cNvSpPr/>
              <p:nvPr/>
            </p:nvSpPr>
            <p:spPr>
              <a:xfrm>
                <a:off x="1596095" y="2688223"/>
                <a:ext cx="5131854" cy="83471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000" b="1" i="1" smtClean="0">
                          <a:solidFill>
                            <a:srgbClr val="000000"/>
                          </a:solidFill>
                          <a:latin typeface="Cambria Math" panose="02040503050406030204" pitchFamily="18" charset="0"/>
                        </a:rPr>
                        <m:t>𝑰</m:t>
                      </m:r>
                      <m:r>
                        <a:rPr lang="en-US" sz="2000" i="1">
                          <a:solidFill>
                            <a:srgbClr val="000000"/>
                          </a:solidFill>
                          <a:latin typeface="Cambria Math" panose="02040503050406030204" pitchFamily="18" charset="0"/>
                        </a:rPr>
                        <m:t>=</m:t>
                      </m:r>
                      <m:sSub>
                        <m:sSubPr>
                          <m:ctrlPr>
                            <a:rPr lang="en-US" sz="2000" b="0" i="1" smtClean="0">
                              <a:solidFill>
                                <a:srgbClr val="000000"/>
                              </a:solidFill>
                              <a:latin typeface="Cambria Math" panose="02040503050406030204" pitchFamily="18" charset="0"/>
                            </a:rPr>
                          </m:ctrlPr>
                        </m:sSubPr>
                        <m:e>
                          <m:r>
                            <a:rPr lang="en-US" sz="2000" b="1" i="1" smtClean="0">
                              <a:solidFill>
                                <a:srgbClr val="000000"/>
                              </a:solidFill>
                              <a:latin typeface="Cambria Math" panose="02040503050406030204" pitchFamily="18" charset="0"/>
                            </a:rPr>
                            <m:t>𝒀</m:t>
                          </m:r>
                        </m:e>
                        <m:sub>
                          <m:r>
                            <a:rPr lang="en-US" sz="2000" b="0" i="1" smtClean="0">
                              <a:solidFill>
                                <a:srgbClr val="000000"/>
                              </a:solidFill>
                              <a:latin typeface="Cambria Math" panose="02040503050406030204" pitchFamily="18" charset="0"/>
                            </a:rPr>
                            <m:t>𝑝𝑟𝑖𝑚</m:t>
                          </m:r>
                        </m:sub>
                      </m:sSub>
                      <m:r>
                        <a:rPr lang="en-US" sz="2000" b="0" i="1" smtClean="0">
                          <a:solidFill>
                            <a:srgbClr val="000000"/>
                          </a:solidFill>
                          <a:latin typeface="Cambria Math" panose="02040503050406030204" pitchFamily="18" charset="0"/>
                        </a:rPr>
                        <m:t>∗</m:t>
                      </m:r>
                      <m:r>
                        <a:rPr lang="en-US" sz="2000" b="1" i="1" smtClean="0">
                          <a:solidFill>
                            <a:srgbClr val="000000"/>
                          </a:solidFill>
                          <a:latin typeface="Cambria Math" panose="02040503050406030204" pitchFamily="18" charset="0"/>
                        </a:rPr>
                        <m:t>𝑽</m:t>
                      </m:r>
                    </m:oMath>
                  </m:oMathPara>
                </a14:m>
                <a:endParaRPr lang="en-US" sz="2400" b="1" dirty="0"/>
              </a:p>
              <a:p>
                <a:r>
                  <a:rPr lang="en-US" sz="1200" dirty="0"/>
                  <a:t>Where,</a:t>
                </a:r>
                <a:r>
                  <a:rPr lang="en-US" sz="1200" b="1" dirty="0"/>
                  <a:t> </a:t>
                </a:r>
                <a14:m>
                  <m:oMath xmlns:m="http://schemas.openxmlformats.org/officeDocument/2006/math">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𝑝𝑟𝑖𝑚</m:t>
                        </m:r>
                      </m:sub>
                    </m:sSub>
                  </m:oMath>
                </a14:m>
                <a:r>
                  <a:rPr lang="en-US" sz="1200" b="1" dirty="0"/>
                  <a:t>=</a:t>
                </a:r>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mcs>
                              <m:mc>
                                <m:mcPr>
                                  <m:count m:val="2"/>
                                  <m:mcJc m:val="center"/>
                                </m:mcPr>
                              </m:mc>
                            </m:mcs>
                            <m:ctrlPr>
                              <a:rPr lang="en-US" sz="1200" i="1">
                                <a:solidFill>
                                  <a:srgbClr val="000000"/>
                                </a:solidFill>
                                <a:latin typeface="Cambria Math" panose="02040503050406030204" pitchFamily="18" charset="0"/>
                              </a:rPr>
                            </m:ctrlPr>
                          </m:mPr>
                          <m:mr>
                            <m:e>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𝒁</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−1</m:t>
                                  </m:r>
                                </m:sup>
                              </m:sSubSup>
                            </m:e>
                            <m:e>
                              <m:r>
                                <a:rPr lang="en-US" sz="1200" i="1">
                                  <a:solidFill>
                                    <a:srgbClr val="000000"/>
                                  </a:solidFill>
                                  <a:latin typeface="Cambria Math" panose="02040503050406030204" pitchFamily="18" charset="0"/>
                                </a:rPr>
                                <m:t>−</m:t>
                              </m:r>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𝒁</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−1</m:t>
                                  </m:r>
                                </m:sup>
                              </m:sSubSup>
                            </m:e>
                          </m:mr>
                          <m:mr>
                            <m:e>
                              <m:r>
                                <a:rPr lang="en-US" sz="1200" i="1">
                                  <a:solidFill>
                                    <a:srgbClr val="000000"/>
                                  </a:solidFill>
                                  <a:latin typeface="Cambria Math" panose="02040503050406030204" pitchFamily="18" charset="0"/>
                                </a:rPr>
                                <m:t>−</m:t>
                              </m:r>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𝒁</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−1</m:t>
                                  </m:r>
                                </m:sup>
                              </m:sSubSup>
                            </m:e>
                            <m:e>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𝒁</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−1</m:t>
                                  </m:r>
                                </m:sup>
                              </m:sSubSup>
                            </m:e>
                          </m:mr>
                        </m:m>
                      </m:e>
                    </m:d>
                    <m:r>
                      <a:rPr lang="en-US" sz="1200" b="0" i="1" smtClean="0">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2"/>
                                  <m:mcJc m:val="center"/>
                                </m:mcPr>
                              </m:mc>
                            </m:mcs>
                            <m:ctrlPr>
                              <a:rPr lang="en-US" sz="1200" i="1">
                                <a:solidFill>
                                  <a:srgbClr val="000000"/>
                                </a:solidFill>
                                <a:latin typeface="Cambria Math" panose="02040503050406030204" pitchFamily="18" charset="0"/>
                              </a:rPr>
                            </m:ctrlPr>
                          </m:mPr>
                          <m:mr>
                            <m:e>
                              <m:sSub>
                                <m:sSubPr>
                                  <m:ctrlPr>
                                    <a:rPr lang="en-US" sz="1200" b="0" i="1" smtClean="0">
                                      <a:solidFill>
                                        <a:srgbClr val="000000"/>
                                      </a:solidFill>
                                      <a:latin typeface="Cambria Math" panose="02040503050406030204" pitchFamily="18" charset="0"/>
                                    </a:rPr>
                                  </m:ctrlPr>
                                </m:sSubPr>
                                <m:e>
                                  <m:r>
                                    <a:rPr lang="en-US" sz="1200" b="1" i="1" smtClean="0">
                                      <a:solidFill>
                                        <a:srgbClr val="000000"/>
                                      </a:solidFill>
                                      <a:latin typeface="Cambria Math" panose="02040503050406030204" pitchFamily="18" charset="0"/>
                                    </a:rPr>
                                    <m:t>𝒀</m:t>
                                  </m:r>
                                </m:e>
                                <m:sub>
                                  <m:r>
                                    <a:rPr lang="en-US" sz="1200" b="0" i="1" smtClean="0">
                                      <a:solidFill>
                                        <a:srgbClr val="000000"/>
                                      </a:solidFill>
                                      <a:latin typeface="Cambria Math" panose="02040503050406030204" pitchFamily="18" charset="0"/>
                                    </a:rPr>
                                    <m:t>𝑎𝑏𝑐</m:t>
                                  </m:r>
                                </m:sub>
                              </m:sSub>
                            </m:e>
                            <m:e>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𝑎𝑏𝑐</m:t>
                                  </m:r>
                                </m:sub>
                              </m:sSub>
                            </m:e>
                          </m:mr>
                          <m:mr>
                            <m:e>
                              <m:r>
                                <a:rPr lang="en-US" sz="1200" i="1">
                                  <a:solidFill>
                                    <a:srgbClr val="000000"/>
                                  </a:solidFill>
                                  <a:latin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𝑎𝑏𝑐</m:t>
                                  </m:r>
                                </m:sub>
                              </m:sSub>
                            </m:e>
                            <m:e>
                              <m:sSub>
                                <m:sSubPr>
                                  <m:ctrlPr>
                                    <a:rPr lang="en-US" sz="1200" i="1">
                                      <a:solidFill>
                                        <a:srgbClr val="000000"/>
                                      </a:solidFill>
                                      <a:latin typeface="Cambria Math" panose="02040503050406030204" pitchFamily="18" charset="0"/>
                                    </a:rPr>
                                  </m:ctrlPr>
                                </m:sSubPr>
                                <m:e>
                                  <m:r>
                                    <a:rPr lang="en-US" sz="1200" b="1" i="1">
                                      <a:solidFill>
                                        <a:srgbClr val="000000"/>
                                      </a:solidFill>
                                      <a:latin typeface="Cambria Math" panose="02040503050406030204" pitchFamily="18" charset="0"/>
                                    </a:rPr>
                                    <m:t>𝒀</m:t>
                                  </m:r>
                                </m:e>
                                <m:sub>
                                  <m:r>
                                    <a:rPr lang="en-US" sz="1200" i="1">
                                      <a:solidFill>
                                        <a:srgbClr val="000000"/>
                                      </a:solidFill>
                                      <a:latin typeface="Cambria Math" panose="02040503050406030204" pitchFamily="18" charset="0"/>
                                    </a:rPr>
                                    <m:t>𝑎𝑏𝑐</m:t>
                                  </m:r>
                                </m:sub>
                              </m:sSub>
                            </m:e>
                          </m:mr>
                        </m:m>
                      </m:e>
                    </m:d>
                    <m:r>
                      <a:rPr lang="en-US" sz="1200" b="0" i="1" smtClean="0">
                        <a:solidFill>
                          <a:srgbClr val="000000"/>
                        </a:solidFill>
                        <a:latin typeface="Cambria Math" panose="02040503050406030204" pitchFamily="18" charset="0"/>
                      </a:rPr>
                      <m:t>,</m:t>
                    </m:r>
                    <m:r>
                      <a:rPr lang="en-US" sz="1200" b="1" i="1">
                        <a:solidFill>
                          <a:srgbClr val="000000"/>
                        </a:solidFill>
                        <a:latin typeface="Cambria Math" panose="02040503050406030204" pitchFamily="18" charset="0"/>
                      </a:rPr>
                      <m:t>𝑰</m:t>
                    </m:r>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𝑛</m:t>
                                  </m:r>
                                </m:sup>
                              </m:sSubSup>
                            </m:e>
                          </m:mr>
                          <m:mr>
                            <m:e>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𝑰</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𝑚</m:t>
                                  </m:r>
                                </m:sup>
                              </m:sSubSup>
                            </m:e>
                          </m:mr>
                        </m:m>
                      </m:e>
                    </m:d>
                    <m:r>
                      <a:rPr lang="en-US" sz="1200" b="0" i="1" smtClean="0">
                        <a:solidFill>
                          <a:srgbClr val="000000"/>
                        </a:solidFill>
                        <a:latin typeface="Cambria Math" panose="02040503050406030204" pitchFamily="18" charset="0"/>
                      </a:rPr>
                      <m:t>,</m:t>
                    </m:r>
                    <m:r>
                      <a:rPr lang="en-US" sz="1200" b="1" i="1">
                        <a:solidFill>
                          <a:srgbClr val="000000"/>
                        </a:solidFill>
                        <a:latin typeface="Cambria Math" panose="02040503050406030204" pitchFamily="18" charset="0"/>
                      </a:rPr>
                      <m:t>𝑽</m:t>
                    </m:r>
                    <m:r>
                      <a:rPr lang="en-US" sz="1200" b="1" i="1" smtClean="0">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mcs>
                              <m:mc>
                                <m:mcPr>
                                  <m:count m:val="1"/>
                                  <m:mcJc m:val="center"/>
                                </m:mcPr>
                              </m:mc>
                            </m:mcs>
                            <m:ctrlPr>
                              <a:rPr lang="en-US" sz="1200" i="1">
                                <a:solidFill>
                                  <a:srgbClr val="000000"/>
                                </a:solidFill>
                                <a:latin typeface="Cambria Math" panose="02040503050406030204" pitchFamily="18" charset="0"/>
                              </a:rPr>
                            </m:ctrlPr>
                          </m:mPr>
                          <m:mr>
                            <m:e>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𝑛</m:t>
                                  </m:r>
                                </m:sup>
                              </m:sSubSup>
                            </m:e>
                          </m:mr>
                          <m:mr>
                            <m:e>
                              <m:sSubSup>
                                <m:sSubSupPr>
                                  <m:ctrlPr>
                                    <a:rPr lang="en-US" sz="1200" i="1">
                                      <a:solidFill>
                                        <a:srgbClr val="000000"/>
                                      </a:solidFill>
                                      <a:latin typeface="Cambria Math" panose="02040503050406030204" pitchFamily="18" charset="0"/>
                                    </a:rPr>
                                  </m:ctrlPr>
                                </m:sSubSupPr>
                                <m:e>
                                  <m:r>
                                    <a:rPr lang="en-US" sz="1200" b="1" i="1">
                                      <a:solidFill>
                                        <a:srgbClr val="000000"/>
                                      </a:solidFill>
                                      <a:latin typeface="Cambria Math" panose="02040503050406030204" pitchFamily="18" charset="0"/>
                                    </a:rPr>
                                    <m:t>𝑽</m:t>
                                  </m:r>
                                </m:e>
                                <m:sub>
                                  <m:r>
                                    <a:rPr lang="en-US" sz="1200" i="1">
                                      <a:solidFill>
                                        <a:srgbClr val="000000"/>
                                      </a:solidFill>
                                      <a:latin typeface="Cambria Math" panose="02040503050406030204" pitchFamily="18" charset="0"/>
                                    </a:rPr>
                                    <m:t>𝑎𝑏𝑐</m:t>
                                  </m:r>
                                </m:sub>
                                <m:sup>
                                  <m:r>
                                    <a:rPr lang="en-US" sz="1200" i="1">
                                      <a:solidFill>
                                        <a:srgbClr val="000000"/>
                                      </a:solidFill>
                                      <a:latin typeface="Cambria Math" panose="02040503050406030204" pitchFamily="18" charset="0"/>
                                    </a:rPr>
                                    <m:t>𝑚</m:t>
                                  </m:r>
                                </m:sup>
                              </m:sSubSup>
                            </m:e>
                          </m:mr>
                        </m:m>
                      </m:e>
                    </m:d>
                  </m:oMath>
                </a14:m>
                <a:endParaRPr lang="en-US" sz="1200" b="1" dirty="0"/>
              </a:p>
            </p:txBody>
          </p:sp>
        </mc:Choice>
        <mc:Fallback xmlns="">
          <p:sp>
            <p:nvSpPr>
              <p:cNvPr id="17" name="Rectangle 16">
                <a:extLst>
                  <a:ext uri="{FF2B5EF4-FFF2-40B4-BE49-F238E27FC236}">
                    <a16:creationId xmlns:a16="http://schemas.microsoft.com/office/drawing/2014/main" id="{DBF5FC26-0886-416E-A5D3-7AB07C24291E}"/>
                  </a:ext>
                </a:extLst>
              </p:cNvPr>
              <p:cNvSpPr>
                <a:spLocks noRot="1" noChangeAspect="1" noMove="1" noResize="1" noEditPoints="1" noAdjustHandles="1" noChangeArrowheads="1" noChangeShapeType="1" noTextEdit="1"/>
              </p:cNvSpPr>
              <p:nvPr/>
            </p:nvSpPr>
            <p:spPr>
              <a:xfrm>
                <a:off x="1596095" y="2688223"/>
                <a:ext cx="5131854" cy="834716"/>
              </a:xfrm>
              <a:prstGeom prst="rect">
                <a:avLst/>
              </a:prstGeom>
              <a:blipFill>
                <a:blip r:embed="rId5"/>
                <a:stretch>
                  <a:fillRect l="-1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7">
                <a:extLst>
                  <a:ext uri="{FF2B5EF4-FFF2-40B4-BE49-F238E27FC236}">
                    <a16:creationId xmlns:a16="http://schemas.microsoft.com/office/drawing/2014/main" id="{D5DE14CB-8BFD-4479-AC1F-DF45FDD2AEF2}"/>
                  </a:ext>
                </a:extLst>
              </p:cNvPr>
              <p:cNvSpPr txBox="1"/>
              <p:nvPr/>
            </p:nvSpPr>
            <p:spPr>
              <a:xfrm>
                <a:off x="1560275" y="3770993"/>
                <a:ext cx="5344733" cy="181761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In a detailed form: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d>
                      <m:dPr>
                        <m:begChr m:val="["/>
                        <m:endChr m:val="]"/>
                        <m:ctrlP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𝑛𝑏</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𝑛𝑐</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sub>
                              </m:sSub>
                            </m:e>
                          </m:mr>
                        </m:m>
                      </m:e>
                    </m:d>
                  </m:oMath>
                </a14:m>
                <a:r>
                  <a:rPr kumimoji="0" lang="en-US" sz="1800" b="0" i="0" u="none" strike="noStrike" kern="1200" cap="none" spc="0" normalizeH="0" baseline="0" noProof="0" dirty="0">
                    <a:ln>
                      <a:noFill/>
                    </a:ln>
                    <a:solidFill>
                      <a:srgbClr val="000000"/>
                    </a:solidFill>
                    <a:effectLst/>
                    <a:uLnTx/>
                    <a:uFillTx/>
                    <a:latin typeface="Univers 67 CondensedBold"/>
                    <a:ea typeface="+mn-ea"/>
                    <a:cs typeface="+mn-cs"/>
                  </a:rPr>
                  <a:t>= </a:t>
                </a:r>
                <a14:m>
                  <m:oMath xmlns:m="http://schemas.openxmlformats.org/officeDocument/2006/math">
                    <m:d>
                      <m:dPr>
                        <m:begChr m:val="["/>
                        <m:endChr m:val="]"/>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6"/>
                                  <m:mcJc m:val="center"/>
                                </m:mcPr>
                              </m:mc>
                            </m:mcs>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sub>
                              </m:sSub>
                            </m:e>
                          </m:mr>
                          <m:mr>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sub>
                              </m:sSub>
                            </m:e>
                          </m:mr>
                          <m:mr>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sub>
                              </m:sSub>
                            </m:e>
                          </m:mr>
                          <m:mr>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sub>
                              </m:sSub>
                            </m:e>
                          </m:mr>
                          <m:mr>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sub>
                              </m:sSub>
                            </m:e>
                          </m:mr>
                          <m:mr>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𝑚𝑏</m:t>
                                  </m:r>
                                </m:sub>
                              </m:sSub>
                            </m:e>
                            <m:e>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𝑚𝑐</m:t>
                                  </m:r>
                                </m:sub>
                              </m:sSub>
                            </m:e>
                          </m:mr>
                        </m:m>
                      </m:e>
                    </m:d>
                  </m:oMath>
                </a14:m>
                <a:r>
                  <a:rPr kumimoji="0" lang="en-US" sz="1800" b="0" i="0" u="none" strike="noStrike" kern="1200" cap="none" spc="0" normalizeH="0" baseline="0" noProof="0" dirty="0">
                    <a:ln>
                      <a:noFill/>
                    </a:ln>
                    <a:solidFill>
                      <a:srgbClr val="000000"/>
                    </a:solidFill>
                    <a:effectLst/>
                    <a:uLnTx/>
                    <a:uFillTx/>
                    <a:latin typeface="Univers 67 CondensedBold"/>
                    <a:ea typeface="+mn-ea"/>
                    <a:cs typeface="+mn-cs"/>
                  </a:rPr>
                  <a:t>* </a:t>
                </a:r>
                <a14:m>
                  <m:oMath xmlns:m="http://schemas.openxmlformats.org/officeDocument/2006/math">
                    <m:d>
                      <m:dPr>
                        <m:begChr m:val="["/>
                        <m:endChr m:val="]"/>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sub>
                              </m:sSub>
                            </m:e>
                          </m:mr>
                          <m:mr>
                            <m:e>
                              <m:sSub>
                                <m:sSubPr>
                                  <m:ctrlP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r>
                                    <a:rPr kumimoji="0" lang="en-US" sz="15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sub>
                              </m:sSub>
                            </m:e>
                          </m:mr>
                        </m:m>
                      </m:e>
                    </m:d>
                  </m:oMath>
                </a14:m>
                <a:endParaRPr kumimoji="0" lang="en-US" sz="1500" b="0" i="0" u="none" strike="noStrike" kern="1200" cap="none" spc="0" normalizeH="0" baseline="0" noProof="0" dirty="0">
                  <a:ln>
                    <a:noFill/>
                  </a:ln>
                  <a:solidFill>
                    <a:srgbClr val="000000"/>
                  </a:solidFill>
                  <a:effectLst/>
                  <a:uLnTx/>
                  <a:uFillTx/>
                  <a:latin typeface="Univers 67 Condensed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Univers 67 CondensedBold"/>
                  <a:ea typeface="+mn-ea"/>
                  <a:cs typeface="+mn-cs"/>
                </a:endParaRPr>
              </a:p>
            </p:txBody>
          </p:sp>
        </mc:Choice>
        <mc:Fallback xmlns="">
          <p:sp>
            <p:nvSpPr>
              <p:cNvPr id="19" name="TextBox 17">
                <a:extLst>
                  <a:ext uri="{FF2B5EF4-FFF2-40B4-BE49-F238E27FC236}">
                    <a16:creationId xmlns:a16="http://schemas.microsoft.com/office/drawing/2014/main" id="{D5DE14CB-8BFD-4479-AC1F-DF45FDD2AEF2}"/>
                  </a:ext>
                </a:extLst>
              </p:cNvPr>
              <p:cNvSpPr txBox="1">
                <a:spLocks noRot="1" noChangeAspect="1" noMove="1" noResize="1" noEditPoints="1" noAdjustHandles="1" noChangeArrowheads="1" noChangeShapeType="1" noTextEdit="1"/>
              </p:cNvSpPr>
              <p:nvPr/>
            </p:nvSpPr>
            <p:spPr>
              <a:xfrm>
                <a:off x="1560275" y="3770993"/>
                <a:ext cx="5344733" cy="1817613"/>
              </a:xfrm>
              <a:prstGeom prst="rect">
                <a:avLst/>
              </a:prstGeom>
              <a:blipFill>
                <a:blip r:embed="rId6"/>
                <a:stretch>
                  <a:fillRect l="-2166" t="-3356"/>
                </a:stretch>
              </a:blipFill>
            </p:spPr>
            <p:txBody>
              <a:bodyPr/>
              <a:lstStyle/>
              <a:p>
                <a:r>
                  <a:rPr lang="en-US">
                    <a:noFill/>
                  </a:rPr>
                  <a:t> </a:t>
                </a:r>
              </a:p>
            </p:txBody>
          </p:sp>
        </mc:Fallback>
      </mc:AlternateContent>
      <p:sp>
        <p:nvSpPr>
          <p:cNvPr id="20" name="Left Brace 19">
            <a:extLst>
              <a:ext uri="{FF2B5EF4-FFF2-40B4-BE49-F238E27FC236}">
                <a16:creationId xmlns:a16="http://schemas.microsoft.com/office/drawing/2014/main" id="{6ADFA038-B856-4F37-A6DF-F336EC58594F}"/>
              </a:ext>
            </a:extLst>
          </p:cNvPr>
          <p:cNvSpPr/>
          <p:nvPr/>
        </p:nvSpPr>
        <p:spPr bwMode="auto">
          <a:xfrm>
            <a:off x="1196491" y="1686221"/>
            <a:ext cx="152249" cy="637879"/>
          </a:xfrm>
          <a:prstGeom prst="leftBrace">
            <a:avLst>
              <a:gd name="adj1" fmla="val 28054"/>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535367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8" name="Title 1"/>
          <p:cNvSpPr>
            <a:spLocks noGrp="1"/>
          </p:cNvSpPr>
          <p:nvPr>
            <p:ph type="title"/>
          </p:nvPr>
        </p:nvSpPr>
        <p:spPr>
          <a:xfrm>
            <a:off x="488092" y="76200"/>
            <a:ext cx="7772400" cy="704478"/>
          </a:xfrm>
        </p:spPr>
        <p:txBody>
          <a:bodyPr/>
          <a:lstStyle/>
          <a:p>
            <a:r>
              <a:rPr lang="en-US" sz="4000" dirty="0">
                <a:latin typeface="Times New Roman" panose="02020603050405020304" pitchFamily="18" charset="0"/>
                <a:cs typeface="Times New Roman" panose="02020603050405020304" pitchFamily="18" charset="0"/>
              </a:rPr>
              <a:t>Modeling A Line in OpenDSS</a:t>
            </a:r>
          </a:p>
        </p:txBody>
      </p:sp>
      <mc:AlternateContent xmlns:mc="http://schemas.openxmlformats.org/markup-compatibility/2006" xmlns:a14="http://schemas.microsoft.com/office/drawing/2010/main">
        <mc:Choice Requires="a14">
          <p:sp>
            <p:nvSpPr>
              <p:cNvPr id="10" name="Rectangle 9"/>
              <p:cNvSpPr/>
              <p:nvPr/>
            </p:nvSpPr>
            <p:spPr>
              <a:xfrm>
                <a:off x="499147" y="653623"/>
                <a:ext cx="7387279" cy="872034"/>
              </a:xfrm>
              <a:prstGeom prst="rect">
                <a:avLst/>
              </a:prstGeom>
            </p:spPr>
            <p:txBody>
              <a:bodyPr wrap="none">
                <a:spAutoFit/>
              </a:bodyPr>
              <a:lstStyle/>
              <a:p>
                <a:pPr marL="457200" lvl="0" indent="-457200" eaLnBrk="0" fontAlgn="base" hangingPunct="0">
                  <a:spcBef>
                    <a:spcPct val="0"/>
                  </a:spcBef>
                  <a:spcAft>
                    <a:spcPct val="0"/>
                  </a:spcAft>
                  <a:buFont typeface="+mj-lt"/>
                  <a:buAutoNum type="arabicPeriod" startAt="2"/>
                  <a:defRPr/>
                </a:pPr>
                <a:r>
                  <a:rPr lang="en-US" sz="2400" b="1" dirty="0">
                    <a:solidFill>
                      <a:srgbClr val="000000"/>
                    </a:solidFill>
                    <a:latin typeface="Times" charset="0"/>
                  </a:rPr>
                  <a:t>Using </a:t>
                </a:r>
                <a:r>
                  <a:rPr lang="en-US" sz="2400" b="1" dirty="0" err="1">
                    <a:solidFill>
                      <a:srgbClr val="000000"/>
                    </a:solidFill>
                    <a:latin typeface="Times" charset="0"/>
                  </a:rPr>
                  <a:t>Linecode</a:t>
                </a:r>
                <a:endParaRPr lang="en-US" sz="2400" b="1" dirty="0">
                  <a:solidFill>
                    <a:srgbClr val="000000"/>
                  </a:solidFill>
                  <a:latin typeface="Times"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Verifying the steps of computing </a:t>
                </a:r>
                <a14:m>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𝒀</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𝑝𝑟𝑖𝑚</m:t>
                        </m:r>
                      </m:sub>
                    </m:sSub>
                  </m:oMath>
                </a14:m>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(ignoring the shunt capacitance):</a:t>
                </a:r>
              </a:p>
            </p:txBody>
          </p:sp>
        </mc:Choice>
        <mc:Fallback xmlns="">
          <p:sp>
            <p:nvSpPr>
              <p:cNvPr id="10" name="Rectangle 9"/>
              <p:cNvSpPr>
                <a:spLocks noRot="1" noChangeAspect="1" noMove="1" noResize="1" noEditPoints="1" noAdjustHandles="1" noChangeArrowheads="1" noChangeShapeType="1" noTextEdit="1"/>
              </p:cNvSpPr>
              <p:nvPr/>
            </p:nvSpPr>
            <p:spPr>
              <a:xfrm>
                <a:off x="499147" y="653623"/>
                <a:ext cx="7387279" cy="872034"/>
              </a:xfrm>
              <a:prstGeom prst="rect">
                <a:avLst/>
              </a:prstGeom>
              <a:blipFill>
                <a:blip r:embed="rId3"/>
                <a:stretch>
                  <a:fillRect l="-1155" t="-5594"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4FA9BF8-0D06-4CD1-8B88-578FFF3E1C1F}"/>
                  </a:ext>
                </a:extLst>
              </p:cNvPr>
              <p:cNvSpPr/>
              <p:nvPr/>
            </p:nvSpPr>
            <p:spPr>
              <a:xfrm>
                <a:off x="975252" y="1454983"/>
                <a:ext cx="7722435" cy="2141099"/>
              </a:xfrm>
              <a:prstGeom prst="rect">
                <a:avLst/>
              </a:prstGeom>
            </p:spPr>
            <p:txBody>
              <a:bodyPr wrap="none">
                <a:spAutoFit/>
              </a:body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Computed </a:t>
                </a:r>
                <a14:m>
                  <m:oMath xmlns:m="http://schemas.openxmlformats.org/officeDocument/2006/math">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𝒀</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𝑝𝑟𝑖𝑚</m:t>
                        </m:r>
                      </m:sub>
                    </m:sSub>
                  </m:oMath>
                </a14:m>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using the aforementioned equations:</a:t>
                </a:r>
              </a:p>
              <a:p>
                <a:pPr lvl="0" eaLnBrk="0" fontAlgn="base" hangingPunct="0">
                  <a:lnSpc>
                    <a:spcPct val="120000"/>
                  </a:lnSpc>
                  <a:spcBef>
                    <a:spcPct val="0"/>
                  </a:spcBef>
                  <a:spcAft>
                    <a:spcPct val="0"/>
                  </a:spcAf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sSub>
                      <m:sSubPr>
                        <m:ctrlPr>
                          <a:rPr kumimoji="0" lang="en-US" sz="9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0" lang="en-US" sz="900" b="1" i="1" u="none" strike="noStrike" kern="1200" cap="none" spc="0" normalizeH="0" baseline="0" noProof="0">
                            <a:ln>
                              <a:noFill/>
                            </a:ln>
                            <a:solidFill>
                              <a:srgbClr val="000000"/>
                            </a:solidFill>
                            <a:effectLst/>
                            <a:uLnTx/>
                            <a:uFillTx/>
                            <a:latin typeface="Cambria Math" panose="02040503050406030204" pitchFamily="18" charset="0"/>
                          </a:rPr>
                          <m:t>𝒀</m:t>
                        </m:r>
                      </m:e>
                      <m:sub>
                        <m:r>
                          <a:rPr kumimoji="0" lang="en-US" sz="900" b="0" i="1" u="none" strike="noStrike" kern="1200" cap="none" spc="0" normalizeH="0" baseline="0" noProof="0">
                            <a:ln>
                              <a:noFill/>
                            </a:ln>
                            <a:solidFill>
                              <a:srgbClr val="000000"/>
                            </a:solidFill>
                            <a:effectLst/>
                            <a:uLnTx/>
                            <a:uFillTx/>
                            <a:latin typeface="Cambria Math" panose="02040503050406030204" pitchFamily="18" charset="0"/>
                          </a:rPr>
                          <m:t>𝑝𝑟𝑖𝑚</m:t>
                        </m:r>
                      </m:sub>
                    </m:sSub>
                    <m: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rPr>
                      <m:t>=</m:t>
                    </m:r>
                    <m:d>
                      <m:dPr>
                        <m:begChr m:val="["/>
                        <m:endChr m:val="]"/>
                        <m:ctrlP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rPr>
                        </m:ctrlPr>
                      </m:dPr>
                      <m:e>
                        <m:m>
                          <m:mPr>
                            <m:mcs>
                              <m:mc>
                                <m:mcPr>
                                  <m:count m:val="6"/>
                                  <m:mcJc m:val="center"/>
                                </m:mcPr>
                              </m:mc>
                            </m:mcs>
                            <m:ctrlP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rPr>
                            </m:ctrlPr>
                          </m:mPr>
                          <m:mr>
                            <m:e>
                              <m:r>
                                <m:rPr>
                                  <m:brk m:alnAt="7"/>
                                </m:rPr>
                                <a:rPr lang="en-US" sz="900" i="1">
                                  <a:solidFill>
                                    <a:srgbClr val="000000"/>
                                  </a:solidFill>
                                  <a:latin typeface="Cambria Math" panose="02040503050406030204" pitchFamily="18" charset="0"/>
                                </a:rPr>
                                <m:t>0</m:t>
                              </m:r>
                              <m:r>
                                <a:rPr lang="en-US" sz="900" i="1">
                                  <a:solidFill>
                                    <a:srgbClr val="000000"/>
                                  </a:solidFill>
                                  <a:latin typeface="Cambria Math" panose="02040503050406030204" pitchFamily="18" charset="0"/>
                                </a:rPr>
                                <m:t>.4338 −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1.2502</m:t>
                              </m:r>
                            </m:e>
                            <m:e>
                              <m:r>
                                <a:rPr lang="en-US" sz="900" i="1">
                                  <a:solidFill>
                                    <a:srgbClr val="000000"/>
                                  </a:solidFill>
                                  <a:latin typeface="Cambria Math" panose="02040503050406030204" pitchFamily="18" charset="0"/>
                                </a:rPr>
                                <m:t>−0.1840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0.46220</m:t>
                              </m:r>
                            </m:e>
                            <m:e>
                              <m:r>
                                <a:rPr lang="en-US" sz="900" i="1">
                                  <a:solidFill>
                                    <a:srgbClr val="000000"/>
                                  </a:solidFill>
                                  <a:latin typeface="Cambria Math" panose="02040503050406030204" pitchFamily="18" charset="0"/>
                                </a:rPr>
                                <m:t>−0.1008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0.34550</m:t>
                              </m:r>
                            </m:e>
                            <m:e>
                              <m:r>
                                <a:rPr lang="en-US" sz="900" i="1">
                                  <a:solidFill>
                                    <a:srgbClr val="000000"/>
                                  </a:solidFill>
                                  <a:latin typeface="Cambria Math" panose="02040503050406030204" pitchFamily="18" charset="0"/>
                                </a:rPr>
                                <m:t>−0.4338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1.2502</m:t>
                              </m:r>
                            </m:e>
                            <m:e>
                              <m:r>
                                <a:rPr lang="en-US" sz="900" i="1">
                                  <a:solidFill>
                                    <a:srgbClr val="000000"/>
                                  </a:solidFill>
                                  <a:latin typeface="Cambria Math" panose="02040503050406030204" pitchFamily="18" charset="0"/>
                                </a:rPr>
                                <m:t>0.1840 − 0</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.46220</m:t>
                              </m:r>
                            </m:e>
                            <m:e>
                              <m:r>
                                <a:rPr lang="en-US" sz="900" i="1">
                                  <a:solidFill>
                                    <a:srgbClr val="000000"/>
                                  </a:solidFill>
                                  <a:latin typeface="Cambria Math" panose="02040503050406030204" pitchFamily="18" charset="0"/>
                                </a:rPr>
                                <m:t>0.1008 −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0.34550</m:t>
                              </m:r>
                            </m:e>
                          </m:mr>
                          <m:mr>
                            <m:e>
                              <m:r>
                                <a:rPr lang="en-US" sz="900" i="1">
                                  <a:solidFill>
                                    <a:srgbClr val="000000"/>
                                  </a:solidFill>
                                  <a:latin typeface="Cambria Math" panose="02040503050406030204" pitchFamily="18" charset="0"/>
                                </a:rPr>
                                <m:t>−0.1840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0.46220</m:t>
                              </m:r>
                            </m:e>
                            <m:e>
                              <m:r>
                                <a:rPr lang="en-US" sz="900" i="1">
                                  <a:solidFill>
                                    <a:srgbClr val="000000"/>
                                  </a:solidFill>
                                  <a:latin typeface="Cambria Math" panose="02040503050406030204" pitchFamily="18" charset="0"/>
                                </a:rPr>
                                <m:t>0.3798 −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1.1847</m:t>
                              </m:r>
                            </m:e>
                            <m:e>
                              <m:r>
                                <a:rPr lang="en-US" sz="900" i="1">
                                  <a:solidFill>
                                    <a:srgbClr val="000000"/>
                                  </a:solidFill>
                                  <a:latin typeface="Cambria Math" panose="02040503050406030204" pitchFamily="18" charset="0"/>
                                </a:rPr>
                                <m:t>−0.04780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0.26390</m:t>
                              </m:r>
                            </m:e>
                            <m:e>
                              <m:r>
                                <a:rPr lang="en-US" sz="900" i="1">
                                  <a:solidFill>
                                    <a:srgbClr val="000000"/>
                                  </a:solidFill>
                                  <a:latin typeface="Cambria Math" panose="02040503050406030204" pitchFamily="18" charset="0"/>
                                </a:rPr>
                                <m:t>0.1840 −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0.46220</m:t>
                              </m:r>
                            </m:e>
                            <m:e>
                              <m:r>
                                <a:rPr lang="en-US" sz="900" i="1">
                                  <a:solidFill>
                                    <a:srgbClr val="000000"/>
                                  </a:solidFill>
                                  <a:latin typeface="Cambria Math" panose="02040503050406030204" pitchFamily="18" charset="0"/>
                                </a:rPr>
                                <m:t>−0.3798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1.1847</m:t>
                              </m:r>
                            </m:e>
                            <m:e>
                              <m:r>
                                <a:rPr lang="en-US" sz="900" i="1">
                                  <a:solidFill>
                                    <a:srgbClr val="000000"/>
                                  </a:solidFill>
                                  <a:latin typeface="Cambria Math" panose="02040503050406030204" pitchFamily="18" charset="0"/>
                                </a:rPr>
                                <m:t>0.04780 −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0.26390</m:t>
                              </m:r>
                            </m:e>
                          </m:mr>
                          <m:mr>
                            <m:e>
                              <m:r>
                                <a:rPr lang="en-US" sz="900" i="1">
                                  <a:solidFill>
                                    <a:srgbClr val="000000"/>
                                  </a:solidFill>
                                  <a:latin typeface="Cambria Math" panose="02040503050406030204" pitchFamily="18" charset="0"/>
                                </a:rPr>
                                <m:t>−0.1008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0.34550</m:t>
                              </m:r>
                            </m:e>
                            <m:e>
                              <m:r>
                                <a:rPr lang="en-US" sz="900" i="1">
                                  <a:solidFill>
                                    <a:srgbClr val="000000"/>
                                  </a:solidFill>
                                  <a:latin typeface="Cambria Math" panose="02040503050406030204" pitchFamily="18" charset="0"/>
                                </a:rPr>
                                <m:t>−0.04780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0.26390</m:t>
                              </m:r>
                            </m:e>
                            <m:e>
                              <m:r>
                                <a:rPr lang="en-US" sz="900" i="1">
                                  <a:solidFill>
                                    <a:srgbClr val="000000"/>
                                  </a:solidFill>
                                  <a:latin typeface="Cambria Math" panose="02040503050406030204" pitchFamily="18" charset="0"/>
                                </a:rPr>
                                <m:t>0.3359 −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1.1176</m:t>
                              </m:r>
                            </m:e>
                            <m:e>
                              <m:r>
                                <a:rPr lang="en-US" sz="900" i="1">
                                  <a:solidFill>
                                    <a:srgbClr val="000000"/>
                                  </a:solidFill>
                                  <a:latin typeface="Cambria Math" panose="02040503050406030204" pitchFamily="18" charset="0"/>
                                </a:rPr>
                                <m:t>0.1008 −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0.34550</m:t>
                              </m:r>
                            </m:e>
                            <m:e>
                              <m:r>
                                <a:rPr lang="en-US" sz="900" i="1">
                                  <a:solidFill>
                                    <a:srgbClr val="000000"/>
                                  </a:solidFill>
                                  <a:latin typeface="Cambria Math" panose="02040503050406030204" pitchFamily="18" charset="0"/>
                                </a:rPr>
                                <m:t>0.04780 −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0.26390</m:t>
                              </m:r>
                            </m:e>
                            <m:e>
                              <m:r>
                                <a:rPr lang="en-US" sz="900" i="1">
                                  <a:solidFill>
                                    <a:srgbClr val="000000"/>
                                  </a:solidFill>
                                  <a:latin typeface="Cambria Math" panose="02040503050406030204" pitchFamily="18" charset="0"/>
                                </a:rPr>
                                <m:t>−0.3359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1.1176</m:t>
                              </m:r>
                            </m:e>
                          </m:mr>
                          <m:mr>
                            <m:e>
                              <m:r>
                                <a:rPr lang="en-US" sz="900" i="1">
                                  <a:solidFill>
                                    <a:srgbClr val="000000"/>
                                  </a:solidFill>
                                  <a:latin typeface="Cambria Math" panose="02040503050406030204" pitchFamily="18" charset="0"/>
                                </a:rPr>
                                <m:t>−0.4338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1.2502</m:t>
                              </m:r>
                            </m:e>
                            <m:e>
                              <m:r>
                                <a:rPr lang="en-US" sz="900" i="1">
                                  <a:solidFill>
                                    <a:srgbClr val="000000"/>
                                  </a:solidFill>
                                  <a:latin typeface="Cambria Math" panose="02040503050406030204" pitchFamily="18" charset="0"/>
                                </a:rPr>
                                <m:t>0.1840 −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0.46220</m:t>
                              </m:r>
                            </m:e>
                            <m:e>
                              <m:r>
                                <a:rPr lang="en-US" sz="900" i="1">
                                  <a:solidFill>
                                    <a:srgbClr val="000000"/>
                                  </a:solidFill>
                                  <a:latin typeface="Cambria Math" panose="02040503050406030204" pitchFamily="18" charset="0"/>
                                </a:rPr>
                                <m:t>0.1008 −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0.34550</m:t>
                              </m:r>
                            </m:e>
                            <m:e>
                              <m:r>
                                <a:rPr lang="en-US" sz="900" i="1">
                                  <a:solidFill>
                                    <a:srgbClr val="000000"/>
                                  </a:solidFill>
                                  <a:latin typeface="Cambria Math" panose="02040503050406030204" pitchFamily="18" charset="0"/>
                                </a:rPr>
                                <m:t>0.4338 −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1.2502</m:t>
                              </m:r>
                            </m:e>
                            <m:e>
                              <m:r>
                                <a:rPr lang="en-US" sz="900" i="1">
                                  <a:solidFill>
                                    <a:srgbClr val="000000"/>
                                  </a:solidFill>
                                  <a:latin typeface="Cambria Math" panose="02040503050406030204" pitchFamily="18" charset="0"/>
                                </a:rPr>
                                <m:t>−0.1840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0.46220</m:t>
                              </m:r>
                            </m:e>
                            <m:e>
                              <m:r>
                                <a:rPr lang="en-US" sz="900" i="1">
                                  <a:solidFill>
                                    <a:srgbClr val="000000"/>
                                  </a:solidFill>
                                  <a:latin typeface="Cambria Math" panose="02040503050406030204" pitchFamily="18" charset="0"/>
                                </a:rPr>
                                <m:t>−0.1008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0.34550</m:t>
                              </m:r>
                            </m:e>
                          </m:mr>
                          <m:mr>
                            <m:e>
                              <m:r>
                                <a:rPr lang="en-US" sz="900" i="1">
                                  <a:solidFill>
                                    <a:srgbClr val="000000"/>
                                  </a:solidFill>
                                  <a:latin typeface="Cambria Math" panose="02040503050406030204" pitchFamily="18" charset="0"/>
                                </a:rPr>
                                <m:t>0.1840 −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0.46220</m:t>
                              </m:r>
                            </m:e>
                            <m:e>
                              <m:r>
                                <a:rPr lang="en-US" sz="900" i="1">
                                  <a:solidFill>
                                    <a:srgbClr val="000000"/>
                                  </a:solidFill>
                                  <a:latin typeface="Cambria Math" panose="02040503050406030204" pitchFamily="18" charset="0"/>
                                </a:rPr>
                                <m:t>−0.3798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1.1847</m:t>
                              </m:r>
                            </m:e>
                            <m:e>
                              <m:r>
                                <a:rPr lang="en-US" sz="900" i="1">
                                  <a:solidFill>
                                    <a:srgbClr val="000000"/>
                                  </a:solidFill>
                                  <a:latin typeface="Cambria Math" panose="02040503050406030204" pitchFamily="18" charset="0"/>
                                </a:rPr>
                                <m:t>0.04780 −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0.26390</m:t>
                              </m:r>
                            </m:e>
                            <m:e>
                              <m:r>
                                <a:rPr lang="en-US" sz="900" i="1">
                                  <a:solidFill>
                                    <a:srgbClr val="000000"/>
                                  </a:solidFill>
                                  <a:latin typeface="Cambria Math" panose="02040503050406030204" pitchFamily="18" charset="0"/>
                                </a:rPr>
                                <m:t>−0.1840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0.46220</m:t>
                              </m:r>
                            </m:e>
                            <m:e>
                              <m:r>
                                <a:rPr lang="en-US" sz="900" i="1">
                                  <a:solidFill>
                                    <a:srgbClr val="000000"/>
                                  </a:solidFill>
                                  <a:latin typeface="Cambria Math" panose="02040503050406030204" pitchFamily="18" charset="0"/>
                                </a:rPr>
                                <m:t>0.3798 −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1.1847</m:t>
                              </m:r>
                            </m:e>
                            <m:e>
                              <m:r>
                                <a:rPr lang="en-US" sz="900" i="1">
                                  <a:solidFill>
                                    <a:srgbClr val="000000"/>
                                  </a:solidFill>
                                  <a:latin typeface="Cambria Math" panose="02040503050406030204" pitchFamily="18" charset="0"/>
                                </a:rPr>
                                <m:t>−0.04780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0.26390</m:t>
                              </m:r>
                            </m:e>
                          </m:mr>
                          <m:mr>
                            <m:e>
                              <m:r>
                                <a:rPr lang="en-US" sz="900" i="1">
                                  <a:solidFill>
                                    <a:srgbClr val="000000"/>
                                  </a:solidFill>
                                  <a:latin typeface="Cambria Math" panose="02040503050406030204" pitchFamily="18" charset="0"/>
                                </a:rPr>
                                <m:t>0.1008 −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0.34550</m:t>
                              </m:r>
                            </m:e>
                            <m:e>
                              <m:r>
                                <a:rPr lang="en-US" sz="900" i="1">
                                  <a:solidFill>
                                    <a:srgbClr val="000000"/>
                                  </a:solidFill>
                                  <a:latin typeface="Cambria Math" panose="02040503050406030204" pitchFamily="18" charset="0"/>
                                </a:rPr>
                                <m:t>0.04780 −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0.26390</m:t>
                              </m:r>
                            </m:e>
                            <m:e>
                              <m:r>
                                <a:rPr lang="en-US" sz="900" i="1">
                                  <a:solidFill>
                                    <a:srgbClr val="000000"/>
                                  </a:solidFill>
                                  <a:latin typeface="Cambria Math" panose="02040503050406030204" pitchFamily="18" charset="0"/>
                                </a:rPr>
                                <m:t>−0.3359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1.1176</m:t>
                              </m:r>
                            </m:e>
                            <m:e>
                              <m:r>
                                <a:rPr lang="en-US" sz="900" i="1">
                                  <a:solidFill>
                                    <a:srgbClr val="000000"/>
                                  </a:solidFill>
                                  <a:latin typeface="Cambria Math" panose="02040503050406030204" pitchFamily="18" charset="0"/>
                                </a:rPr>
                                <m:t>−0.1008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0.34550</m:t>
                              </m:r>
                            </m:e>
                            <m:e>
                              <m:r>
                                <a:rPr lang="en-US" sz="900" i="1">
                                  <a:solidFill>
                                    <a:srgbClr val="000000"/>
                                  </a:solidFill>
                                  <a:latin typeface="Cambria Math" panose="02040503050406030204" pitchFamily="18" charset="0"/>
                                </a:rPr>
                                <m:t>−0.04780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0.26390</m:t>
                              </m:r>
                            </m:e>
                            <m:e>
                              <m:r>
                                <a:rPr lang="en-US" sz="900" i="1">
                                  <a:solidFill>
                                    <a:srgbClr val="000000"/>
                                  </a:solidFill>
                                  <a:latin typeface="Cambria Math" panose="02040503050406030204" pitchFamily="18" charset="0"/>
                                </a:rPr>
                                <m:t>0.3359 − </m:t>
                              </m:r>
                              <m:r>
                                <a:rPr lang="en-US" sz="900" i="1">
                                  <a:solidFill>
                                    <a:srgbClr val="000000"/>
                                  </a:solidFill>
                                  <a:latin typeface="Cambria Math" panose="02040503050406030204" pitchFamily="18" charset="0"/>
                                </a:rPr>
                                <m:t>𝑗</m:t>
                              </m:r>
                              <m:r>
                                <a:rPr lang="en-US" sz="900" i="1">
                                  <a:solidFill>
                                    <a:srgbClr val="000000"/>
                                  </a:solidFill>
                                  <a:latin typeface="Cambria Math" panose="02040503050406030204" pitchFamily="18" charset="0"/>
                                </a:rPr>
                                <m:t>1.1176</m:t>
                              </m:r>
                            </m:e>
                          </m:mr>
                        </m:m>
                      </m:e>
                    </m:d>
                  </m:oMath>
                </a14:m>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Exported </a:t>
                </a:r>
                <a14:m>
                  <m:oMath xmlns:m="http://schemas.openxmlformats.org/officeDocument/2006/math">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6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𝒀</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𝑝𝑟𝑖𝑚</m:t>
                        </m:r>
                      </m:sub>
                    </m:sSub>
                  </m:oMath>
                </a14:m>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from OpenDSS:</a:t>
                </a:r>
              </a:p>
            </p:txBody>
          </p:sp>
        </mc:Choice>
        <mc:Fallback xmlns="">
          <p:sp>
            <p:nvSpPr>
              <p:cNvPr id="7" name="Rectangle 6">
                <a:extLst>
                  <a:ext uri="{FF2B5EF4-FFF2-40B4-BE49-F238E27FC236}">
                    <a16:creationId xmlns:a16="http://schemas.microsoft.com/office/drawing/2014/main" id="{B4FA9BF8-0D06-4CD1-8B88-578FFF3E1C1F}"/>
                  </a:ext>
                </a:extLst>
              </p:cNvPr>
              <p:cNvSpPr>
                <a:spLocks noRot="1" noChangeAspect="1" noMove="1" noResize="1" noEditPoints="1" noAdjustHandles="1" noChangeArrowheads="1" noChangeShapeType="1" noTextEdit="1"/>
              </p:cNvSpPr>
              <p:nvPr/>
            </p:nvSpPr>
            <p:spPr>
              <a:xfrm>
                <a:off x="975252" y="1454983"/>
                <a:ext cx="7722435" cy="2141099"/>
              </a:xfrm>
              <a:prstGeom prst="rect">
                <a:avLst/>
              </a:prstGeom>
              <a:blipFill>
                <a:blip r:embed="rId4"/>
                <a:stretch>
                  <a:fillRect l="-474" b="-1994"/>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A73D3E71-22F5-4DEC-A198-08F3662B78A0}"/>
              </a:ext>
            </a:extLst>
          </p:cNvPr>
          <p:cNvCxnSpPr>
            <a:cxnSpLocks/>
          </p:cNvCxnSpPr>
          <p:nvPr/>
        </p:nvCxnSpPr>
        <p:spPr bwMode="auto">
          <a:xfrm flipV="1">
            <a:off x="2171700" y="4983480"/>
            <a:ext cx="0" cy="2667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FCA6D22F-826E-4D0A-9009-2C5905B1C061}"/>
              </a:ext>
            </a:extLst>
          </p:cNvPr>
          <p:cNvCxnSpPr>
            <a:cxnSpLocks/>
          </p:cNvCxnSpPr>
          <p:nvPr/>
        </p:nvCxnSpPr>
        <p:spPr bwMode="auto">
          <a:xfrm flipV="1">
            <a:off x="2626360" y="4983480"/>
            <a:ext cx="0" cy="2667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Rectangle 16">
            <a:extLst>
              <a:ext uri="{FF2B5EF4-FFF2-40B4-BE49-F238E27FC236}">
                <a16:creationId xmlns:a16="http://schemas.microsoft.com/office/drawing/2014/main" id="{AC95A8F3-A447-47B1-B70C-10A5EC4974C0}"/>
              </a:ext>
            </a:extLst>
          </p:cNvPr>
          <p:cNvSpPr/>
          <p:nvPr/>
        </p:nvSpPr>
        <p:spPr>
          <a:xfrm>
            <a:off x="2002984" y="5225534"/>
            <a:ext cx="35137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G</a:t>
            </a:r>
          </a:p>
        </p:txBody>
      </p:sp>
      <p:sp>
        <p:nvSpPr>
          <p:cNvPr id="19" name="Rectangle 18">
            <a:extLst>
              <a:ext uri="{FF2B5EF4-FFF2-40B4-BE49-F238E27FC236}">
                <a16:creationId xmlns:a16="http://schemas.microsoft.com/office/drawing/2014/main" id="{6816927A-6F15-4485-85AD-0128808702D9}"/>
              </a:ext>
            </a:extLst>
          </p:cNvPr>
          <p:cNvSpPr/>
          <p:nvPr/>
        </p:nvSpPr>
        <p:spPr>
          <a:xfrm>
            <a:off x="2450024" y="5233154"/>
            <a:ext cx="35137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B</a:t>
            </a:r>
          </a:p>
        </p:txBody>
      </p:sp>
      <p:graphicFrame>
        <p:nvGraphicFramePr>
          <p:cNvPr id="2" name="Table 1">
            <a:extLst>
              <a:ext uri="{FF2B5EF4-FFF2-40B4-BE49-F238E27FC236}">
                <a16:creationId xmlns:a16="http://schemas.microsoft.com/office/drawing/2014/main" id="{D603D13D-7C2C-4296-8DC9-1448A128E9D6}"/>
              </a:ext>
            </a:extLst>
          </p:cNvPr>
          <p:cNvGraphicFramePr>
            <a:graphicFrameLocks noGrp="1"/>
          </p:cNvGraphicFramePr>
          <p:nvPr/>
        </p:nvGraphicFramePr>
        <p:xfrm>
          <a:off x="1854202" y="3784600"/>
          <a:ext cx="5867396" cy="1143000"/>
        </p:xfrm>
        <a:graphic>
          <a:graphicData uri="http://schemas.openxmlformats.org/drawingml/2006/table">
            <a:tbl>
              <a:tblPr/>
              <a:tblGrid>
                <a:gridCol w="483160">
                  <a:extLst>
                    <a:ext uri="{9D8B030D-6E8A-4147-A177-3AD203B41FA5}">
                      <a16:colId xmlns:a16="http://schemas.microsoft.com/office/drawing/2014/main" val="3357022610"/>
                    </a:ext>
                  </a:extLst>
                </a:gridCol>
                <a:gridCol w="483160">
                  <a:extLst>
                    <a:ext uri="{9D8B030D-6E8A-4147-A177-3AD203B41FA5}">
                      <a16:colId xmlns:a16="http://schemas.microsoft.com/office/drawing/2014/main" val="277273787"/>
                    </a:ext>
                  </a:extLst>
                </a:gridCol>
                <a:gridCol w="483160">
                  <a:extLst>
                    <a:ext uri="{9D8B030D-6E8A-4147-A177-3AD203B41FA5}">
                      <a16:colId xmlns:a16="http://schemas.microsoft.com/office/drawing/2014/main" val="668525340"/>
                    </a:ext>
                  </a:extLst>
                </a:gridCol>
                <a:gridCol w="483160">
                  <a:extLst>
                    <a:ext uri="{9D8B030D-6E8A-4147-A177-3AD203B41FA5}">
                      <a16:colId xmlns:a16="http://schemas.microsoft.com/office/drawing/2014/main" val="3552571354"/>
                    </a:ext>
                  </a:extLst>
                </a:gridCol>
                <a:gridCol w="483160">
                  <a:extLst>
                    <a:ext uri="{9D8B030D-6E8A-4147-A177-3AD203B41FA5}">
                      <a16:colId xmlns:a16="http://schemas.microsoft.com/office/drawing/2014/main" val="278232457"/>
                    </a:ext>
                  </a:extLst>
                </a:gridCol>
                <a:gridCol w="483160">
                  <a:extLst>
                    <a:ext uri="{9D8B030D-6E8A-4147-A177-3AD203B41FA5}">
                      <a16:colId xmlns:a16="http://schemas.microsoft.com/office/drawing/2014/main" val="1452162938"/>
                    </a:ext>
                  </a:extLst>
                </a:gridCol>
                <a:gridCol w="483160">
                  <a:extLst>
                    <a:ext uri="{9D8B030D-6E8A-4147-A177-3AD203B41FA5}">
                      <a16:colId xmlns:a16="http://schemas.microsoft.com/office/drawing/2014/main" val="1895092899"/>
                    </a:ext>
                  </a:extLst>
                </a:gridCol>
                <a:gridCol w="483160">
                  <a:extLst>
                    <a:ext uri="{9D8B030D-6E8A-4147-A177-3AD203B41FA5}">
                      <a16:colId xmlns:a16="http://schemas.microsoft.com/office/drawing/2014/main" val="1424694579"/>
                    </a:ext>
                  </a:extLst>
                </a:gridCol>
                <a:gridCol w="483160">
                  <a:extLst>
                    <a:ext uri="{9D8B030D-6E8A-4147-A177-3AD203B41FA5}">
                      <a16:colId xmlns:a16="http://schemas.microsoft.com/office/drawing/2014/main" val="2201274695"/>
                    </a:ext>
                  </a:extLst>
                </a:gridCol>
                <a:gridCol w="517898">
                  <a:extLst>
                    <a:ext uri="{9D8B030D-6E8A-4147-A177-3AD203B41FA5}">
                      <a16:colId xmlns:a16="http://schemas.microsoft.com/office/drawing/2014/main" val="3793412946"/>
                    </a:ext>
                  </a:extLst>
                </a:gridCol>
                <a:gridCol w="483160">
                  <a:extLst>
                    <a:ext uri="{9D8B030D-6E8A-4147-A177-3AD203B41FA5}">
                      <a16:colId xmlns:a16="http://schemas.microsoft.com/office/drawing/2014/main" val="3171767057"/>
                    </a:ext>
                  </a:extLst>
                </a:gridCol>
                <a:gridCol w="517898">
                  <a:extLst>
                    <a:ext uri="{9D8B030D-6E8A-4147-A177-3AD203B41FA5}">
                      <a16:colId xmlns:a16="http://schemas.microsoft.com/office/drawing/2014/main" val="3647091082"/>
                    </a:ext>
                  </a:extLst>
                </a:gridCol>
              </a:tblGrid>
              <a:tr h="190500">
                <a:tc>
                  <a:txBody>
                    <a:bodyPr/>
                    <a:lstStyle/>
                    <a:p>
                      <a:pPr algn="r" fontAlgn="b"/>
                      <a:r>
                        <a:rPr lang="en-US" sz="1100" b="0" i="0" u="none" strike="noStrike">
                          <a:solidFill>
                            <a:srgbClr val="000000"/>
                          </a:solidFill>
                          <a:effectLst/>
                          <a:latin typeface="Calibri" panose="020F0502020204030204" pitchFamily="34" charset="0"/>
                        </a:rPr>
                        <a:t>0.4338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0.4622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0.3455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-0.434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1.2502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-0.4622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0.1008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-0.3455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238637"/>
                  </a:ext>
                </a:extLst>
              </a:tr>
              <a:tr h="190500">
                <a:tc>
                  <a:txBody>
                    <a:bodyPr/>
                    <a:lstStyle/>
                    <a:p>
                      <a:pPr algn="r" fontAlgn="b"/>
                      <a:r>
                        <a:rPr lang="en-US" sz="1100" b="0" i="0" u="none" strike="noStrike">
                          <a:solidFill>
                            <a:srgbClr val="000000"/>
                          </a:solidFill>
                          <a:effectLst/>
                          <a:latin typeface="Calibri" panose="020F0502020204030204" pitchFamily="34" charset="0"/>
                        </a:rPr>
                        <a:t>-0.184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0.4622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0.3798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-1.185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0.2639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-0.462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1.18471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0.0478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-0.2639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668907"/>
                  </a:ext>
                </a:extLst>
              </a:tr>
              <a:tr h="190500">
                <a:tc>
                  <a:txBody>
                    <a:bodyPr/>
                    <a:lstStyle/>
                    <a:p>
                      <a:pPr algn="r" fontAlgn="b"/>
                      <a:r>
                        <a:rPr lang="en-US" sz="1100" b="0" i="0" u="none" strike="noStrike">
                          <a:solidFill>
                            <a:srgbClr val="000000"/>
                          </a:solidFill>
                          <a:effectLst/>
                          <a:latin typeface="Calibri" panose="020F0502020204030204" pitchFamily="34" charset="0"/>
                        </a:rPr>
                        <a:t>-0.101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0.3455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0.2639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0.3359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-1.118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0.1008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0.0478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-0.2639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-0.336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1.11765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6878827"/>
                  </a:ext>
                </a:extLst>
              </a:tr>
              <a:tr h="190500">
                <a:tc>
                  <a:txBody>
                    <a:bodyPr/>
                    <a:lstStyle/>
                    <a:p>
                      <a:pPr algn="r" fontAlgn="b"/>
                      <a:r>
                        <a:rPr lang="en-US" sz="1100" b="0" i="0" u="none" strike="noStrike">
                          <a:solidFill>
                            <a:srgbClr val="000000"/>
                          </a:solidFill>
                          <a:effectLst/>
                          <a:latin typeface="Calibri" panose="020F0502020204030204" pitchFamily="34" charset="0"/>
                        </a:rPr>
                        <a:t>-0.434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1.2502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-0.462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0.1008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0.4338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0.46223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0.34554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852826"/>
                  </a:ext>
                </a:extLst>
              </a:tr>
              <a:tr h="190500">
                <a:tc>
                  <a:txBody>
                    <a:bodyPr/>
                    <a:lstStyle/>
                    <a:p>
                      <a:pPr algn="r" fontAlgn="b"/>
                      <a:r>
                        <a:rPr lang="en-US" sz="1100" b="0" i="0" u="none" strike="noStrike">
                          <a:solidFill>
                            <a:srgbClr val="000000"/>
                          </a:solidFill>
                          <a:effectLst/>
                          <a:latin typeface="Calibri" panose="020F0502020204030204" pitchFamily="34" charset="0"/>
                        </a:rPr>
                        <a:t>0.184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-0.462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1.1847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0.0478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0.4622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0.3798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-1.1847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0.2639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0216937"/>
                  </a:ext>
                </a:extLst>
              </a:tr>
              <a:tr h="190500">
                <a:tc>
                  <a:txBody>
                    <a:bodyPr/>
                    <a:lstStyle/>
                    <a:p>
                      <a:pPr algn="r" fontAlgn="b"/>
                      <a:r>
                        <a:rPr lang="en-US" sz="1100" b="0" i="0" u="none" strike="noStrike">
                          <a:solidFill>
                            <a:srgbClr val="000000"/>
                          </a:solidFill>
                          <a:effectLst/>
                          <a:latin typeface="Calibri" panose="020F0502020204030204" pitchFamily="34" charset="0"/>
                        </a:rPr>
                        <a:t>0.1008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0.0478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-0.336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1.1176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0.3455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a:solidFill>
                            <a:srgbClr val="000000"/>
                          </a:solidFill>
                          <a:effectLst/>
                          <a:latin typeface="Calibri" panose="020F0502020204030204" pitchFamily="34" charset="0"/>
                        </a:rPr>
                        <a:t>0.2639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0.3359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100" b="0" i="0" u="none" strike="noStrike" dirty="0">
                          <a:solidFill>
                            <a:srgbClr val="000000"/>
                          </a:solidFill>
                          <a:effectLst/>
                          <a:latin typeface="Calibri" panose="020F0502020204030204" pitchFamily="34" charset="0"/>
                        </a:rPr>
                        <a:t>-1.1176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133519"/>
                  </a:ext>
                </a:extLst>
              </a:tr>
            </a:tbl>
          </a:graphicData>
        </a:graphic>
      </p:graphicFrame>
    </p:spTree>
    <p:extLst>
      <p:ext uri="{BB962C8B-B14F-4D97-AF65-F5344CB8AC3E}">
        <p14:creationId xmlns:p14="http://schemas.microsoft.com/office/powerpoint/2010/main" val="1634911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37B16-9354-2FF3-FAFE-2A0B104E25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C08435-2F12-C059-1162-77BABEBCFC11}"/>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Contents</a:t>
            </a:r>
          </a:p>
        </p:txBody>
      </p:sp>
      <p:sp>
        <p:nvSpPr>
          <p:cNvPr id="4" name="Slide Number Placeholder 3">
            <a:extLst>
              <a:ext uri="{FF2B5EF4-FFF2-40B4-BE49-F238E27FC236}">
                <a16:creationId xmlns:a16="http://schemas.microsoft.com/office/drawing/2014/main" id="{7E1FF273-B68B-1DAB-A077-72D8BF007772}"/>
              </a:ext>
            </a:extLst>
          </p:cNvPr>
          <p:cNvSpPr>
            <a:spLocks noGrp="1"/>
          </p:cNvSpPr>
          <p:nvPr>
            <p:ph type="sldNum" sz="quarter" idx="4"/>
          </p:nvPr>
        </p:nvSpPr>
        <p:spPr/>
        <p:txBody>
          <a:bodyPr/>
          <a:lstStyle/>
          <a:p>
            <a:fld id="{179A9A4E-4C82-4D44-9372-C31BB3818094}" type="slidenum">
              <a:rPr lang="en-US" smtClean="0"/>
              <a:pPr/>
              <a:t>32</a:t>
            </a:fld>
            <a:endParaRPr lang="en-US" dirty="0"/>
          </a:p>
        </p:txBody>
      </p:sp>
      <p:sp>
        <p:nvSpPr>
          <p:cNvPr id="5" name="Text Placeholder 4">
            <a:extLst>
              <a:ext uri="{FF2B5EF4-FFF2-40B4-BE49-F238E27FC236}">
                <a16:creationId xmlns:a16="http://schemas.microsoft.com/office/drawing/2014/main" id="{8454BA4D-117D-F512-6176-C2BB456A7A59}"/>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8" name="Content Placeholder 2">
            <a:extLst>
              <a:ext uri="{FF2B5EF4-FFF2-40B4-BE49-F238E27FC236}">
                <a16:creationId xmlns:a16="http://schemas.microsoft.com/office/drawing/2014/main" id="{AEDCA09E-D38A-F89A-B5E6-6BD5756FB96C}"/>
              </a:ext>
            </a:extLst>
          </p:cNvPr>
          <p:cNvSpPr>
            <a:spLocks noGrp="1"/>
          </p:cNvSpPr>
          <p:nvPr>
            <p:ph idx="1"/>
          </p:nvPr>
        </p:nvSpPr>
        <p:spPr>
          <a:xfrm>
            <a:off x="762000" y="1222761"/>
            <a:ext cx="7239000" cy="4495800"/>
          </a:xfrm>
        </p:spPr>
        <p:txBody>
          <a:bodyPr>
            <a:normAutofit fontScale="92500"/>
          </a:bodyPr>
          <a:lstStyle/>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General object description</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Line</a:t>
            </a:r>
          </a:p>
          <a:p>
            <a:pPr>
              <a:lnSpc>
                <a:spcPct val="200000"/>
              </a:lnSpc>
              <a:buFont typeface="Wingdings" panose="05000000000000000000" pitchFamily="2" charset="2"/>
              <a:buChar char="q"/>
            </a:pPr>
            <a:r>
              <a:rPr lang="en-US" sz="2100" dirty="0">
                <a:solidFill>
                  <a:srgbClr val="C00000"/>
                </a:solidFill>
                <a:latin typeface="Times New Roman" panose="02020603050405020304" pitchFamily="18" charset="0"/>
                <a:cs typeface="Times New Roman" panose="02020603050405020304" pitchFamily="18" charset="0"/>
              </a:rPr>
              <a:t>Source and other objects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Power delivery elements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Power conversion elements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Control elements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Meter elements</a:t>
            </a:r>
          </a:p>
          <a:p>
            <a:pPr>
              <a:lnSpc>
                <a:spcPct val="200000"/>
              </a:lnSpc>
              <a:buClrTx/>
              <a:buFont typeface="Wingdings" panose="05000000000000000000" pitchFamily="2" charset="2"/>
              <a:buChar char="q"/>
            </a:pPr>
            <a:endParaRPr lang="en-US" sz="2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0059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err="1">
                <a:latin typeface="Times New Roman" panose="02020603050405020304" pitchFamily="18" charset="0"/>
                <a:cs typeface="Times New Roman" panose="02020603050405020304" pitchFamily="18" charset="0"/>
              </a:rPr>
              <a:t>Vsource</a:t>
            </a:r>
            <a:r>
              <a:rPr lang="en-US" sz="4000" dirty="0">
                <a:latin typeface="Times New Roman" panose="02020603050405020304" pitchFamily="18" charset="0"/>
                <a:cs typeface="Times New Roman" panose="02020603050405020304" pitchFamily="18" charset="0"/>
              </a:rPr>
              <a:t>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33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143000"/>
            <a:ext cx="8009238" cy="3970318"/>
          </a:xfrm>
          <a:prstGeom prst="rect">
            <a:avLst/>
          </a:prstGeom>
          <a:noFill/>
        </p:spPr>
        <p:txBody>
          <a:bodyPr wrap="square" rtlCol="0">
            <a:spAutoFit/>
          </a:bodyPr>
          <a:lstStyle/>
          <a:p>
            <a:pPr lvl="0" algn="just"/>
            <a:r>
              <a:rPr lang="en-US" sz="1800" dirty="0"/>
              <a:t>Voltage source. This is a special power conversion element. It is special because voltage sources are used to initialize the power flow solution with all other injection sources set to zero.</a:t>
            </a:r>
          </a:p>
          <a:p>
            <a:pPr lvl="0" algn="just"/>
            <a:endParaRPr lang="en-US" sz="1800" dirty="0"/>
          </a:p>
          <a:p>
            <a:pPr lvl="0" algn="just"/>
            <a:r>
              <a:rPr lang="en-US" sz="1800" dirty="0"/>
              <a:t>A </a:t>
            </a:r>
            <a:r>
              <a:rPr lang="en-US" sz="1800" dirty="0" err="1"/>
              <a:t>Vsource</a:t>
            </a:r>
            <a:r>
              <a:rPr lang="en-US" sz="1800" dirty="0"/>
              <a:t> object is a two‐terminal, multi‐phase </a:t>
            </a:r>
            <a:r>
              <a:rPr lang="en-US" sz="1800" dirty="0" err="1"/>
              <a:t>Thevenin</a:t>
            </a:r>
            <a:r>
              <a:rPr lang="en-US" sz="1800" dirty="0"/>
              <a:t> equivalent. That is, it is a voltage source behind an impedance. The data are specified as it would commonly be for a power system source equivalent: Line‐line voltage (kV) and short circuit MVA.</a:t>
            </a:r>
          </a:p>
          <a:p>
            <a:pPr lvl="0" algn="just"/>
            <a:endParaRPr lang="en-US" sz="1800" dirty="0"/>
          </a:p>
          <a:p>
            <a:pPr lvl="0" algn="just"/>
            <a:r>
              <a:rPr lang="en-US" sz="1800" dirty="0"/>
              <a:t>The most common way to use a voltage source object is with the first terminal connected to the bus of interest with the second terminal connected to ground (voltage reference). In this usage, the connection of the second terminal may be omitted. In 2009, the voltage source was changed from a single‐terminal device to a two‐terminal device. This allows for the connection of a voltage source between two buses, which is convenient for some types of studies.</a:t>
            </a:r>
            <a:endParaRPr lang="en-US" sz="1800" baseline="30000" dirty="0"/>
          </a:p>
        </p:txBody>
      </p:sp>
    </p:spTree>
    <p:extLst>
      <p:ext uri="{BB962C8B-B14F-4D97-AF65-F5344CB8AC3E}">
        <p14:creationId xmlns:p14="http://schemas.microsoft.com/office/powerpoint/2010/main" val="512504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err="1">
                <a:latin typeface="Times New Roman" panose="02020603050405020304" pitchFamily="18" charset="0"/>
                <a:cs typeface="Times New Roman" panose="02020603050405020304" pitchFamily="18" charset="0"/>
              </a:rPr>
              <a:t>Vsource</a:t>
            </a:r>
            <a:r>
              <a:rPr lang="en-US" sz="4000" dirty="0">
                <a:latin typeface="Times New Roman" panose="02020603050405020304" pitchFamily="18" charset="0"/>
                <a:cs typeface="Times New Roman" panose="02020603050405020304" pitchFamily="18" charset="0"/>
              </a:rPr>
              <a:t>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34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143000"/>
            <a:ext cx="8009238" cy="4462760"/>
          </a:xfrm>
          <a:prstGeom prst="rect">
            <a:avLst/>
          </a:prstGeom>
          <a:noFill/>
        </p:spPr>
        <p:txBody>
          <a:bodyPr wrap="square" rtlCol="0">
            <a:spAutoFit/>
          </a:bodyPr>
          <a:lstStyle/>
          <a:p>
            <a:pPr lvl="0" algn="just"/>
            <a:r>
              <a:rPr lang="en-US" sz="1800" dirty="0"/>
              <a:t>The properties are:</a:t>
            </a:r>
          </a:p>
          <a:p>
            <a:pPr lvl="0" algn="just"/>
            <a:endParaRPr lang="en-US" sz="1400" dirty="0">
              <a:latin typeface="Courier New" panose="02070309020205020404" pitchFamily="49" charset="0"/>
              <a:cs typeface="Courier New" panose="02070309020205020404" pitchFamily="49" charset="0"/>
            </a:endParaRPr>
          </a:p>
          <a:p>
            <a:pPr marL="914400" lvl="0" algn="just"/>
            <a:r>
              <a:rPr lang="en-US" sz="1400" b="1" dirty="0">
                <a:latin typeface="Courier New" panose="02070309020205020404" pitchFamily="49" charset="0"/>
                <a:cs typeface="Courier New" panose="02070309020205020404" pitchFamily="49" charset="0"/>
              </a:rPr>
              <a:t>Bus1</a:t>
            </a:r>
            <a:r>
              <a:rPr lang="en-US" sz="1400" dirty="0">
                <a:latin typeface="Courier New" panose="02070309020205020404" pitchFamily="49" charset="0"/>
                <a:cs typeface="Courier New" panose="02070309020205020404" pitchFamily="49" charset="0"/>
              </a:rPr>
              <a:t> = Name of bus to which the source's first terminal is connected. Remember to specify the node order if the terminals are connected in some unusual manner. Side effect: The processing of this property results in the setting of the Bus2 property so that all conductors in terminal 2 are connected to ground.</a:t>
            </a:r>
          </a:p>
          <a:p>
            <a:pPr marL="914400" lvl="0" algn="just"/>
            <a:r>
              <a:rPr lang="en-US" sz="1400" b="1" dirty="0">
                <a:latin typeface="Courier New" panose="02070309020205020404" pitchFamily="49" charset="0"/>
                <a:cs typeface="Courier New" panose="02070309020205020404" pitchFamily="49" charset="0"/>
              </a:rPr>
              <a:t>Bus2</a:t>
            </a:r>
            <a:r>
              <a:rPr lang="en-US" sz="1400" dirty="0">
                <a:latin typeface="Courier New" panose="02070309020205020404" pitchFamily="49" charset="0"/>
                <a:cs typeface="Courier New" panose="02070309020205020404" pitchFamily="49" charset="0"/>
              </a:rPr>
              <a:t> = Name of bus to which the source’s second terminal is connected. If omitted, the second terminal is connected to ground (node 0) at the bus designated by the Bus1 property.</a:t>
            </a:r>
          </a:p>
          <a:p>
            <a:pPr marL="914400" lvl="0" algn="just"/>
            <a:r>
              <a:rPr lang="en-US" sz="1400" b="1" dirty="0" err="1">
                <a:latin typeface="Courier New" panose="02070309020205020404" pitchFamily="49" charset="0"/>
                <a:cs typeface="Courier New" panose="02070309020205020404" pitchFamily="49" charset="0"/>
              </a:rPr>
              <a:t>Basekv</a:t>
            </a:r>
            <a:r>
              <a:rPr lang="en-US" sz="1400" dirty="0">
                <a:latin typeface="Courier New" panose="02070309020205020404" pitchFamily="49" charset="0"/>
                <a:cs typeface="Courier New" panose="02070309020205020404" pitchFamily="49" charset="0"/>
              </a:rPr>
              <a:t> = base or rated Line‐to‐line kV.</a:t>
            </a:r>
          </a:p>
          <a:p>
            <a:pPr marL="914400" lvl="0" algn="just"/>
            <a:r>
              <a:rPr lang="en-US" sz="1400" b="1" dirty="0">
                <a:latin typeface="Courier New" panose="02070309020205020404" pitchFamily="49" charset="0"/>
                <a:cs typeface="Courier New" panose="02070309020205020404" pitchFamily="49" charset="0"/>
              </a:rPr>
              <a:t>Pu</a:t>
            </a:r>
            <a:r>
              <a:rPr lang="en-US" sz="1400" dirty="0">
                <a:latin typeface="Courier New" panose="02070309020205020404" pitchFamily="49" charset="0"/>
                <a:cs typeface="Courier New" panose="02070309020205020404" pitchFamily="49" charset="0"/>
              </a:rPr>
              <a:t> = Actual per unit at which the source is operating. Assumed balanced for all phases.</a:t>
            </a:r>
          </a:p>
          <a:p>
            <a:pPr marL="914400" lvl="0" algn="just"/>
            <a:r>
              <a:rPr lang="en-US" sz="1400" b="1" dirty="0">
                <a:latin typeface="Courier New" panose="02070309020205020404" pitchFamily="49" charset="0"/>
                <a:cs typeface="Courier New" panose="02070309020205020404" pitchFamily="49" charset="0"/>
              </a:rPr>
              <a:t>Angle</a:t>
            </a:r>
            <a:r>
              <a:rPr lang="en-US" sz="1400" dirty="0">
                <a:latin typeface="Courier New" panose="02070309020205020404" pitchFamily="49" charset="0"/>
                <a:cs typeface="Courier New" panose="02070309020205020404" pitchFamily="49" charset="0"/>
              </a:rPr>
              <a:t> = Base angle, degrees, of the first phase.</a:t>
            </a:r>
          </a:p>
          <a:p>
            <a:pPr marL="914400" lvl="0" algn="just"/>
            <a:r>
              <a:rPr lang="en-US" sz="1400" dirty="0">
                <a:latin typeface="Courier New" panose="02070309020205020404" pitchFamily="49" charset="0"/>
                <a:cs typeface="Courier New" panose="02070309020205020404" pitchFamily="49" charset="0"/>
              </a:rPr>
              <a:t>Frequency = frequency of the source.</a:t>
            </a:r>
          </a:p>
          <a:p>
            <a:pPr marL="914400" lvl="0" algn="just"/>
            <a:r>
              <a:rPr lang="en-US" sz="1400" b="1" dirty="0">
                <a:latin typeface="Courier New" panose="02070309020205020404" pitchFamily="49" charset="0"/>
                <a:cs typeface="Courier New" panose="02070309020205020404" pitchFamily="49" charset="0"/>
              </a:rPr>
              <a:t>Phases</a:t>
            </a:r>
            <a:r>
              <a:rPr lang="en-US" sz="1400" dirty="0">
                <a:latin typeface="Courier New" panose="02070309020205020404" pitchFamily="49" charset="0"/>
                <a:cs typeface="Courier New" panose="02070309020205020404" pitchFamily="49" charset="0"/>
              </a:rPr>
              <a:t> = Number of phases. Default = 3.0.</a:t>
            </a:r>
          </a:p>
          <a:p>
            <a:pPr marL="914400" lvl="0" algn="just"/>
            <a:r>
              <a:rPr lang="en-US" sz="1400" b="1" dirty="0">
                <a:latin typeface="Courier New" panose="02070309020205020404" pitchFamily="49" charset="0"/>
                <a:cs typeface="Courier New" panose="02070309020205020404" pitchFamily="49" charset="0"/>
              </a:rPr>
              <a:t>Mvasc3</a:t>
            </a:r>
            <a:r>
              <a:rPr lang="en-US" sz="1400" dirty="0">
                <a:latin typeface="Courier New" panose="02070309020205020404" pitchFamily="49" charset="0"/>
                <a:cs typeface="Courier New" panose="02070309020205020404" pitchFamily="49" charset="0"/>
              </a:rPr>
              <a:t> = 3‐phase short circuit MVA= kVBase^2/Z</a:t>
            </a:r>
            <a:r>
              <a:rPr lang="en-US" sz="1400" baseline="-25000" dirty="0">
                <a:latin typeface="Courier New" panose="02070309020205020404" pitchFamily="49" charset="0"/>
                <a:cs typeface="Courier New" panose="02070309020205020404" pitchFamily="49" charset="0"/>
              </a:rPr>
              <a:t>SC</a:t>
            </a:r>
          </a:p>
          <a:p>
            <a:pPr marL="914400" lvl="0" algn="just"/>
            <a:r>
              <a:rPr lang="en-US" sz="1400" b="1" dirty="0">
                <a:latin typeface="Courier New" panose="02070309020205020404" pitchFamily="49" charset="0"/>
                <a:cs typeface="Courier New" panose="02070309020205020404" pitchFamily="49" charset="0"/>
              </a:rPr>
              <a:t>Mvasc1 </a:t>
            </a:r>
            <a:r>
              <a:rPr lang="en-US" sz="1400" dirty="0">
                <a:latin typeface="Courier New" panose="02070309020205020404" pitchFamily="49" charset="0"/>
                <a:cs typeface="Courier New" panose="02070309020205020404" pitchFamily="49" charset="0"/>
              </a:rPr>
              <a:t>= 1‐phase short circuit MVA.</a:t>
            </a:r>
          </a:p>
          <a:p>
            <a:pPr marL="914400" lvl="0" algn="just"/>
            <a:r>
              <a:rPr lang="en-US"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257041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err="1">
                <a:latin typeface="Times New Roman" panose="02020603050405020304" pitchFamily="18" charset="0"/>
                <a:cs typeface="Times New Roman" panose="02020603050405020304" pitchFamily="18" charset="0"/>
              </a:rPr>
              <a:t>Vsource</a:t>
            </a:r>
            <a:r>
              <a:rPr lang="en-US" sz="4000" dirty="0">
                <a:latin typeface="Times New Roman" panose="02020603050405020304" pitchFamily="18" charset="0"/>
                <a:cs typeface="Times New Roman" panose="02020603050405020304" pitchFamily="18" charset="0"/>
              </a:rPr>
              <a:t>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35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143000"/>
            <a:ext cx="8009238" cy="4678204"/>
          </a:xfrm>
          <a:prstGeom prst="rect">
            <a:avLst/>
          </a:prstGeom>
          <a:noFill/>
        </p:spPr>
        <p:txBody>
          <a:bodyPr wrap="square" rtlCol="0">
            <a:spAutoFit/>
          </a:bodyPr>
          <a:lstStyle/>
          <a:p>
            <a:pPr lvl="0" algn="just"/>
            <a:r>
              <a:rPr lang="en-US" sz="1800" dirty="0"/>
              <a:t>The properties are, in order:</a:t>
            </a:r>
          </a:p>
          <a:p>
            <a:pPr lvl="0" algn="just"/>
            <a:endParaRPr lang="en-US" sz="1400" dirty="0">
              <a:latin typeface="Courier New" panose="02070309020205020404" pitchFamily="49" charset="0"/>
              <a:cs typeface="Courier New" panose="02070309020205020404" pitchFamily="49" charset="0"/>
            </a:endParaRPr>
          </a:p>
          <a:p>
            <a:pPr marL="914400" lvl="0" algn="just"/>
            <a:r>
              <a:rPr lang="en-US" sz="1400" dirty="0">
                <a:latin typeface="Courier New" panose="02070309020205020404" pitchFamily="49" charset="0"/>
                <a:cs typeface="Courier New" panose="02070309020205020404" pitchFamily="49" charset="0"/>
              </a:rPr>
              <a:t>…</a:t>
            </a:r>
          </a:p>
          <a:p>
            <a:pPr marL="914400" lvl="0" algn="just"/>
            <a:r>
              <a:rPr lang="en-US" sz="1400" b="1" dirty="0">
                <a:latin typeface="Courier New" panose="02070309020205020404" pitchFamily="49" charset="0"/>
                <a:cs typeface="Courier New" panose="02070309020205020404" pitchFamily="49" charset="0"/>
              </a:rPr>
              <a:t>x1r1</a:t>
            </a:r>
            <a:r>
              <a:rPr lang="en-US" sz="1400" dirty="0">
                <a:latin typeface="Courier New" panose="02070309020205020404" pitchFamily="49" charset="0"/>
                <a:cs typeface="Courier New" panose="02070309020205020404" pitchFamily="49" charset="0"/>
              </a:rPr>
              <a:t> = Ratio of X1/R1. Default = 4.0.</a:t>
            </a:r>
          </a:p>
          <a:p>
            <a:pPr marL="914400" lvl="0" algn="just"/>
            <a:r>
              <a:rPr lang="en-US" sz="1400" b="1" dirty="0">
                <a:latin typeface="Courier New" panose="02070309020205020404" pitchFamily="49" charset="0"/>
                <a:cs typeface="Courier New" panose="02070309020205020404" pitchFamily="49" charset="0"/>
              </a:rPr>
              <a:t>x0r0</a:t>
            </a:r>
            <a:r>
              <a:rPr lang="en-US" sz="1400" dirty="0">
                <a:latin typeface="Courier New" panose="02070309020205020404" pitchFamily="49" charset="0"/>
                <a:cs typeface="Courier New" panose="02070309020205020404" pitchFamily="49" charset="0"/>
              </a:rPr>
              <a:t> = Ratio of X0/R0. Default = 3.0.</a:t>
            </a:r>
          </a:p>
          <a:p>
            <a:pPr marL="914400" lvl="0" algn="just"/>
            <a:r>
              <a:rPr lang="en-US" sz="1400" b="1" dirty="0">
                <a:latin typeface="Courier New" panose="02070309020205020404" pitchFamily="49" charset="0"/>
                <a:cs typeface="Courier New" panose="02070309020205020404" pitchFamily="49" charset="0"/>
              </a:rPr>
              <a:t>Isc3</a:t>
            </a:r>
            <a:r>
              <a:rPr lang="en-US" sz="1400" dirty="0">
                <a:latin typeface="Courier New" panose="02070309020205020404" pitchFamily="49" charset="0"/>
                <a:cs typeface="Courier New" panose="02070309020205020404" pitchFamily="49" charset="0"/>
              </a:rPr>
              <a:t> = Alternate method of defining the source impedance. 3‐phase short circuit current, amps. Default is 10000.</a:t>
            </a:r>
          </a:p>
          <a:p>
            <a:pPr marL="914400" lvl="0" algn="just"/>
            <a:r>
              <a:rPr lang="en-US" sz="1400" b="1" dirty="0">
                <a:latin typeface="Courier New" panose="02070309020205020404" pitchFamily="49" charset="0"/>
                <a:cs typeface="Courier New" panose="02070309020205020404" pitchFamily="49" charset="0"/>
              </a:rPr>
              <a:t>Isc1</a:t>
            </a:r>
            <a:r>
              <a:rPr lang="en-US" sz="1400" dirty="0">
                <a:latin typeface="Courier New" panose="02070309020205020404" pitchFamily="49" charset="0"/>
                <a:cs typeface="Courier New" panose="02070309020205020404" pitchFamily="49" charset="0"/>
              </a:rPr>
              <a:t> = Alternate method of defining the source impedance. single‐phase short circuit current, amps. Default is 10500.</a:t>
            </a:r>
          </a:p>
          <a:p>
            <a:pPr marL="914400" lvl="0" algn="just"/>
            <a:r>
              <a:rPr lang="en-US" sz="1400" b="1" dirty="0">
                <a:latin typeface="Courier New" panose="02070309020205020404" pitchFamily="49" charset="0"/>
                <a:cs typeface="Courier New" panose="02070309020205020404" pitchFamily="49" charset="0"/>
              </a:rPr>
              <a:t>R1</a:t>
            </a:r>
            <a:r>
              <a:rPr lang="en-US" sz="1400" dirty="0">
                <a:latin typeface="Courier New" panose="02070309020205020404" pitchFamily="49" charset="0"/>
                <a:cs typeface="Courier New" panose="02070309020205020404" pitchFamily="49" charset="0"/>
              </a:rPr>
              <a:t> = Alternate method of defining the source impedance. Positive‐sequence resistance, ohms. Default is 1.65.</a:t>
            </a:r>
          </a:p>
          <a:p>
            <a:pPr marL="914400" lvl="0" algn="just"/>
            <a:r>
              <a:rPr lang="en-US" sz="1400" b="1" dirty="0">
                <a:latin typeface="Courier New" panose="02070309020205020404" pitchFamily="49" charset="0"/>
                <a:cs typeface="Courier New" panose="02070309020205020404" pitchFamily="49" charset="0"/>
              </a:rPr>
              <a:t>X1</a:t>
            </a:r>
            <a:r>
              <a:rPr lang="en-US" sz="1400" dirty="0">
                <a:latin typeface="Courier New" panose="02070309020205020404" pitchFamily="49" charset="0"/>
                <a:cs typeface="Courier New" panose="02070309020205020404" pitchFamily="49" charset="0"/>
              </a:rPr>
              <a:t> = Alternate method of defining the source impedance. Positive‐sequence reactance, ohms. Default is 6.6.</a:t>
            </a:r>
          </a:p>
          <a:p>
            <a:pPr marL="914400" lvl="0" algn="just"/>
            <a:r>
              <a:rPr lang="en-US" sz="1400" b="1" dirty="0">
                <a:latin typeface="Courier New" panose="02070309020205020404" pitchFamily="49" charset="0"/>
                <a:cs typeface="Courier New" panose="02070309020205020404" pitchFamily="49" charset="0"/>
              </a:rPr>
              <a:t>R0</a:t>
            </a:r>
            <a:r>
              <a:rPr lang="en-US" sz="1400" dirty="0">
                <a:latin typeface="Courier New" panose="02070309020205020404" pitchFamily="49" charset="0"/>
                <a:cs typeface="Courier New" panose="02070309020205020404" pitchFamily="49" charset="0"/>
              </a:rPr>
              <a:t> = Alternate method of defining the source impedance. Zero‐sequence resistance, ohms. Default is 1.9.</a:t>
            </a:r>
          </a:p>
          <a:p>
            <a:pPr marL="914400" lvl="0" algn="just"/>
            <a:r>
              <a:rPr lang="en-US" sz="1400" b="1" dirty="0">
                <a:latin typeface="Courier New" panose="02070309020205020404" pitchFamily="49" charset="0"/>
                <a:cs typeface="Courier New" panose="02070309020205020404" pitchFamily="49" charset="0"/>
              </a:rPr>
              <a:t>X0</a:t>
            </a:r>
            <a:r>
              <a:rPr lang="en-US" sz="1400" dirty="0">
                <a:latin typeface="Courier New" panose="02070309020205020404" pitchFamily="49" charset="0"/>
                <a:cs typeface="Courier New" panose="02070309020205020404" pitchFamily="49" charset="0"/>
              </a:rPr>
              <a:t> = Alternate method of defining the source impedance. Zero‐sequence reactance, ohms. Default is 5.7.</a:t>
            </a:r>
          </a:p>
          <a:p>
            <a:pPr marL="914400" lvl="0" algn="just"/>
            <a:r>
              <a:rPr lang="en-US" sz="1400" b="1" dirty="0" err="1">
                <a:latin typeface="Courier New" panose="02070309020205020404" pitchFamily="49" charset="0"/>
                <a:cs typeface="Courier New" panose="02070309020205020404" pitchFamily="49" charset="0"/>
              </a:rPr>
              <a:t>ScanType</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pos</a:t>
            </a:r>
            <a:r>
              <a:rPr lang="en-US" sz="1400" dirty="0">
                <a:latin typeface="Courier New" panose="02070309020205020404" pitchFamily="49" charset="0"/>
                <a:cs typeface="Courier New" panose="02070309020205020404" pitchFamily="49" charset="0"/>
              </a:rPr>
              <a:t>*| zero | none} Maintain specified symmetrical component sequence to assume for Harmonic mode solution. Default is positive sequence.</a:t>
            </a:r>
          </a:p>
          <a:p>
            <a:pPr marL="914400" lvl="0" algn="just"/>
            <a:r>
              <a:rPr lang="en-US"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01595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err="1">
                <a:latin typeface="Times New Roman" panose="02020603050405020304" pitchFamily="18" charset="0"/>
                <a:cs typeface="Times New Roman" panose="02020603050405020304" pitchFamily="18" charset="0"/>
              </a:rPr>
              <a:t>Vsource</a:t>
            </a:r>
            <a:r>
              <a:rPr lang="en-US" sz="4000" dirty="0">
                <a:latin typeface="Times New Roman" panose="02020603050405020304" pitchFamily="18" charset="0"/>
                <a:cs typeface="Times New Roman" panose="02020603050405020304" pitchFamily="18" charset="0"/>
              </a:rPr>
              <a:t>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36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143000"/>
            <a:ext cx="8009238" cy="4031873"/>
          </a:xfrm>
          <a:prstGeom prst="rect">
            <a:avLst/>
          </a:prstGeom>
          <a:noFill/>
        </p:spPr>
        <p:txBody>
          <a:bodyPr wrap="square" rtlCol="0">
            <a:spAutoFit/>
          </a:bodyPr>
          <a:lstStyle/>
          <a:p>
            <a:pPr lvl="0" algn="just"/>
            <a:r>
              <a:rPr lang="en-US" sz="1800" dirty="0"/>
              <a:t>The properties are, in order:</a:t>
            </a:r>
          </a:p>
          <a:p>
            <a:pPr lvl="0" algn="just"/>
            <a:endParaRPr lang="en-US" sz="1400" dirty="0">
              <a:latin typeface="Courier New" panose="02070309020205020404" pitchFamily="49" charset="0"/>
              <a:cs typeface="Courier New" panose="02070309020205020404" pitchFamily="49" charset="0"/>
            </a:endParaRPr>
          </a:p>
          <a:p>
            <a:pPr marL="914400" lvl="0" algn="just"/>
            <a:r>
              <a:rPr lang="en-US" sz="1400" dirty="0">
                <a:latin typeface="Courier New" panose="02070309020205020404" pitchFamily="49" charset="0"/>
                <a:cs typeface="Courier New" panose="02070309020205020404" pitchFamily="49" charset="0"/>
              </a:rPr>
              <a:t>…</a:t>
            </a:r>
          </a:p>
          <a:p>
            <a:pPr marL="914400" lvl="0" algn="just"/>
            <a:r>
              <a:rPr lang="en-US" sz="1400" b="1" dirty="0">
                <a:latin typeface="Courier New" panose="02070309020205020404" pitchFamily="49" charset="0"/>
                <a:cs typeface="Courier New" panose="02070309020205020404" pitchFamily="49" charset="0"/>
              </a:rPr>
              <a:t>Sequence</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pos</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neg</a:t>
            </a:r>
            <a:r>
              <a:rPr lang="en-US" sz="1400" dirty="0">
                <a:latin typeface="Courier New" panose="02070309020205020404" pitchFamily="49" charset="0"/>
                <a:cs typeface="Courier New" panose="02070309020205020404" pitchFamily="49" charset="0"/>
              </a:rPr>
              <a:t> | zero} Set the phase angle relationships for the specified symmetrical component sequence for solution modes other than Harmonics. Default is positive sequence.</a:t>
            </a:r>
          </a:p>
          <a:p>
            <a:pPr marL="914400" lvl="0" algn="just"/>
            <a:r>
              <a:rPr lang="en-US" sz="1400" b="1" dirty="0">
                <a:latin typeface="Courier New" panose="02070309020205020404" pitchFamily="49" charset="0"/>
                <a:cs typeface="Courier New" panose="02070309020205020404" pitchFamily="49" charset="0"/>
              </a:rPr>
              <a:t>Spectrum</a:t>
            </a:r>
            <a:r>
              <a:rPr lang="en-US" sz="1400" dirty="0">
                <a:latin typeface="Courier New" panose="02070309020205020404" pitchFamily="49" charset="0"/>
                <a:cs typeface="Courier New" panose="02070309020205020404" pitchFamily="49" charset="0"/>
              </a:rPr>
              <a:t> = Name of harmonic spectrum for this source. Default is "</a:t>
            </a:r>
            <a:r>
              <a:rPr lang="en-US" sz="1400" dirty="0" err="1">
                <a:latin typeface="Courier New" panose="02070309020205020404" pitchFamily="49" charset="0"/>
                <a:cs typeface="Courier New" panose="02070309020205020404" pitchFamily="49" charset="0"/>
              </a:rPr>
              <a:t>defaultvsource</a:t>
            </a:r>
            <a:r>
              <a:rPr lang="en-US" sz="1400" dirty="0">
                <a:latin typeface="Courier New" panose="02070309020205020404" pitchFamily="49" charset="0"/>
                <a:cs typeface="Courier New" panose="02070309020205020404" pitchFamily="49" charset="0"/>
              </a:rPr>
              <a:t>", which is defined when the DSS starts.</a:t>
            </a:r>
          </a:p>
          <a:p>
            <a:pPr marL="914400" lvl="0" algn="just"/>
            <a:r>
              <a:rPr lang="en-US" sz="1400" b="1" dirty="0">
                <a:latin typeface="Courier New" panose="02070309020205020404" pitchFamily="49" charset="0"/>
                <a:cs typeface="Courier New" panose="02070309020205020404" pitchFamily="49" charset="0"/>
              </a:rPr>
              <a:t>Z1</a:t>
            </a:r>
            <a:r>
              <a:rPr lang="en-US" sz="1400" dirty="0">
                <a:latin typeface="Courier New" panose="02070309020205020404" pitchFamily="49" charset="0"/>
                <a:cs typeface="Courier New" panose="02070309020205020404" pitchFamily="49" charset="0"/>
              </a:rPr>
              <a:t> = Positive‐sequence impedance, ohms, as a 2‐element array representing a complex number.</a:t>
            </a:r>
          </a:p>
          <a:p>
            <a:pPr marL="914400" lvl="0" algn="just"/>
            <a:r>
              <a:rPr lang="en-US" sz="1400" dirty="0">
                <a:latin typeface="Courier New" panose="02070309020205020404" pitchFamily="49" charset="0"/>
                <a:cs typeface="Courier New" panose="02070309020205020404" pitchFamily="49" charset="0"/>
              </a:rPr>
              <a:t>Z2 Negative‐sequence impedance, ohms, as a 2‐element array representing a complex number.</a:t>
            </a:r>
          </a:p>
          <a:p>
            <a:pPr marL="914400" lvl="0" algn="just"/>
            <a:r>
              <a:rPr lang="en-US" sz="1400" b="1" dirty="0">
                <a:latin typeface="Courier New" panose="02070309020205020404" pitchFamily="49" charset="0"/>
                <a:cs typeface="Courier New" panose="02070309020205020404" pitchFamily="49" charset="0"/>
              </a:rPr>
              <a:t>Z0</a:t>
            </a:r>
            <a:r>
              <a:rPr lang="en-US" sz="1400" dirty="0">
                <a:latin typeface="Courier New" panose="02070309020205020404" pitchFamily="49" charset="0"/>
                <a:cs typeface="Courier New" panose="02070309020205020404" pitchFamily="49" charset="0"/>
              </a:rPr>
              <a:t> = Zero‐sequence impedance, ohms, as a 2‐element array representing a complex number.</a:t>
            </a:r>
          </a:p>
          <a:p>
            <a:pPr marL="914400" lvl="0" algn="just"/>
            <a:r>
              <a:rPr lang="en-US" sz="1400" b="1" dirty="0" err="1">
                <a:latin typeface="Courier New" panose="02070309020205020404" pitchFamily="49" charset="0"/>
                <a:cs typeface="Courier New" panose="02070309020205020404" pitchFamily="49" charset="0"/>
              </a:rPr>
              <a:t>BaseFreq</a:t>
            </a:r>
            <a:r>
              <a:rPr lang="en-US" sz="1400" dirty="0">
                <a:latin typeface="Courier New" panose="02070309020205020404" pitchFamily="49" charset="0"/>
                <a:cs typeface="Courier New" panose="02070309020205020404" pitchFamily="49" charset="0"/>
              </a:rPr>
              <a:t> = Base Frequency for impedance specifications. Default is 60 Hz.</a:t>
            </a:r>
          </a:p>
          <a:p>
            <a:pPr marL="914400" lvl="0" algn="just"/>
            <a:r>
              <a:rPr lang="en-US" sz="1400" b="1" dirty="0">
                <a:latin typeface="Courier New" panose="02070309020205020404" pitchFamily="49" charset="0"/>
                <a:cs typeface="Courier New" panose="02070309020205020404" pitchFamily="49" charset="0"/>
              </a:rPr>
              <a:t>Like </a:t>
            </a:r>
            <a:r>
              <a:rPr lang="en-US" sz="1400" dirty="0">
                <a:latin typeface="Courier New" panose="02070309020205020404" pitchFamily="49" charset="0"/>
                <a:cs typeface="Courier New" panose="02070309020205020404" pitchFamily="49" charset="0"/>
              </a:rPr>
              <a:t>= Name of an existing </a:t>
            </a:r>
            <a:r>
              <a:rPr lang="en-US" sz="1400" dirty="0" err="1">
                <a:latin typeface="Courier New" panose="02070309020205020404" pitchFamily="49" charset="0"/>
                <a:cs typeface="Courier New" panose="02070309020205020404" pitchFamily="49" charset="0"/>
              </a:rPr>
              <a:t>Vsource</a:t>
            </a:r>
            <a:r>
              <a:rPr lang="en-US" sz="1400" dirty="0">
                <a:latin typeface="Courier New" panose="02070309020205020404" pitchFamily="49" charset="0"/>
                <a:cs typeface="Courier New" panose="02070309020205020404" pitchFamily="49" charset="0"/>
              </a:rPr>
              <a:t> object on which to base this one.</a:t>
            </a:r>
          </a:p>
        </p:txBody>
      </p:sp>
    </p:spTree>
    <p:extLst>
      <p:ext uri="{BB962C8B-B14F-4D97-AF65-F5344CB8AC3E}">
        <p14:creationId xmlns:p14="http://schemas.microsoft.com/office/powerpoint/2010/main" val="2156129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err="1">
                <a:latin typeface="Times New Roman" panose="02020603050405020304" pitchFamily="18" charset="0"/>
                <a:cs typeface="Times New Roman" panose="02020603050405020304" pitchFamily="18" charset="0"/>
              </a:rPr>
              <a:t>Isource</a:t>
            </a:r>
            <a:r>
              <a:rPr lang="en-US" sz="4000" dirty="0">
                <a:latin typeface="Times New Roman" panose="02020603050405020304" pitchFamily="18" charset="0"/>
                <a:cs typeface="Times New Roman" panose="02020603050405020304" pitchFamily="18" charset="0"/>
              </a:rPr>
              <a:t>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37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143000"/>
            <a:ext cx="8009238" cy="4708981"/>
          </a:xfrm>
          <a:prstGeom prst="rect">
            <a:avLst/>
          </a:prstGeom>
          <a:noFill/>
        </p:spPr>
        <p:txBody>
          <a:bodyPr wrap="square" rtlCol="0">
            <a:spAutoFit/>
          </a:bodyPr>
          <a:lstStyle/>
          <a:p>
            <a:pPr lvl="0" algn="just"/>
            <a:r>
              <a:rPr lang="en-US" sz="1800" dirty="0"/>
              <a:t>Current source. This is a one‐terminal current source object that can be connected to any bus. Its most common use is likely to be used to represent harmonic sources and to be used in frequency response scans of circuit models. You can perform positive‐ or zero‐sequence scans.</a:t>
            </a:r>
          </a:p>
          <a:p>
            <a:pPr lvl="0" algn="just"/>
            <a:endParaRPr lang="en-US" sz="1800" dirty="0"/>
          </a:p>
          <a:p>
            <a:pPr lvl="0" algn="just"/>
            <a:r>
              <a:rPr lang="en-US" sz="1800" dirty="0"/>
              <a:t>You can generally attach as many </a:t>
            </a:r>
            <a:r>
              <a:rPr lang="en-US" sz="1800" dirty="0" err="1"/>
              <a:t>Isource</a:t>
            </a:r>
            <a:r>
              <a:rPr lang="en-US" sz="1800" dirty="0"/>
              <a:t> objects to a bus as you want. An </a:t>
            </a:r>
            <a:r>
              <a:rPr lang="en-US" sz="1800" dirty="0" err="1"/>
              <a:t>Isource</a:t>
            </a:r>
            <a:r>
              <a:rPr lang="en-US" sz="1800" dirty="0"/>
              <a:t> is assumed to be ideal and its </a:t>
            </a:r>
            <a:r>
              <a:rPr lang="en-US" sz="1800" dirty="0" err="1"/>
              <a:t>Yprim</a:t>
            </a:r>
            <a:r>
              <a:rPr lang="en-US" sz="1800" dirty="0"/>
              <a:t> matrix is zero.</a:t>
            </a:r>
          </a:p>
          <a:p>
            <a:pPr lvl="0" algn="just"/>
            <a:endParaRPr lang="en-US" sz="1800" baseline="30000" dirty="0"/>
          </a:p>
          <a:p>
            <a:pPr lvl="0" algn="just"/>
            <a:r>
              <a:rPr lang="en-US" sz="1800" dirty="0"/>
              <a:t>The properties are:</a:t>
            </a:r>
            <a:endParaRPr lang="en-US" sz="1800" dirty="0">
              <a:latin typeface="Courier New" panose="02070309020205020404" pitchFamily="49" charset="0"/>
              <a:cs typeface="Courier New" panose="02070309020205020404" pitchFamily="49" charset="0"/>
            </a:endParaRPr>
          </a:p>
          <a:p>
            <a:pPr marL="914400" lvl="0" algn="just"/>
            <a:r>
              <a:rPr lang="en-US" sz="1400" b="1" dirty="0">
                <a:latin typeface="Courier New" panose="02070309020205020404" pitchFamily="49" charset="0"/>
                <a:cs typeface="Courier New" panose="02070309020205020404" pitchFamily="49" charset="0"/>
              </a:rPr>
              <a:t>phases</a:t>
            </a:r>
            <a:r>
              <a:rPr lang="en-US" sz="1400" dirty="0">
                <a:latin typeface="Courier New" panose="02070309020205020404" pitchFamily="49" charset="0"/>
                <a:cs typeface="Courier New" panose="02070309020205020404" pitchFamily="49" charset="0"/>
              </a:rPr>
              <a:t> = Number of phases. Defaults to 3. For 3 or less, phase shift defaults to 120 degrees.</a:t>
            </a:r>
          </a:p>
          <a:p>
            <a:pPr marL="914400" lvl="0" algn="just"/>
            <a:r>
              <a:rPr lang="en-US" sz="1400" b="1" dirty="0">
                <a:latin typeface="Courier New" panose="02070309020205020404" pitchFamily="49" charset="0"/>
                <a:cs typeface="Courier New" panose="02070309020205020404" pitchFamily="49" charset="0"/>
              </a:rPr>
              <a:t>bus1</a:t>
            </a:r>
            <a:r>
              <a:rPr lang="en-US" sz="1400" dirty="0">
                <a:latin typeface="Courier New" panose="02070309020205020404" pitchFamily="49" charset="0"/>
                <a:cs typeface="Courier New" panose="02070309020205020404" pitchFamily="49" charset="0"/>
              </a:rPr>
              <a:t> = Name of bus to which source is connected.</a:t>
            </a:r>
          </a:p>
          <a:p>
            <a:pPr marL="914400" lvl="0" algn="just"/>
            <a:r>
              <a:rPr lang="en-US" sz="1400" dirty="0">
                <a:latin typeface="Courier New" panose="02070309020205020404" pitchFamily="49" charset="0"/>
                <a:cs typeface="Courier New" panose="02070309020205020404" pitchFamily="49" charset="0"/>
              </a:rPr>
              <a:t>       bus1=</a:t>
            </a:r>
            <a:r>
              <a:rPr lang="en-US" sz="1400" dirty="0" err="1">
                <a:latin typeface="Courier New" panose="02070309020205020404" pitchFamily="49" charset="0"/>
                <a:cs typeface="Courier New" panose="02070309020205020404" pitchFamily="49" charset="0"/>
              </a:rPr>
              <a:t>busname</a:t>
            </a:r>
            <a:endParaRPr lang="en-US" sz="1400" dirty="0">
              <a:latin typeface="Courier New" panose="02070309020205020404" pitchFamily="49" charset="0"/>
              <a:cs typeface="Courier New" panose="02070309020205020404" pitchFamily="49" charset="0"/>
            </a:endParaRPr>
          </a:p>
          <a:p>
            <a:pPr marL="914400" lvl="0" algn="just"/>
            <a:r>
              <a:rPr lang="en-US" sz="1400" dirty="0">
                <a:latin typeface="Courier New" panose="02070309020205020404" pitchFamily="49" charset="0"/>
                <a:cs typeface="Courier New" panose="02070309020205020404" pitchFamily="49" charset="0"/>
              </a:rPr>
              <a:t>       bus1=busname.1.2.3</a:t>
            </a:r>
          </a:p>
          <a:p>
            <a:pPr marL="914400" lvl="0" algn="just"/>
            <a:r>
              <a:rPr lang="en-US" sz="1400" b="1" dirty="0">
                <a:latin typeface="Courier New" panose="02070309020205020404" pitchFamily="49" charset="0"/>
                <a:cs typeface="Courier New" panose="02070309020205020404" pitchFamily="49" charset="0"/>
              </a:rPr>
              <a:t>Amps</a:t>
            </a:r>
            <a:r>
              <a:rPr lang="en-US" sz="1400" dirty="0">
                <a:latin typeface="Courier New" panose="02070309020205020404" pitchFamily="49" charset="0"/>
                <a:cs typeface="Courier New" panose="02070309020205020404" pitchFamily="49" charset="0"/>
              </a:rPr>
              <a:t> = Magnitude of current source, each phase, in Amps.</a:t>
            </a:r>
          </a:p>
          <a:p>
            <a:pPr marL="914400" lvl="0" algn="just"/>
            <a:r>
              <a:rPr lang="en-US" sz="1400" b="1" dirty="0">
                <a:latin typeface="Courier New" panose="02070309020205020404" pitchFamily="49" charset="0"/>
                <a:cs typeface="Courier New" panose="02070309020205020404" pitchFamily="49" charset="0"/>
              </a:rPr>
              <a:t>angle</a:t>
            </a:r>
            <a:r>
              <a:rPr lang="en-US" sz="1400" dirty="0">
                <a:latin typeface="Courier New" panose="02070309020205020404" pitchFamily="49" charset="0"/>
                <a:cs typeface="Courier New" panose="02070309020205020404" pitchFamily="49" charset="0"/>
              </a:rPr>
              <a:t> = Phase angle in degrees of first phase: </a:t>
            </a:r>
            <a:r>
              <a:rPr lang="en-US" sz="1400" dirty="0" err="1">
                <a:latin typeface="Courier New" panose="02070309020205020404" pitchFamily="49" charset="0"/>
                <a:cs typeface="Courier New" panose="02070309020205020404" pitchFamily="49" charset="0"/>
              </a:rPr>
              <a:t>e.g.,Angle</a:t>
            </a:r>
            <a:r>
              <a:rPr lang="en-US" sz="1400" dirty="0">
                <a:latin typeface="Courier New" panose="02070309020205020404" pitchFamily="49" charset="0"/>
                <a:cs typeface="Courier New" panose="02070309020205020404" pitchFamily="49" charset="0"/>
              </a:rPr>
              <a:t>=10.3.</a:t>
            </a:r>
          </a:p>
          <a:p>
            <a:pPr marL="914400" lvl="0" algn="just"/>
            <a:r>
              <a:rPr lang="en-US" sz="1400" dirty="0">
                <a:latin typeface="Courier New" panose="02070309020205020404" pitchFamily="49" charset="0"/>
                <a:cs typeface="Courier New" panose="02070309020205020404" pitchFamily="49" charset="0"/>
              </a:rPr>
              <a:t>Phase shift between phases defaults to 120 degrees when number of phases &lt;= 3 </a:t>
            </a:r>
          </a:p>
          <a:p>
            <a:pPr marL="914400" lvl="0" algn="just"/>
            <a:r>
              <a:rPr lang="en-US" sz="1800" dirty="0"/>
              <a:t>…</a:t>
            </a:r>
          </a:p>
        </p:txBody>
      </p:sp>
    </p:spTree>
    <p:extLst>
      <p:ext uri="{BB962C8B-B14F-4D97-AF65-F5344CB8AC3E}">
        <p14:creationId xmlns:p14="http://schemas.microsoft.com/office/powerpoint/2010/main" val="889169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err="1">
                <a:latin typeface="Times New Roman" panose="02020603050405020304" pitchFamily="18" charset="0"/>
                <a:cs typeface="Times New Roman" panose="02020603050405020304" pitchFamily="18" charset="0"/>
              </a:rPr>
              <a:t>Isource</a:t>
            </a:r>
            <a:r>
              <a:rPr lang="en-US" sz="4000" dirty="0">
                <a:latin typeface="Times New Roman" panose="02020603050405020304" pitchFamily="18" charset="0"/>
                <a:cs typeface="Times New Roman" panose="02020603050405020304" pitchFamily="18" charset="0"/>
              </a:rPr>
              <a:t>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38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143000"/>
            <a:ext cx="8009238" cy="3662541"/>
          </a:xfrm>
          <a:prstGeom prst="rect">
            <a:avLst/>
          </a:prstGeom>
          <a:noFill/>
        </p:spPr>
        <p:txBody>
          <a:bodyPr wrap="square" rtlCol="0">
            <a:spAutoFit/>
          </a:bodyPr>
          <a:lstStyle/>
          <a:p>
            <a:pPr lvl="0" algn="just"/>
            <a:r>
              <a:rPr lang="en-US" sz="1800" dirty="0"/>
              <a:t>…</a:t>
            </a:r>
            <a:endParaRPr lang="en-US" sz="1400" dirty="0">
              <a:latin typeface="Courier New" panose="02070309020205020404" pitchFamily="49" charset="0"/>
              <a:cs typeface="Courier New" panose="02070309020205020404" pitchFamily="49" charset="0"/>
            </a:endParaRPr>
          </a:p>
          <a:p>
            <a:pPr marL="914400" lvl="0" algn="just"/>
            <a:r>
              <a:rPr lang="en-US" sz="1400" b="1" dirty="0">
                <a:latin typeface="Courier New" panose="02070309020205020404" pitchFamily="49" charset="0"/>
                <a:cs typeface="Courier New" panose="02070309020205020404" pitchFamily="49" charset="0"/>
              </a:rPr>
              <a:t>frequency</a:t>
            </a:r>
            <a:r>
              <a:rPr lang="en-US" sz="1400" dirty="0">
                <a:latin typeface="Courier New" panose="02070309020205020404" pitchFamily="49" charset="0"/>
                <a:cs typeface="Courier New" panose="02070309020205020404" pitchFamily="49" charset="0"/>
              </a:rPr>
              <a:t> = Source frequency. Defaults to circuit fundamental frequency. </a:t>
            </a:r>
          </a:p>
          <a:p>
            <a:pPr marL="914400" lvl="0" algn="just"/>
            <a:r>
              <a:rPr lang="en-US" sz="1400" b="1" dirty="0" err="1">
                <a:latin typeface="Courier New" panose="02070309020205020404" pitchFamily="49" charset="0"/>
                <a:cs typeface="Courier New" panose="02070309020205020404" pitchFamily="49" charset="0"/>
              </a:rPr>
              <a:t>Scantype</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pos</a:t>
            </a:r>
            <a:r>
              <a:rPr lang="en-US" sz="1400" dirty="0">
                <a:latin typeface="Courier New" panose="02070309020205020404" pitchFamily="49" charset="0"/>
                <a:cs typeface="Courier New" panose="02070309020205020404" pitchFamily="49" charset="0"/>
              </a:rPr>
              <a:t>*| zero | none} Maintain specified sequence for harmonic solution. Default is positive sequence. Otherwise, angle between phases rotates with harmonic.</a:t>
            </a:r>
          </a:p>
          <a:p>
            <a:pPr marL="914400" lvl="0" algn="just"/>
            <a:r>
              <a:rPr lang="en-US" sz="1400" b="1" dirty="0">
                <a:latin typeface="Courier New" panose="02070309020205020404" pitchFamily="49" charset="0"/>
                <a:cs typeface="Courier New" panose="02070309020205020404" pitchFamily="49" charset="0"/>
              </a:rPr>
              <a:t>Sequence</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pos</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neg</a:t>
            </a:r>
            <a:r>
              <a:rPr lang="en-US" sz="1400" dirty="0">
                <a:latin typeface="Courier New" panose="02070309020205020404" pitchFamily="49" charset="0"/>
                <a:cs typeface="Courier New" panose="02070309020205020404" pitchFamily="49" charset="0"/>
              </a:rPr>
              <a:t> | zero} Set the phase angles for the specified symmetrical component sequence for solution modes other than Harmonics. Default is positive sequence.</a:t>
            </a:r>
          </a:p>
          <a:p>
            <a:pPr marL="914400" lvl="0" algn="just"/>
            <a:r>
              <a:rPr lang="en-US" sz="1400" b="1" dirty="0">
                <a:latin typeface="Courier New" panose="02070309020205020404" pitchFamily="49" charset="0"/>
                <a:cs typeface="Courier New" panose="02070309020205020404" pitchFamily="49" charset="0"/>
              </a:rPr>
              <a:t>Spectrum</a:t>
            </a:r>
            <a:r>
              <a:rPr lang="en-US" sz="1400" dirty="0">
                <a:latin typeface="Courier New" panose="02070309020205020404" pitchFamily="49" charset="0"/>
                <a:cs typeface="Courier New" panose="02070309020205020404" pitchFamily="49" charset="0"/>
              </a:rPr>
              <a:t> = Harmonic spectrum assumed for this source. Default is "default".</a:t>
            </a:r>
          </a:p>
          <a:p>
            <a:pPr lvl="0" algn="just"/>
            <a:r>
              <a:rPr lang="en-US" sz="1800" dirty="0"/>
              <a:t>Inherited properties:</a:t>
            </a:r>
          </a:p>
          <a:p>
            <a:pPr marL="914400" lvl="0" algn="just"/>
            <a:r>
              <a:rPr lang="en-US" sz="1400" b="1" dirty="0" err="1">
                <a:latin typeface="Courier New" panose="02070309020205020404" pitchFamily="49" charset="0"/>
                <a:cs typeface="Courier New" panose="02070309020205020404" pitchFamily="49" charset="0"/>
              </a:rPr>
              <a:t>basefreq</a:t>
            </a:r>
            <a:r>
              <a:rPr lang="en-US" sz="1400" dirty="0">
                <a:latin typeface="Courier New" panose="02070309020205020404" pitchFamily="49" charset="0"/>
                <a:cs typeface="Courier New" panose="02070309020205020404" pitchFamily="49" charset="0"/>
              </a:rPr>
              <a:t> = Base Frequency for ratings.</a:t>
            </a:r>
          </a:p>
          <a:p>
            <a:pPr marL="914400" lvl="0" algn="just"/>
            <a:r>
              <a:rPr lang="en-US" sz="1400" b="1" dirty="0">
                <a:latin typeface="Courier New" panose="02070309020205020404" pitchFamily="49" charset="0"/>
                <a:cs typeface="Courier New" panose="02070309020205020404" pitchFamily="49" charset="0"/>
              </a:rPr>
              <a:t>enabled</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Yes|No</a:t>
            </a:r>
            <a:r>
              <a:rPr lang="en-US" sz="1400" dirty="0">
                <a:latin typeface="Courier New" panose="02070309020205020404" pitchFamily="49" charset="0"/>
                <a:cs typeface="Courier New" panose="02070309020205020404" pitchFamily="49" charset="0"/>
              </a:rPr>
              <a:t> or </a:t>
            </a:r>
            <a:r>
              <a:rPr lang="en-US" sz="1400" dirty="0" err="1">
                <a:latin typeface="Courier New" panose="02070309020205020404" pitchFamily="49" charset="0"/>
                <a:cs typeface="Courier New" panose="02070309020205020404" pitchFamily="49" charset="0"/>
              </a:rPr>
              <a:t>True|False</a:t>
            </a:r>
            <a:r>
              <a:rPr lang="en-US" sz="1400" dirty="0">
                <a:latin typeface="Courier New" panose="02070309020205020404" pitchFamily="49" charset="0"/>
                <a:cs typeface="Courier New" panose="02070309020205020404" pitchFamily="49" charset="0"/>
              </a:rPr>
              <a:t>} Indicates whether this element is enabled.</a:t>
            </a:r>
          </a:p>
          <a:p>
            <a:pPr marL="914400" lvl="0" algn="just"/>
            <a:r>
              <a:rPr lang="en-US" sz="1400" b="1" dirty="0">
                <a:latin typeface="Courier New" panose="02070309020205020404" pitchFamily="49" charset="0"/>
                <a:cs typeface="Courier New" panose="02070309020205020404" pitchFamily="49" charset="0"/>
              </a:rPr>
              <a:t>like</a:t>
            </a:r>
            <a:r>
              <a:rPr lang="en-US" sz="1400" dirty="0">
                <a:latin typeface="Courier New" panose="02070309020205020404" pitchFamily="49" charset="0"/>
                <a:cs typeface="Courier New" panose="02070309020205020404" pitchFamily="49" charset="0"/>
              </a:rPr>
              <a:t> = Make like another object.</a:t>
            </a:r>
          </a:p>
        </p:txBody>
      </p:sp>
    </p:spTree>
    <p:extLst>
      <p:ext uri="{BB962C8B-B14F-4D97-AF65-F5344CB8AC3E}">
        <p14:creationId xmlns:p14="http://schemas.microsoft.com/office/powerpoint/2010/main" val="1875973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Fault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39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143000"/>
            <a:ext cx="8009238" cy="3693319"/>
          </a:xfrm>
          <a:prstGeom prst="rect">
            <a:avLst/>
          </a:prstGeom>
          <a:noFill/>
        </p:spPr>
        <p:txBody>
          <a:bodyPr wrap="square" rtlCol="0">
            <a:spAutoFit/>
          </a:bodyPr>
          <a:lstStyle/>
          <a:p>
            <a:pPr lvl="0" algn="just"/>
            <a:r>
              <a:rPr lang="en-US" sz="1800" dirty="0"/>
              <a:t>A Fault object is a resistor network that can be configured in a variety of ways. It is nominally designed with the same philosophy as the Capacitor. That is, it is a two‐terminal device in which the second terminal defaults to ground. This is often what is desired when simulating a fault. However, the </a:t>
            </a:r>
            <a:r>
              <a:rPr lang="en-US" sz="1800" dirty="0" err="1"/>
              <a:t>OpenDSS</a:t>
            </a:r>
            <a:r>
              <a:rPr lang="en-US" sz="1800" dirty="0"/>
              <a:t> Fault object may be configured to do much more and can be configured to represent any type of fault. For example, it can be connected between transmission overbuild and distribution </a:t>
            </a:r>
            <a:r>
              <a:rPr lang="en-US" sz="1800" dirty="0" err="1"/>
              <a:t>underbuild</a:t>
            </a:r>
            <a:r>
              <a:rPr lang="en-US" sz="1800" dirty="0"/>
              <a:t> to simulate the transmission falling on the distribution circuit.</a:t>
            </a:r>
          </a:p>
          <a:p>
            <a:pPr lvl="0" algn="just"/>
            <a:endParaRPr lang="en-US" sz="1800" dirty="0"/>
          </a:p>
          <a:p>
            <a:pPr lvl="0" algn="just"/>
            <a:r>
              <a:rPr lang="en-US" sz="1800" dirty="0"/>
              <a:t>A Fault object is a standard Power Delivery component. You can have as many Fault objects on the circuit as you wish (some may cause the power flow solution to diverge – if so, switch to a direct solution or a dynamic solution). For Monte Carlo fault mode (MF) you will distribute Fault objects all over the circuit is some proportion. The solver will enable one at a time for each solution.</a:t>
            </a:r>
          </a:p>
        </p:txBody>
      </p:sp>
    </p:spTree>
    <p:extLst>
      <p:ext uri="{BB962C8B-B14F-4D97-AF65-F5344CB8AC3E}">
        <p14:creationId xmlns:p14="http://schemas.microsoft.com/office/powerpoint/2010/main" val="1710422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General Object Property Description</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LineCode</a:t>
            </a:r>
          </a:p>
        </p:txBody>
      </p:sp>
      <p:sp>
        <p:nvSpPr>
          <p:cNvPr id="4" name="Slide Number Placeholder 3"/>
          <p:cNvSpPr>
            <a:spLocks noGrp="1"/>
          </p:cNvSpPr>
          <p:nvPr>
            <p:ph type="sldNum" sz="quarter" idx="4"/>
          </p:nvPr>
        </p:nvSpPr>
        <p:spPr/>
        <p:txBody>
          <a:bodyPr/>
          <a:lstStyle/>
          <a:p>
            <a:fld id="{179A9A4E-4C82-4D44-9372-C31BB3818094}" type="slidenum">
              <a:rPr lang="en-US" smtClean="0"/>
              <a:pPr/>
              <a:t>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87482"/>
            <a:ext cx="8009238" cy="4247317"/>
          </a:xfrm>
          <a:prstGeom prst="rect">
            <a:avLst/>
          </a:prstGeom>
          <a:noFill/>
        </p:spPr>
        <p:txBody>
          <a:bodyPr wrap="square" rtlCol="0">
            <a:spAutoFit/>
          </a:bodyPr>
          <a:lstStyle/>
          <a:p>
            <a:pPr lvl="0" algn="just"/>
            <a:r>
              <a:rPr lang="en-US" sz="1800" dirty="0"/>
              <a:t>LineCode objects are general library objects that contain impedance characteristics for lines and cables. The term "line code" is an old term that simply refers to a code that was made up by programmers to describe a line construction. In most distribution analysis programs, one can describe a line by its LineCode and its length. LineCode objects were defined in a separate file.</a:t>
            </a:r>
          </a:p>
          <a:p>
            <a:pPr lvl="0" algn="just"/>
            <a:endParaRPr lang="en-US" sz="1800" dirty="0"/>
          </a:p>
          <a:p>
            <a:pPr lvl="0" algn="just"/>
            <a:r>
              <a:rPr lang="en-US" sz="1800" dirty="0"/>
              <a:t>This collection of objects emulates the old </a:t>
            </a:r>
            <a:r>
              <a:rPr lang="en-US" sz="1800" dirty="0" err="1"/>
              <a:t>linecode</a:t>
            </a:r>
            <a:r>
              <a:rPr lang="en-US" sz="1800" dirty="0"/>
              <a:t> files, except that the concept is a little more powerful. Ultimately, the impedance of a line is described by its series impedance matrix and nodal capacitive admittance matrix. These matrices may be specified directly or they can be generated by specifying the symmetrical component data. Note that the impedances of lines may be specified directly and one does not need to use a line code, although the </a:t>
            </a:r>
            <a:r>
              <a:rPr lang="en-US" sz="1800" dirty="0" err="1"/>
              <a:t>linecode</a:t>
            </a:r>
            <a:r>
              <a:rPr lang="en-US" sz="1800" dirty="0"/>
              <a:t> will be more convenient most of the time. There may be hundreds of lines, but only a few different kinds of line constructions.</a:t>
            </a:r>
          </a:p>
          <a:p>
            <a:pPr lvl="0" algn="just"/>
            <a:endParaRPr lang="en-US" sz="1800" dirty="0"/>
          </a:p>
        </p:txBody>
      </p:sp>
    </p:spTree>
    <p:extLst>
      <p:ext uri="{BB962C8B-B14F-4D97-AF65-F5344CB8AC3E}">
        <p14:creationId xmlns:p14="http://schemas.microsoft.com/office/powerpoint/2010/main" val="2441041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Fault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40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143000"/>
            <a:ext cx="8009238" cy="4708981"/>
          </a:xfrm>
          <a:prstGeom prst="rect">
            <a:avLst/>
          </a:prstGeom>
          <a:noFill/>
        </p:spPr>
        <p:txBody>
          <a:bodyPr wrap="square" rtlCol="0">
            <a:spAutoFit/>
          </a:bodyPr>
          <a:lstStyle/>
          <a:p>
            <a:pPr lvl="0" algn="just"/>
            <a:r>
              <a:rPr lang="en-US" sz="1800" dirty="0"/>
              <a:t>Since the Fault object is nothing more than a resistor network, you may use it for purposes other than modeling short circuit faults – anything that requires a resistor model. With the </a:t>
            </a:r>
            <a:r>
              <a:rPr lang="en-US" sz="1800" dirty="0" err="1"/>
              <a:t>Gmatrix</a:t>
            </a:r>
            <a:r>
              <a:rPr lang="en-US" sz="1800" dirty="0"/>
              <a:t> property a very complex resistive network can be modeled. For example, you may wish to represent a fault that has one resistance L‐L and another L‐ground. Note that it is specified as a nodal conductance matrix.</a:t>
            </a:r>
          </a:p>
          <a:p>
            <a:pPr lvl="0" algn="just"/>
            <a:endParaRPr lang="en-US" sz="1800" dirty="0"/>
          </a:p>
          <a:p>
            <a:pPr lvl="0" algn="just"/>
            <a:r>
              <a:rPr lang="en-US" sz="1800" dirty="0"/>
              <a:t>In time mode simulations such as Dynamics, the initiation of the fault can be delayed (</a:t>
            </a:r>
            <a:r>
              <a:rPr lang="en-US" sz="1800" dirty="0" err="1"/>
              <a:t>Ontime</a:t>
            </a:r>
            <a:r>
              <a:rPr lang="en-US" sz="1800" dirty="0"/>
              <a:t> property) and it will automatically clear itself when the current drops below a certain level(</a:t>
            </a:r>
            <a:r>
              <a:rPr lang="en-US" sz="1800" dirty="0" err="1"/>
              <a:t>MinAmps</a:t>
            </a:r>
            <a:r>
              <a:rPr lang="en-US" sz="1800" dirty="0"/>
              <a:t> property) if the fault is declared to be Temporary.</a:t>
            </a:r>
          </a:p>
          <a:p>
            <a:pPr lvl="0" algn="just"/>
            <a:endParaRPr lang="en-US" sz="1800" dirty="0"/>
          </a:p>
          <a:p>
            <a:pPr lvl="0" algn="just"/>
            <a:r>
              <a:rPr lang="en-US" sz="1800" dirty="0"/>
              <a:t>The properties are:</a:t>
            </a:r>
            <a:endParaRPr lang="en-US" sz="1800" dirty="0">
              <a:latin typeface="Courier New" panose="02070309020205020404" pitchFamily="49" charset="0"/>
              <a:cs typeface="Courier New" panose="02070309020205020404" pitchFamily="49" charset="0"/>
            </a:endParaRPr>
          </a:p>
          <a:p>
            <a:pPr marL="914400" lvl="0" algn="just"/>
            <a:r>
              <a:rPr lang="en-US" sz="1400" b="1" dirty="0">
                <a:latin typeface="Courier New" panose="02070309020205020404" pitchFamily="49" charset="0"/>
                <a:cs typeface="Courier New" panose="02070309020205020404" pitchFamily="49" charset="0"/>
              </a:rPr>
              <a:t>phases</a:t>
            </a:r>
            <a:r>
              <a:rPr lang="en-US" sz="1400" dirty="0">
                <a:latin typeface="Courier New" panose="02070309020205020404" pitchFamily="49" charset="0"/>
                <a:cs typeface="Courier New" panose="02070309020205020404" pitchFamily="49" charset="0"/>
              </a:rPr>
              <a:t> = Number of Phases. Default is 1.</a:t>
            </a:r>
          </a:p>
          <a:p>
            <a:pPr marL="914400" lvl="0" algn="just"/>
            <a:r>
              <a:rPr lang="en-US" sz="1400" b="1" dirty="0">
                <a:latin typeface="Courier New" panose="02070309020205020404" pitchFamily="49" charset="0"/>
                <a:cs typeface="Courier New" panose="02070309020205020404" pitchFamily="49" charset="0"/>
              </a:rPr>
              <a:t>Bus1</a:t>
            </a:r>
            <a:r>
              <a:rPr lang="en-US" sz="1400" dirty="0">
                <a:latin typeface="Courier New" panose="02070309020205020404" pitchFamily="49" charset="0"/>
                <a:cs typeface="Courier New" panose="02070309020205020404" pitchFamily="49" charset="0"/>
              </a:rPr>
              <a:t> = Name of first bus.</a:t>
            </a:r>
          </a:p>
          <a:p>
            <a:pPr marL="914400" lvl="0" algn="just"/>
            <a:r>
              <a:rPr lang="en-US" sz="1400" b="1" dirty="0">
                <a:latin typeface="Courier New" panose="02070309020205020404" pitchFamily="49" charset="0"/>
                <a:cs typeface="Courier New" panose="02070309020205020404" pitchFamily="49" charset="0"/>
              </a:rPr>
              <a:t>Bus2</a:t>
            </a:r>
            <a:r>
              <a:rPr lang="en-US" sz="1400" dirty="0">
                <a:latin typeface="Courier New" panose="02070309020205020404" pitchFamily="49" charset="0"/>
                <a:cs typeface="Courier New" panose="02070309020205020404" pitchFamily="49" charset="0"/>
              </a:rPr>
              <a:t> = Name of 2nd bus. Defaults to all phases connected to first bus, node 0, if not specified. (Shunt Wye to ground connection)</a:t>
            </a:r>
          </a:p>
          <a:p>
            <a:pPr marL="914400" lvl="0" algn="just"/>
            <a:r>
              <a:rPr lang="en-US" sz="1400" b="1" dirty="0">
                <a:latin typeface="Courier New" panose="02070309020205020404" pitchFamily="49" charset="0"/>
                <a:cs typeface="Courier New" panose="02070309020205020404" pitchFamily="49" charset="0"/>
              </a:rPr>
              <a:t>R</a:t>
            </a:r>
            <a:r>
              <a:rPr lang="en-US" sz="1400" dirty="0">
                <a:latin typeface="Courier New" panose="02070309020205020404" pitchFamily="49" charset="0"/>
                <a:cs typeface="Courier New" panose="02070309020205020404" pitchFamily="49" charset="0"/>
              </a:rPr>
              <a:t> = Resistance, each phase, ohms. Default is 0.0001.</a:t>
            </a:r>
          </a:p>
          <a:p>
            <a:pPr lvl="0" algn="just"/>
            <a:r>
              <a:rPr lang="en-US" sz="1800" dirty="0"/>
              <a:t>…</a:t>
            </a:r>
          </a:p>
        </p:txBody>
      </p:sp>
    </p:spTree>
    <p:extLst>
      <p:ext uri="{BB962C8B-B14F-4D97-AF65-F5344CB8AC3E}">
        <p14:creationId xmlns:p14="http://schemas.microsoft.com/office/powerpoint/2010/main" val="761077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Fault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41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143000"/>
            <a:ext cx="8009238" cy="3877985"/>
          </a:xfrm>
          <a:prstGeom prst="rect">
            <a:avLst/>
          </a:prstGeom>
          <a:noFill/>
        </p:spPr>
        <p:txBody>
          <a:bodyPr wrap="square" rtlCol="0">
            <a:spAutoFit/>
          </a:bodyPr>
          <a:lstStyle/>
          <a:p>
            <a:pPr lvl="0" algn="just"/>
            <a:r>
              <a:rPr lang="en-US" sz="1800" dirty="0"/>
              <a:t>The properties are:</a:t>
            </a:r>
          </a:p>
          <a:p>
            <a:pPr algn="just"/>
            <a:r>
              <a:rPr lang="en-US" sz="1800" dirty="0"/>
              <a:t>…</a:t>
            </a:r>
            <a:endParaRPr lang="en-US" sz="1800" dirty="0">
              <a:latin typeface="Courier New" panose="02070309020205020404" pitchFamily="49" charset="0"/>
              <a:cs typeface="Courier New" panose="02070309020205020404" pitchFamily="49" charset="0"/>
            </a:endParaRPr>
          </a:p>
          <a:p>
            <a:pPr marL="914400" lvl="0" algn="just"/>
            <a:r>
              <a:rPr lang="en-US" sz="1400" b="1" dirty="0" err="1">
                <a:latin typeface="Courier New" panose="02070309020205020404" pitchFamily="49" charset="0"/>
                <a:cs typeface="Courier New" panose="02070309020205020404" pitchFamily="49" charset="0"/>
              </a:rPr>
              <a:t>Gmatrix</a:t>
            </a:r>
            <a:r>
              <a:rPr lang="en-US" sz="1400" dirty="0">
                <a:latin typeface="Courier New" panose="02070309020205020404" pitchFamily="49" charset="0"/>
                <a:cs typeface="Courier New" panose="02070309020205020404" pitchFamily="49" charset="0"/>
              </a:rPr>
              <a:t> = Use this to specify a nodal conductance (G) matrix to represent some arbitrary resistance network.</a:t>
            </a:r>
          </a:p>
          <a:p>
            <a:pPr marL="914400" lvl="0" algn="just"/>
            <a:r>
              <a:rPr lang="en-US" sz="1400" b="1" dirty="0" err="1">
                <a:latin typeface="Courier New" panose="02070309020205020404" pitchFamily="49" charset="0"/>
                <a:cs typeface="Courier New" panose="02070309020205020404" pitchFamily="49" charset="0"/>
              </a:rPr>
              <a:t>MinAmps</a:t>
            </a:r>
            <a:r>
              <a:rPr lang="en-US" sz="1400" dirty="0">
                <a:latin typeface="Courier New" panose="02070309020205020404" pitchFamily="49" charset="0"/>
                <a:cs typeface="Courier New" panose="02070309020205020404" pitchFamily="49" charset="0"/>
              </a:rPr>
              <a:t> = Minimum amps that can sustain a temporary fault. Default is 5.</a:t>
            </a:r>
          </a:p>
          <a:p>
            <a:pPr marL="914400" lvl="0" algn="just"/>
            <a:r>
              <a:rPr lang="en-US" sz="1400" b="1" dirty="0" err="1">
                <a:latin typeface="Courier New" panose="02070309020205020404" pitchFamily="49" charset="0"/>
                <a:cs typeface="Courier New" panose="02070309020205020404" pitchFamily="49" charset="0"/>
              </a:rPr>
              <a:t>ONtime</a:t>
            </a:r>
            <a:r>
              <a:rPr lang="en-US" sz="1400" dirty="0">
                <a:latin typeface="Courier New" panose="02070309020205020404" pitchFamily="49" charset="0"/>
                <a:cs typeface="Courier New" panose="02070309020205020404" pitchFamily="49" charset="0"/>
              </a:rPr>
              <a:t> = Time (sec) at which the fault is established for time varying simulations. Default is 0.0 (on at the beginning of the simulation).</a:t>
            </a:r>
          </a:p>
          <a:p>
            <a:pPr marL="914400" lvl="0" algn="just"/>
            <a:r>
              <a:rPr lang="en-US" sz="1400" b="1" dirty="0" err="1">
                <a:latin typeface="Courier New" panose="02070309020205020404" pitchFamily="49" charset="0"/>
                <a:cs typeface="Courier New" panose="02070309020205020404" pitchFamily="49" charset="0"/>
              </a:rPr>
              <a:t>pctperm</a:t>
            </a:r>
            <a:r>
              <a:rPr lang="en-US" sz="1400" dirty="0">
                <a:latin typeface="Courier New" panose="02070309020205020404" pitchFamily="49" charset="0"/>
                <a:cs typeface="Courier New" panose="02070309020205020404" pitchFamily="49" charset="0"/>
              </a:rPr>
              <a:t> = Percent of failures that become permanent. (not used)</a:t>
            </a:r>
          </a:p>
          <a:p>
            <a:pPr marL="914400" lvl="0" algn="just"/>
            <a:r>
              <a:rPr lang="en-US" sz="1400" b="1" dirty="0">
                <a:latin typeface="Courier New" panose="02070309020205020404" pitchFamily="49" charset="0"/>
                <a:cs typeface="Courier New" panose="02070309020205020404" pitchFamily="49" charset="0"/>
              </a:rPr>
              <a:t>Temporary</a:t>
            </a:r>
            <a:r>
              <a:rPr lang="en-US" sz="1400" dirty="0">
                <a:latin typeface="Courier New" panose="02070309020205020404" pitchFamily="49" charset="0"/>
                <a:cs typeface="Courier New" panose="02070309020205020404" pitchFamily="49" charset="0"/>
              </a:rPr>
              <a:t> = {Yes | No} Default is No. Designate whether the fault is temporary. For </a:t>
            </a:r>
            <a:r>
              <a:rPr lang="en-US" sz="1400" dirty="0" err="1">
                <a:latin typeface="Courier New" panose="02070309020205020404" pitchFamily="49" charset="0"/>
                <a:cs typeface="Courier New" panose="02070309020205020404" pitchFamily="49" charset="0"/>
              </a:rPr>
              <a:t>Timevarying</a:t>
            </a:r>
            <a:r>
              <a:rPr lang="en-US" sz="1400" dirty="0">
                <a:latin typeface="Courier New" panose="02070309020205020404" pitchFamily="49" charset="0"/>
                <a:cs typeface="Courier New" panose="02070309020205020404" pitchFamily="49" charset="0"/>
              </a:rPr>
              <a:t> simulations, the fault will be removed if the current through the fault drops below the MINAMPS criteria.</a:t>
            </a:r>
          </a:p>
          <a:p>
            <a:pPr marL="914400" lvl="0" algn="just"/>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stddev</a:t>
            </a:r>
            <a:r>
              <a:rPr lang="en-US" sz="1400" dirty="0">
                <a:latin typeface="Courier New" panose="02070309020205020404" pitchFamily="49" charset="0"/>
                <a:cs typeface="Courier New" panose="02070309020205020404" pitchFamily="49" charset="0"/>
              </a:rPr>
              <a:t> = Percent standard deviation in resistance to assume for Monte Carlo fault (MF) solution mode for GAUSSIAN distribution. Default is 0 (no variation from mean).</a:t>
            </a:r>
          </a:p>
        </p:txBody>
      </p:sp>
    </p:spTree>
    <p:extLst>
      <p:ext uri="{BB962C8B-B14F-4D97-AF65-F5344CB8AC3E}">
        <p14:creationId xmlns:p14="http://schemas.microsoft.com/office/powerpoint/2010/main" val="3714683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214F1-E088-FEE8-82EE-4308330810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240E48-4182-5C89-9E20-D5D5544A3EC1}"/>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Contents</a:t>
            </a:r>
          </a:p>
        </p:txBody>
      </p:sp>
      <p:sp>
        <p:nvSpPr>
          <p:cNvPr id="4" name="Slide Number Placeholder 3">
            <a:extLst>
              <a:ext uri="{FF2B5EF4-FFF2-40B4-BE49-F238E27FC236}">
                <a16:creationId xmlns:a16="http://schemas.microsoft.com/office/drawing/2014/main" id="{649D30DE-57F6-8544-BAD0-DA3BE6616C48}"/>
              </a:ext>
            </a:extLst>
          </p:cNvPr>
          <p:cNvSpPr>
            <a:spLocks noGrp="1"/>
          </p:cNvSpPr>
          <p:nvPr>
            <p:ph type="sldNum" sz="quarter" idx="4"/>
          </p:nvPr>
        </p:nvSpPr>
        <p:spPr/>
        <p:txBody>
          <a:bodyPr/>
          <a:lstStyle/>
          <a:p>
            <a:fld id="{179A9A4E-4C82-4D44-9372-C31BB3818094}" type="slidenum">
              <a:rPr lang="en-US" smtClean="0"/>
              <a:pPr/>
              <a:t>42</a:t>
            </a:fld>
            <a:endParaRPr lang="en-US" dirty="0"/>
          </a:p>
        </p:txBody>
      </p:sp>
      <p:sp>
        <p:nvSpPr>
          <p:cNvPr id="5" name="Text Placeholder 4">
            <a:extLst>
              <a:ext uri="{FF2B5EF4-FFF2-40B4-BE49-F238E27FC236}">
                <a16:creationId xmlns:a16="http://schemas.microsoft.com/office/drawing/2014/main" id="{DDE50C39-F5C4-2965-9500-0CF036EACE2E}"/>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8" name="Content Placeholder 2">
            <a:extLst>
              <a:ext uri="{FF2B5EF4-FFF2-40B4-BE49-F238E27FC236}">
                <a16:creationId xmlns:a16="http://schemas.microsoft.com/office/drawing/2014/main" id="{3D650CC4-CBA3-4D08-E97D-9B7915CB8710}"/>
              </a:ext>
            </a:extLst>
          </p:cNvPr>
          <p:cNvSpPr>
            <a:spLocks noGrp="1"/>
          </p:cNvSpPr>
          <p:nvPr>
            <p:ph idx="1"/>
          </p:nvPr>
        </p:nvSpPr>
        <p:spPr>
          <a:xfrm>
            <a:off x="762000" y="1222761"/>
            <a:ext cx="7239000" cy="4495800"/>
          </a:xfrm>
        </p:spPr>
        <p:txBody>
          <a:bodyPr>
            <a:normAutofit fontScale="92500"/>
          </a:bodyPr>
          <a:lstStyle/>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General object description</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Line</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Source and other objects</a:t>
            </a:r>
          </a:p>
          <a:p>
            <a:pPr>
              <a:lnSpc>
                <a:spcPct val="200000"/>
              </a:lnSpc>
              <a:buFont typeface="Wingdings" panose="05000000000000000000" pitchFamily="2" charset="2"/>
              <a:buChar char="q"/>
            </a:pPr>
            <a:r>
              <a:rPr lang="en-US" sz="2100" dirty="0">
                <a:solidFill>
                  <a:srgbClr val="C00000"/>
                </a:solidFill>
                <a:latin typeface="Times New Roman" panose="02020603050405020304" pitchFamily="18" charset="0"/>
                <a:cs typeface="Times New Roman" panose="02020603050405020304" pitchFamily="18" charset="0"/>
              </a:rPr>
              <a:t>Power delivery elements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Power conversion elements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Control elements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Meter elements</a:t>
            </a:r>
          </a:p>
          <a:p>
            <a:pPr>
              <a:lnSpc>
                <a:spcPct val="200000"/>
              </a:lnSpc>
              <a:buClrTx/>
              <a:buFont typeface="Wingdings" panose="05000000000000000000" pitchFamily="2" charset="2"/>
              <a:buChar char="q"/>
            </a:pPr>
            <a:endParaRPr lang="en-US" sz="2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0736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Capacitor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43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2492990"/>
          </a:xfrm>
          <a:prstGeom prst="rect">
            <a:avLst/>
          </a:prstGeom>
          <a:noFill/>
        </p:spPr>
        <p:txBody>
          <a:bodyPr wrap="square" rtlCol="0">
            <a:spAutoFit/>
          </a:bodyPr>
          <a:lstStyle/>
          <a:p>
            <a:pPr lvl="0" algn="just"/>
            <a:r>
              <a:rPr lang="en-US" sz="1800" dirty="0"/>
              <a:t>The capacitor model is basically implemented as a two‐terminal power delivery element. However, if you don't specify a connection for the second bus, it will default to the 0 node (ground reference) of the same bus to which the first terminal is connected. That is, it defaults to a grounded wye (star) shunt capacitor bank.</a:t>
            </a:r>
          </a:p>
          <a:p>
            <a:pPr lvl="0" algn="just"/>
            <a:endParaRPr lang="en-US" sz="1800" dirty="0"/>
          </a:p>
          <a:p>
            <a:pPr lvl="0" algn="just"/>
            <a:r>
              <a:rPr lang="en-US" sz="1800" dirty="0"/>
              <a:t>If you specify the connection to be "delta" then the second terminal is eliminated.</a:t>
            </a:r>
          </a:p>
          <a:p>
            <a:pPr lvl="0" algn="just"/>
            <a:endParaRPr lang="en-US" sz="1800" dirty="0"/>
          </a:p>
          <a:p>
            <a:pPr lvl="0" algn="just"/>
            <a:r>
              <a:rPr lang="en-US" sz="1800" dirty="0"/>
              <a:t>If you wish a series capacitor, simply specify a second bus connection.</a:t>
            </a:r>
          </a:p>
          <a:p>
            <a:pPr lvl="0" algn="just"/>
            <a:endParaRPr lang="en-US" sz="1800" baseline="30000" dirty="0"/>
          </a:p>
        </p:txBody>
      </p:sp>
      <p:pic>
        <p:nvPicPr>
          <p:cNvPr id="3" name="Picture 2"/>
          <p:cNvPicPr>
            <a:picLocks noChangeAspect="1"/>
          </p:cNvPicPr>
          <p:nvPr/>
        </p:nvPicPr>
        <p:blipFill>
          <a:blip r:embed="rId3"/>
          <a:stretch>
            <a:fillRect/>
          </a:stretch>
        </p:blipFill>
        <p:spPr>
          <a:xfrm>
            <a:off x="2069306" y="3817835"/>
            <a:ext cx="4548188" cy="2246992"/>
          </a:xfrm>
          <a:prstGeom prst="rect">
            <a:avLst/>
          </a:prstGeom>
        </p:spPr>
      </p:pic>
    </p:spTree>
    <p:extLst>
      <p:ext uri="{BB962C8B-B14F-4D97-AF65-F5344CB8AC3E}">
        <p14:creationId xmlns:p14="http://schemas.microsoft.com/office/powerpoint/2010/main" val="1541465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Capacitor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44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678204"/>
          </a:xfrm>
          <a:prstGeom prst="rect">
            <a:avLst/>
          </a:prstGeom>
          <a:noFill/>
        </p:spPr>
        <p:txBody>
          <a:bodyPr wrap="square" rtlCol="0">
            <a:spAutoFit/>
          </a:bodyPr>
          <a:lstStyle/>
          <a:p>
            <a:pPr lvl="0" algn="just"/>
            <a:r>
              <a:rPr lang="en-US" sz="1800" dirty="0"/>
              <a:t>If you wish an ungrounded wye capacitor, set all the second terminal conductors to an empty node on the first terminal bus, e.g.:</a:t>
            </a:r>
          </a:p>
          <a:p>
            <a:pPr marL="914400" lvl="0" algn="just">
              <a:spcBef>
                <a:spcPts val="600"/>
              </a:spcBef>
              <a:spcAft>
                <a:spcPts val="600"/>
              </a:spcAft>
            </a:pPr>
            <a:r>
              <a:rPr lang="en-US" sz="1400" b="1" dirty="0">
                <a:latin typeface="Courier New" panose="02070309020205020404" pitchFamily="49" charset="0"/>
                <a:cs typeface="Courier New" panose="02070309020205020404" pitchFamily="49" charset="0"/>
              </a:rPr>
              <a:t>Bus1=B1 bus2 = B1.4.4.4 ! for a 3-phase capacitor</a:t>
            </a:r>
          </a:p>
          <a:p>
            <a:pPr lvl="0" algn="just"/>
            <a:r>
              <a:rPr lang="en-US" sz="1800" dirty="0"/>
              <a:t>Of course, any other connection is possibly by explicitly specifying the nodes.</a:t>
            </a:r>
          </a:p>
          <a:p>
            <a:pPr lvl="0" algn="just"/>
            <a:endParaRPr lang="en-US" sz="1800" dirty="0"/>
          </a:p>
          <a:p>
            <a:pPr lvl="0" algn="just"/>
            <a:r>
              <a:rPr lang="en-US" sz="1800" dirty="0"/>
              <a:t>While the Capacitor object may be treated as if it were a single capacitor bank, it is actually implemented as a multistep tuned filter bank. Many of the properties can be specified as arrays. See </a:t>
            </a:r>
            <a:r>
              <a:rPr lang="en-US" sz="1800" dirty="0" err="1"/>
              <a:t>Numsteps</a:t>
            </a:r>
            <a:r>
              <a:rPr lang="en-US" sz="1800" dirty="0"/>
              <a:t> property.</a:t>
            </a:r>
          </a:p>
          <a:p>
            <a:pPr lvl="0" algn="just"/>
            <a:endParaRPr lang="en-US" sz="1800" dirty="0"/>
          </a:p>
          <a:p>
            <a:pPr lvl="0" algn="just"/>
            <a:r>
              <a:rPr lang="en-US" sz="1800" dirty="0"/>
              <a:t>If you wish to represent a filter bank, specify either the XL or Harm property. When a </a:t>
            </a:r>
            <a:r>
              <a:rPr lang="en-US" sz="1800" dirty="0" err="1"/>
              <a:t>Capcontrol</a:t>
            </a:r>
            <a:r>
              <a:rPr lang="en-US" sz="1800" dirty="0"/>
              <a:t> object switches a capacitor, it does so by incrementing or decrementing the active step.</a:t>
            </a:r>
          </a:p>
          <a:p>
            <a:pPr lvl="0" algn="just"/>
            <a:endParaRPr lang="en-US" sz="1800" baseline="30000" dirty="0"/>
          </a:p>
          <a:p>
            <a:pPr lvl="0" algn="just"/>
            <a:r>
              <a:rPr lang="en-US" sz="1800" dirty="0"/>
              <a:t>The properties are:</a:t>
            </a:r>
          </a:p>
          <a:p>
            <a:pPr lvl="0" algn="just"/>
            <a:endParaRPr lang="en-US" sz="1400" dirty="0">
              <a:latin typeface="Courier New" panose="02070309020205020404" pitchFamily="49" charset="0"/>
              <a:cs typeface="Courier New" panose="02070309020205020404" pitchFamily="49" charset="0"/>
            </a:endParaRPr>
          </a:p>
          <a:p>
            <a:pPr marL="914400" lvl="0" algn="just"/>
            <a:r>
              <a:rPr lang="en-US" sz="1400" b="1" dirty="0">
                <a:latin typeface="Courier New" panose="02070309020205020404" pitchFamily="49" charset="0"/>
                <a:cs typeface="Courier New" panose="02070309020205020404" pitchFamily="49" charset="0"/>
              </a:rPr>
              <a:t>Bus1 </a:t>
            </a:r>
            <a:r>
              <a:rPr lang="en-US" sz="1400" dirty="0">
                <a:latin typeface="Courier New" panose="02070309020205020404" pitchFamily="49" charset="0"/>
                <a:cs typeface="Courier New" panose="02070309020205020404" pitchFamily="49" charset="0"/>
              </a:rPr>
              <a:t>= Definition for the connection of the first bus.</a:t>
            </a:r>
          </a:p>
          <a:p>
            <a:pPr lvl="0" algn="just"/>
            <a:r>
              <a:rPr lang="en-US" sz="1800" dirty="0"/>
              <a:t>…</a:t>
            </a:r>
            <a:endParaRPr lang="en-US" sz="1800" baseline="30000" dirty="0"/>
          </a:p>
        </p:txBody>
      </p:sp>
    </p:spTree>
    <p:extLst>
      <p:ext uri="{BB962C8B-B14F-4D97-AF65-F5344CB8AC3E}">
        <p14:creationId xmlns:p14="http://schemas.microsoft.com/office/powerpoint/2010/main" val="1455305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Capacitor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45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801314"/>
          </a:xfrm>
          <a:prstGeom prst="rect">
            <a:avLst/>
          </a:prstGeom>
          <a:noFill/>
        </p:spPr>
        <p:txBody>
          <a:bodyPr wrap="square" rtlCol="0">
            <a:spAutoFit/>
          </a:bodyPr>
          <a:lstStyle/>
          <a:p>
            <a:pPr lvl="0" algn="just"/>
            <a:r>
              <a:rPr lang="en-US" sz="1800" dirty="0"/>
              <a:t>The properties are:</a:t>
            </a:r>
          </a:p>
          <a:p>
            <a:pPr algn="just"/>
            <a:r>
              <a:rPr lang="en-US" sz="1800" dirty="0"/>
              <a:t>…</a:t>
            </a:r>
            <a:endParaRPr lang="en-US" sz="1400" dirty="0">
              <a:latin typeface="Courier New" panose="02070309020205020404" pitchFamily="49" charset="0"/>
              <a:cs typeface="Courier New" panose="02070309020205020404" pitchFamily="49" charset="0"/>
            </a:endParaRPr>
          </a:p>
          <a:p>
            <a:pPr marL="914400" lvl="0" algn="just"/>
            <a:r>
              <a:rPr lang="en-US" sz="1400" b="1" dirty="0">
                <a:latin typeface="Courier New" panose="02070309020205020404" pitchFamily="49" charset="0"/>
                <a:cs typeface="Courier New" panose="02070309020205020404" pitchFamily="49" charset="0"/>
              </a:rPr>
              <a:t>Bus2</a:t>
            </a:r>
            <a:r>
              <a:rPr lang="en-US" sz="1400" dirty="0">
                <a:latin typeface="Courier New" panose="02070309020205020404" pitchFamily="49" charset="0"/>
                <a:cs typeface="Courier New" panose="02070309020205020404" pitchFamily="49" charset="0"/>
              </a:rPr>
              <a:t> = Bus connection for second terminal.</a:t>
            </a:r>
          </a:p>
          <a:p>
            <a:pPr marL="914400" lvl="0" algn="just"/>
            <a:r>
              <a:rPr lang="en-US" sz="1400" dirty="0">
                <a:latin typeface="Courier New" panose="02070309020205020404" pitchFamily="49" charset="0"/>
                <a:cs typeface="Courier New" panose="02070309020205020404" pitchFamily="49" charset="0"/>
              </a:rPr>
              <a:t>Phases = Number of phases. Default is 3.</a:t>
            </a:r>
          </a:p>
          <a:p>
            <a:pPr marL="914400" lvl="0" algn="just"/>
            <a:r>
              <a:rPr lang="en-US" sz="1400" b="1"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 Most common of three ways to define a power capacitor. Rated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at rated kV, total of all phases. Each phase is assumed equal.</a:t>
            </a:r>
          </a:p>
          <a:p>
            <a:pPr marL="914400" lvl="0" algn="just"/>
            <a:r>
              <a:rPr lang="en-US" sz="1400" b="1" dirty="0" err="1">
                <a:latin typeface="Courier New" panose="02070309020205020404" pitchFamily="49" charset="0"/>
                <a:cs typeface="Courier New" panose="02070309020205020404" pitchFamily="49" charset="0"/>
              </a:rPr>
              <a:t>Kv</a:t>
            </a:r>
            <a:r>
              <a:rPr lang="en-US" sz="1400" dirty="0">
                <a:latin typeface="Courier New" panose="02070309020205020404" pitchFamily="49" charset="0"/>
                <a:cs typeface="Courier New" panose="02070309020205020404" pitchFamily="49" charset="0"/>
              </a:rPr>
              <a:t> = Rated kV of the capacitor (not necessarily same as bus rating).</a:t>
            </a:r>
          </a:p>
          <a:p>
            <a:pPr marL="914400" lvl="0" algn="just"/>
            <a:r>
              <a:rPr lang="en-US" sz="1400" b="1" dirty="0">
                <a:latin typeface="Courier New" panose="02070309020205020404" pitchFamily="49" charset="0"/>
                <a:cs typeface="Courier New" panose="02070309020205020404" pitchFamily="49" charset="0"/>
              </a:rPr>
              <a:t>Conn</a:t>
            </a:r>
            <a:r>
              <a:rPr lang="en-US" sz="1400" dirty="0">
                <a:latin typeface="Courier New" panose="02070309020205020404" pitchFamily="49" charset="0"/>
                <a:cs typeface="Courier New" panose="02070309020205020404" pitchFamily="49" charset="0"/>
              </a:rPr>
              <a:t> = Connection of bank. One of {wye | ln} for wye connected banks or {delta | </a:t>
            </a:r>
            <a:r>
              <a:rPr lang="en-US" sz="1400" dirty="0" err="1">
                <a:latin typeface="Courier New" panose="02070309020205020404" pitchFamily="49" charset="0"/>
                <a:cs typeface="Courier New" panose="02070309020205020404" pitchFamily="49" charset="0"/>
              </a:rPr>
              <a:t>ll</a:t>
            </a:r>
            <a:r>
              <a:rPr lang="en-US" sz="1400" dirty="0">
                <a:latin typeface="Courier New" panose="02070309020205020404" pitchFamily="49" charset="0"/>
                <a:cs typeface="Courier New" panose="02070309020205020404" pitchFamily="49" charset="0"/>
              </a:rPr>
              <a:t>} for delta (line‐line) connected banks. Default is wye (or straight‐through for series</a:t>
            </a:r>
          </a:p>
          <a:p>
            <a:pPr marL="914400" lvl="0" algn="just"/>
            <a:r>
              <a:rPr lang="en-US" sz="1400" dirty="0">
                <a:latin typeface="Courier New" panose="02070309020205020404" pitchFamily="49" charset="0"/>
                <a:cs typeface="Courier New" panose="02070309020205020404" pitchFamily="49" charset="0"/>
              </a:rPr>
              <a:t>capacitor).</a:t>
            </a:r>
          </a:p>
          <a:p>
            <a:pPr marL="914400" lvl="0" algn="just"/>
            <a:r>
              <a:rPr lang="en-US" sz="1400" b="1" dirty="0" err="1">
                <a:latin typeface="Courier New" panose="02070309020205020404" pitchFamily="49" charset="0"/>
                <a:cs typeface="Courier New" panose="02070309020205020404" pitchFamily="49" charset="0"/>
              </a:rPr>
              <a:t>Cmatrix</a:t>
            </a:r>
            <a:r>
              <a:rPr lang="en-US" sz="1400" dirty="0">
                <a:latin typeface="Courier New" panose="02070309020205020404" pitchFamily="49" charset="0"/>
                <a:cs typeface="Courier New" panose="02070309020205020404" pitchFamily="49" charset="0"/>
              </a:rPr>
              <a:t> = Alternate method of defining a capacitor bank.</a:t>
            </a:r>
          </a:p>
          <a:p>
            <a:pPr marL="914400" lvl="0" algn="just"/>
            <a:r>
              <a:rPr lang="en-US" sz="1400" b="1" dirty="0" err="1">
                <a:latin typeface="Courier New" panose="02070309020205020404" pitchFamily="49" charset="0"/>
                <a:cs typeface="Courier New" panose="02070309020205020404" pitchFamily="49" charset="0"/>
              </a:rPr>
              <a:t>Cuf</a:t>
            </a:r>
            <a:r>
              <a:rPr lang="en-US" sz="1400" dirty="0">
                <a:latin typeface="Courier New" panose="02070309020205020404" pitchFamily="49" charset="0"/>
                <a:cs typeface="Courier New" panose="02070309020205020404" pitchFamily="49" charset="0"/>
              </a:rPr>
              <a:t> = Alternate method of defining a capacitor bank.</a:t>
            </a:r>
          </a:p>
          <a:p>
            <a:pPr marL="914400" lvl="0" algn="just"/>
            <a:r>
              <a:rPr lang="en-US" sz="1400" b="1" dirty="0">
                <a:latin typeface="Courier New" panose="02070309020205020404" pitchFamily="49" charset="0"/>
                <a:cs typeface="Courier New" panose="02070309020205020404" pitchFamily="49" charset="0"/>
              </a:rPr>
              <a:t>R</a:t>
            </a:r>
            <a:r>
              <a:rPr lang="en-US" sz="1400" dirty="0">
                <a:latin typeface="Courier New" panose="02070309020205020404" pitchFamily="49" charset="0"/>
                <a:cs typeface="Courier New" panose="02070309020205020404" pitchFamily="49" charset="0"/>
              </a:rPr>
              <a:t> = ARRAY of series resistance in each phase (line), ohms. Default is 0.0</a:t>
            </a:r>
          </a:p>
          <a:p>
            <a:pPr marL="914400" lvl="0" algn="just"/>
            <a:r>
              <a:rPr lang="en-US" sz="1400" b="1" dirty="0">
                <a:latin typeface="Courier New" panose="02070309020205020404" pitchFamily="49" charset="0"/>
                <a:cs typeface="Courier New" panose="02070309020205020404" pitchFamily="49" charset="0"/>
              </a:rPr>
              <a:t>XL</a:t>
            </a:r>
            <a:r>
              <a:rPr lang="en-US" sz="1400" dirty="0">
                <a:latin typeface="Courier New" panose="02070309020205020404" pitchFamily="49" charset="0"/>
                <a:cs typeface="Courier New" panose="02070309020205020404" pitchFamily="49" charset="0"/>
              </a:rPr>
              <a:t> = ARRAY of series inductive reactance(s) in each phase (line) for filter, ohms at base frequency. Use this OR "h" property to define filter. Default is 0.0.</a:t>
            </a:r>
          </a:p>
          <a:p>
            <a:pPr lvl="0" algn="just"/>
            <a:r>
              <a:rPr lang="en-US" sz="1800" dirty="0"/>
              <a:t>…</a:t>
            </a:r>
            <a:endParaRPr lang="en-US" sz="1800" baseline="30000" dirty="0"/>
          </a:p>
        </p:txBody>
      </p:sp>
    </p:spTree>
    <p:extLst>
      <p:ext uri="{BB962C8B-B14F-4D97-AF65-F5344CB8AC3E}">
        <p14:creationId xmlns:p14="http://schemas.microsoft.com/office/powerpoint/2010/main" val="2410670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Capacitor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46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955203"/>
          </a:xfrm>
          <a:prstGeom prst="rect">
            <a:avLst/>
          </a:prstGeom>
          <a:noFill/>
        </p:spPr>
        <p:txBody>
          <a:bodyPr wrap="square" rtlCol="0">
            <a:spAutoFit/>
          </a:bodyPr>
          <a:lstStyle/>
          <a:p>
            <a:pPr lvl="0" algn="just"/>
            <a:r>
              <a:rPr lang="en-US" sz="1800" dirty="0"/>
              <a:t>The properties are:</a:t>
            </a:r>
          </a:p>
          <a:p>
            <a:pPr algn="just"/>
            <a:r>
              <a:rPr lang="en-US" sz="1800" dirty="0"/>
              <a:t>…</a:t>
            </a:r>
            <a:endParaRPr lang="en-US" sz="1400" dirty="0">
              <a:latin typeface="Courier New" panose="02070309020205020404" pitchFamily="49" charset="0"/>
              <a:cs typeface="Courier New" panose="02070309020205020404" pitchFamily="49" charset="0"/>
            </a:endParaRPr>
          </a:p>
          <a:p>
            <a:pPr marL="914400" lvl="0" algn="just"/>
            <a:r>
              <a:rPr lang="en-US" sz="1400" b="1" dirty="0">
                <a:latin typeface="Courier New" panose="02070309020205020404" pitchFamily="49" charset="0"/>
                <a:cs typeface="Courier New" panose="02070309020205020404" pitchFamily="49" charset="0"/>
              </a:rPr>
              <a:t>Harm</a:t>
            </a:r>
            <a:r>
              <a:rPr lang="en-US" sz="1400" dirty="0">
                <a:latin typeface="Courier New" panose="02070309020205020404" pitchFamily="49" charset="0"/>
                <a:cs typeface="Courier New" panose="02070309020205020404" pitchFamily="49" charset="0"/>
              </a:rPr>
              <a:t> = ARRAY of harmonics to which each step is tuned. Zero is interpreted as meaning zero reactance (no filter). Default is zero.</a:t>
            </a:r>
          </a:p>
          <a:p>
            <a:pPr marL="914400" lvl="0" algn="just"/>
            <a:r>
              <a:rPr lang="en-US" sz="1400" b="1" dirty="0" err="1">
                <a:latin typeface="Courier New" panose="02070309020205020404" pitchFamily="49" charset="0"/>
                <a:cs typeface="Courier New" panose="02070309020205020404" pitchFamily="49" charset="0"/>
              </a:rPr>
              <a:t>Numsteps</a:t>
            </a:r>
            <a:r>
              <a:rPr lang="en-US" sz="1400" dirty="0">
                <a:latin typeface="Courier New" panose="02070309020205020404" pitchFamily="49" charset="0"/>
                <a:cs typeface="Courier New" panose="02070309020205020404" pitchFamily="49" charset="0"/>
              </a:rPr>
              <a:t> = Number of steps in this capacitor bank. Default = 1. Forces reallocation of the capacitance, reactor, and states array.</a:t>
            </a:r>
          </a:p>
          <a:p>
            <a:pPr marL="914400" lvl="0" algn="just"/>
            <a:r>
              <a:rPr lang="en-US" sz="1400" b="1" dirty="0">
                <a:latin typeface="Courier New" panose="02070309020205020404" pitchFamily="49" charset="0"/>
                <a:cs typeface="Courier New" panose="02070309020205020404" pitchFamily="49" charset="0"/>
              </a:rPr>
              <a:t>states</a:t>
            </a:r>
            <a:r>
              <a:rPr lang="en-US" sz="1400" dirty="0">
                <a:latin typeface="Courier New" panose="02070309020205020404" pitchFamily="49" charset="0"/>
                <a:cs typeface="Courier New" panose="02070309020205020404" pitchFamily="49" charset="0"/>
              </a:rPr>
              <a:t> = ARRAY of integers {1|0} states representing the state of each step (</a:t>
            </a:r>
            <a:r>
              <a:rPr lang="en-US" sz="1400" dirty="0" err="1">
                <a:latin typeface="Courier New" panose="02070309020205020404" pitchFamily="49" charset="0"/>
                <a:cs typeface="Courier New" panose="02070309020205020404" pitchFamily="49" charset="0"/>
              </a:rPr>
              <a:t>on|off</a:t>
            </a:r>
            <a:r>
              <a:rPr lang="en-US" sz="1400" dirty="0">
                <a:latin typeface="Courier New" panose="02070309020205020404" pitchFamily="49" charset="0"/>
                <a:cs typeface="Courier New" panose="02070309020205020404" pitchFamily="49" charset="0"/>
              </a:rPr>
              <a:t>). Defaults to 1 when reallocated (on). </a:t>
            </a:r>
            <a:r>
              <a:rPr lang="en-US" sz="1400" dirty="0" err="1">
                <a:latin typeface="Courier New" panose="02070309020205020404" pitchFamily="49" charset="0"/>
                <a:cs typeface="Courier New" panose="02070309020205020404" pitchFamily="49" charset="0"/>
              </a:rPr>
              <a:t>Capcontrol</a:t>
            </a:r>
            <a:r>
              <a:rPr lang="en-US" sz="1400" dirty="0">
                <a:latin typeface="Courier New" panose="02070309020205020404" pitchFamily="49" charset="0"/>
                <a:cs typeface="Courier New" panose="02070309020205020404" pitchFamily="49" charset="0"/>
              </a:rPr>
              <a:t> will modify this array as it turns steps on or off.</a:t>
            </a:r>
          </a:p>
          <a:p>
            <a:pPr marL="914400" lvl="0" algn="just"/>
            <a:r>
              <a:rPr lang="en-US" sz="1400" b="1" dirty="0">
                <a:latin typeface="Courier New" panose="02070309020205020404" pitchFamily="49" charset="0"/>
                <a:cs typeface="Courier New" panose="02070309020205020404" pitchFamily="49" charset="0"/>
              </a:rPr>
              <a:t>Normamps</a:t>
            </a:r>
            <a:r>
              <a:rPr lang="en-US" sz="1400" dirty="0">
                <a:latin typeface="Courier New" panose="02070309020205020404" pitchFamily="49" charset="0"/>
                <a:cs typeface="Courier New" panose="02070309020205020404" pitchFamily="49" charset="0"/>
              </a:rPr>
              <a:t> = Normal current rating. Automatically computed if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is specified. Otherwise, you need to specify if you wish to use it.</a:t>
            </a:r>
          </a:p>
          <a:p>
            <a:pPr marL="914400" lvl="0" algn="just"/>
            <a:r>
              <a:rPr lang="en-US" sz="1400" b="1" dirty="0" err="1">
                <a:latin typeface="Courier New" panose="02070309020205020404" pitchFamily="49" charset="0"/>
                <a:cs typeface="Courier New" panose="02070309020205020404" pitchFamily="49" charset="0"/>
              </a:rPr>
              <a:t>Emergamps</a:t>
            </a:r>
            <a:r>
              <a:rPr lang="en-US" sz="1400" dirty="0">
                <a:latin typeface="Courier New" panose="02070309020205020404" pitchFamily="49" charset="0"/>
                <a:cs typeface="Courier New" panose="02070309020205020404" pitchFamily="49" charset="0"/>
              </a:rPr>
              <a:t> = Overload rating. Defaults to 135% of Normamps.</a:t>
            </a:r>
          </a:p>
          <a:p>
            <a:pPr marL="914400" lvl="0" algn="just"/>
            <a:r>
              <a:rPr lang="en-US" sz="1400" b="1" dirty="0" err="1">
                <a:latin typeface="Courier New" panose="02070309020205020404" pitchFamily="49" charset="0"/>
                <a:cs typeface="Courier New" panose="02070309020205020404" pitchFamily="49" charset="0"/>
              </a:rPr>
              <a:t>Faultrate</a:t>
            </a:r>
            <a:r>
              <a:rPr lang="en-US" sz="1400" dirty="0">
                <a:latin typeface="Courier New" panose="02070309020205020404" pitchFamily="49" charset="0"/>
                <a:cs typeface="Courier New" panose="02070309020205020404" pitchFamily="49" charset="0"/>
              </a:rPr>
              <a:t> = Annual failure rate. Failure events per year. Default is 0.0005.</a:t>
            </a:r>
          </a:p>
          <a:p>
            <a:pPr marL="914400" lvl="0" algn="just"/>
            <a:r>
              <a:rPr lang="en-US" sz="1400" b="1" dirty="0" err="1">
                <a:latin typeface="Courier New" panose="02070309020205020404" pitchFamily="49" charset="0"/>
                <a:cs typeface="Courier New" panose="02070309020205020404" pitchFamily="49" charset="0"/>
              </a:rPr>
              <a:t>Pctperm</a:t>
            </a:r>
            <a:r>
              <a:rPr lang="en-US" sz="1400" dirty="0">
                <a:latin typeface="Courier New" panose="02070309020205020404" pitchFamily="49" charset="0"/>
                <a:cs typeface="Courier New" panose="02070309020205020404" pitchFamily="49" charset="0"/>
              </a:rPr>
              <a:t> = Percent of faults that are permanent. Default is 100.0.</a:t>
            </a:r>
          </a:p>
          <a:p>
            <a:pPr marL="914400" lvl="0" algn="just"/>
            <a:r>
              <a:rPr lang="en-US" sz="1400" b="1" dirty="0" err="1">
                <a:latin typeface="Courier New" panose="02070309020205020404" pitchFamily="49" charset="0"/>
                <a:cs typeface="Courier New" panose="02070309020205020404" pitchFamily="49" charset="0"/>
              </a:rPr>
              <a:t>Basefreq</a:t>
            </a:r>
            <a:r>
              <a:rPr lang="en-US" sz="1400" dirty="0">
                <a:latin typeface="Courier New" panose="02070309020205020404" pitchFamily="49" charset="0"/>
                <a:cs typeface="Courier New" panose="02070309020205020404" pitchFamily="49" charset="0"/>
              </a:rPr>
              <a:t> = Base frequency, Hz. Default is 60.0</a:t>
            </a:r>
          </a:p>
          <a:p>
            <a:pPr marL="914400" lvl="0" algn="just"/>
            <a:r>
              <a:rPr lang="en-US" sz="1400" b="1" dirty="0">
                <a:latin typeface="Courier New" panose="02070309020205020404" pitchFamily="49" charset="0"/>
                <a:cs typeface="Courier New" panose="02070309020205020404" pitchFamily="49" charset="0"/>
              </a:rPr>
              <a:t>Like</a:t>
            </a:r>
            <a:r>
              <a:rPr lang="en-US" sz="1400" dirty="0">
                <a:latin typeface="Courier New" panose="02070309020205020404" pitchFamily="49" charset="0"/>
                <a:cs typeface="Courier New" panose="02070309020205020404" pitchFamily="49" charset="0"/>
              </a:rPr>
              <a:t> = Name of another Capacitor object on which to base this one.</a:t>
            </a:r>
          </a:p>
        </p:txBody>
      </p:sp>
    </p:spTree>
    <p:extLst>
      <p:ext uri="{BB962C8B-B14F-4D97-AF65-F5344CB8AC3E}">
        <p14:creationId xmlns:p14="http://schemas.microsoft.com/office/powerpoint/2010/main" val="773865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Line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47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247317"/>
          </a:xfrm>
          <a:prstGeom prst="rect">
            <a:avLst/>
          </a:prstGeom>
          <a:noFill/>
        </p:spPr>
        <p:txBody>
          <a:bodyPr wrap="square" rtlCol="0">
            <a:spAutoFit/>
          </a:bodyPr>
          <a:lstStyle/>
          <a:p>
            <a:pPr lvl="0" algn="just"/>
            <a:r>
              <a:rPr lang="en-US" sz="1800" dirty="0"/>
              <a:t>The Line element is used to model most multi‐phase, two‐port lines or cables. It is a “Pi” model with shunt capacitance. This is a Power Delivery element described by its impedance. Impedances may be specified by symmetrical component values or by matrix values. Alternatively, you may simply refer to an existing </a:t>
            </a:r>
            <a:r>
              <a:rPr lang="en-US" sz="1800" dirty="0" err="1"/>
              <a:t>LineCode</a:t>
            </a:r>
            <a:r>
              <a:rPr lang="en-US" sz="1800" dirty="0"/>
              <a:t> object from which the impedance values will be copied. Or you may specify an existing Geometry object and the line impedances will be computed.</a:t>
            </a:r>
          </a:p>
          <a:p>
            <a:pPr lvl="0" algn="just"/>
            <a:endParaRPr lang="en-US" sz="1800" dirty="0"/>
          </a:p>
          <a:p>
            <a:pPr lvl="0" algn="just"/>
            <a:r>
              <a:rPr lang="en-US" sz="1800" dirty="0"/>
              <a:t>You can define the line impedance at a base frequency directly in a Line object definition or you can import the impedance definition from a </a:t>
            </a:r>
            <a:r>
              <a:rPr lang="en-US" sz="1800" dirty="0" err="1"/>
              <a:t>LineCode</a:t>
            </a:r>
            <a:r>
              <a:rPr lang="en-US" sz="1800" dirty="0"/>
              <a:t> object. Both of these definitions of impedance are quite similar except that the </a:t>
            </a:r>
            <a:r>
              <a:rPr lang="en-US" sz="1800" dirty="0" err="1"/>
              <a:t>LineCode</a:t>
            </a:r>
            <a:r>
              <a:rPr lang="en-US" sz="1800" dirty="0"/>
              <a:t> object can perform </a:t>
            </a:r>
            <a:r>
              <a:rPr lang="en-US" sz="1800" dirty="0" err="1"/>
              <a:t>Kron</a:t>
            </a:r>
            <a:r>
              <a:rPr lang="en-US" sz="1800" dirty="0"/>
              <a:t> reduction. (See </a:t>
            </a:r>
            <a:r>
              <a:rPr lang="en-US" sz="1800" dirty="0" err="1"/>
              <a:t>LineCode</a:t>
            </a:r>
            <a:r>
              <a:rPr lang="en-US" sz="1800" dirty="0"/>
              <a:t> Object).</a:t>
            </a:r>
          </a:p>
          <a:p>
            <a:pPr lvl="0" algn="just"/>
            <a:endParaRPr lang="en-US" sz="1800" dirty="0"/>
          </a:p>
          <a:p>
            <a:pPr lvl="0" algn="just"/>
            <a:r>
              <a:rPr lang="en-US" sz="1800" dirty="0"/>
              <a:t>If the Geometry property is specified, all previous definitions are ignored. The DSS will compute the impedance matrices from the specified geometry each time the frequency changes.</a:t>
            </a:r>
            <a:endParaRPr lang="en-US" sz="1800" baseline="30000" dirty="0"/>
          </a:p>
        </p:txBody>
      </p:sp>
    </p:spTree>
    <p:extLst>
      <p:ext uri="{BB962C8B-B14F-4D97-AF65-F5344CB8AC3E}">
        <p14:creationId xmlns:p14="http://schemas.microsoft.com/office/powerpoint/2010/main" val="3228075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Line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48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616648"/>
          </a:xfrm>
          <a:prstGeom prst="rect">
            <a:avLst/>
          </a:prstGeom>
          <a:noFill/>
        </p:spPr>
        <p:txBody>
          <a:bodyPr wrap="square" rtlCol="0">
            <a:spAutoFit/>
          </a:bodyPr>
          <a:lstStyle/>
          <a:p>
            <a:pPr lvl="0" algn="just"/>
            <a:r>
              <a:rPr lang="en-US" sz="1800" dirty="0"/>
              <a:t>Whichever definition is the most recent applies, as with nearly all DSS functions. </a:t>
            </a:r>
          </a:p>
          <a:p>
            <a:pPr lvl="0" algn="just"/>
            <a:endParaRPr lang="en-US" sz="1800" dirty="0"/>
          </a:p>
          <a:p>
            <a:pPr lvl="0" algn="just"/>
            <a:r>
              <a:rPr lang="en-US" sz="1800" dirty="0"/>
              <a:t>Note the </a:t>
            </a:r>
            <a:r>
              <a:rPr lang="en-US" sz="1800" b="1" dirty="0"/>
              <a:t>units</a:t>
            </a:r>
            <a:r>
              <a:rPr lang="en-US" sz="1800" dirty="0"/>
              <a:t> property; you can declare any length measurement in whatever units you please. Internally, everything is converted to meters. Just be sure to declare the units. Otherwise, they are assumed to be compatible with other data or irrelevant.</a:t>
            </a:r>
          </a:p>
          <a:p>
            <a:pPr lvl="0" algn="just"/>
            <a:endParaRPr lang="en-US" sz="1800" dirty="0"/>
          </a:p>
          <a:p>
            <a:pPr lvl="0" algn="just"/>
            <a:r>
              <a:rPr lang="en-US" sz="1800" dirty="0"/>
              <a:t>The default Line object is a 1000‐ft overhead line with 336 MCM ACSR conductor on a 8‐ft </a:t>
            </a:r>
            <a:r>
              <a:rPr lang="en-US" sz="1800" dirty="0" err="1"/>
              <a:t>crossarm</a:t>
            </a:r>
            <a:r>
              <a:rPr lang="en-US" sz="1800" dirty="0"/>
              <a:t>. It is defined by symmetrical component values:</a:t>
            </a:r>
          </a:p>
          <a:p>
            <a:pPr lvl="0" algn="just"/>
            <a:endParaRPr lang="en-US" sz="1800" baseline="30000" dirty="0"/>
          </a:p>
          <a:p>
            <a:pPr marL="914400" lvl="0" algn="just"/>
            <a:r>
              <a:rPr lang="en-US" sz="1400" b="1" dirty="0">
                <a:latin typeface="Courier New" panose="02070309020205020404" pitchFamily="49" charset="0"/>
                <a:cs typeface="Courier New" panose="02070309020205020404" pitchFamily="49" charset="0"/>
              </a:rPr>
              <a:t>R1 = 0.0580 ohms per 1000 </a:t>
            </a:r>
            <a:r>
              <a:rPr lang="en-US" sz="1400" b="1" dirty="0" err="1">
                <a:latin typeface="Courier New" panose="02070309020205020404" pitchFamily="49" charset="0"/>
                <a:cs typeface="Courier New" panose="02070309020205020404" pitchFamily="49" charset="0"/>
              </a:rPr>
              <a:t>ft</a:t>
            </a:r>
            <a:endParaRPr lang="en-US" sz="1400" b="1" dirty="0">
              <a:latin typeface="Courier New" panose="02070309020205020404" pitchFamily="49" charset="0"/>
              <a:cs typeface="Courier New" panose="02070309020205020404" pitchFamily="49" charset="0"/>
            </a:endParaRPr>
          </a:p>
          <a:p>
            <a:pPr marL="914400" lvl="0" algn="just"/>
            <a:r>
              <a:rPr lang="en-US" sz="1400" b="1" dirty="0">
                <a:latin typeface="Courier New" panose="02070309020205020404" pitchFamily="49" charset="0"/>
                <a:cs typeface="Courier New" panose="02070309020205020404" pitchFamily="49" charset="0"/>
              </a:rPr>
              <a:t>X1 = 0.1206 ohms per 1000 </a:t>
            </a:r>
            <a:r>
              <a:rPr lang="en-US" sz="1400" b="1" dirty="0" err="1">
                <a:latin typeface="Courier New" panose="02070309020205020404" pitchFamily="49" charset="0"/>
                <a:cs typeface="Courier New" panose="02070309020205020404" pitchFamily="49" charset="0"/>
              </a:rPr>
              <a:t>ft</a:t>
            </a:r>
            <a:endParaRPr lang="en-US" sz="1400" b="1" dirty="0">
              <a:latin typeface="Courier New" panose="02070309020205020404" pitchFamily="49" charset="0"/>
              <a:cs typeface="Courier New" panose="02070309020205020404" pitchFamily="49" charset="0"/>
            </a:endParaRPr>
          </a:p>
          <a:p>
            <a:pPr marL="914400" lvl="0" algn="just"/>
            <a:r>
              <a:rPr lang="en-US" sz="1400" b="1" dirty="0">
                <a:latin typeface="Courier New" panose="02070309020205020404" pitchFamily="49" charset="0"/>
                <a:cs typeface="Courier New" panose="02070309020205020404" pitchFamily="49" charset="0"/>
              </a:rPr>
              <a:t>R0 = 0.1784 ohms per 1000 </a:t>
            </a:r>
            <a:r>
              <a:rPr lang="en-US" sz="1400" b="1" dirty="0" err="1">
                <a:latin typeface="Courier New" panose="02070309020205020404" pitchFamily="49" charset="0"/>
                <a:cs typeface="Courier New" panose="02070309020205020404" pitchFamily="49" charset="0"/>
              </a:rPr>
              <a:t>ft</a:t>
            </a:r>
            <a:endParaRPr lang="en-US" sz="1400" b="1" dirty="0">
              <a:latin typeface="Courier New" panose="02070309020205020404" pitchFamily="49" charset="0"/>
              <a:cs typeface="Courier New" panose="02070309020205020404" pitchFamily="49" charset="0"/>
            </a:endParaRPr>
          </a:p>
          <a:p>
            <a:pPr marL="914400" lvl="0" algn="just"/>
            <a:r>
              <a:rPr lang="en-US" sz="1400" b="1" dirty="0">
                <a:latin typeface="Courier New" panose="02070309020205020404" pitchFamily="49" charset="0"/>
                <a:cs typeface="Courier New" panose="02070309020205020404" pitchFamily="49" charset="0"/>
              </a:rPr>
              <a:t>X0 = 0.4047 ohms per 1000 </a:t>
            </a:r>
            <a:r>
              <a:rPr lang="en-US" sz="1400" b="1" dirty="0" err="1">
                <a:latin typeface="Courier New" panose="02070309020205020404" pitchFamily="49" charset="0"/>
                <a:cs typeface="Courier New" panose="02070309020205020404" pitchFamily="49" charset="0"/>
              </a:rPr>
              <a:t>ft</a:t>
            </a:r>
            <a:endParaRPr lang="en-US" sz="1400" b="1" dirty="0">
              <a:latin typeface="Courier New" panose="02070309020205020404" pitchFamily="49" charset="0"/>
              <a:cs typeface="Courier New" panose="02070309020205020404" pitchFamily="49" charset="0"/>
            </a:endParaRPr>
          </a:p>
          <a:p>
            <a:pPr marL="914400" lvl="0" algn="just"/>
            <a:r>
              <a:rPr lang="en-US" sz="1400" b="1" dirty="0">
                <a:latin typeface="Courier New" panose="02070309020205020404" pitchFamily="49" charset="0"/>
                <a:cs typeface="Courier New" panose="02070309020205020404" pitchFamily="49" charset="0"/>
              </a:rPr>
              <a:t>C1 = 3.4e-9 </a:t>
            </a:r>
            <a:r>
              <a:rPr lang="en-US" sz="1400" b="1" dirty="0" err="1">
                <a:latin typeface="Courier New" panose="02070309020205020404" pitchFamily="49" charset="0"/>
                <a:cs typeface="Courier New" panose="02070309020205020404" pitchFamily="49" charset="0"/>
              </a:rPr>
              <a:t>nF</a:t>
            </a:r>
            <a:r>
              <a:rPr lang="en-US" sz="1400" b="1" dirty="0">
                <a:latin typeface="Courier New" panose="02070309020205020404" pitchFamily="49" charset="0"/>
                <a:cs typeface="Courier New" panose="02070309020205020404" pitchFamily="49" charset="0"/>
              </a:rPr>
              <a:t> per 1000ft</a:t>
            </a:r>
          </a:p>
          <a:p>
            <a:pPr marL="914400" lvl="0" algn="just"/>
            <a:r>
              <a:rPr lang="en-US" sz="1400" b="1" dirty="0">
                <a:latin typeface="Courier New" panose="02070309020205020404" pitchFamily="49" charset="0"/>
                <a:cs typeface="Courier New" panose="02070309020205020404" pitchFamily="49" charset="0"/>
              </a:rPr>
              <a:t>C0 = 1.6e-9 </a:t>
            </a:r>
            <a:r>
              <a:rPr lang="en-US" sz="1400" b="1" dirty="0" err="1">
                <a:latin typeface="Courier New" panose="02070309020205020404" pitchFamily="49" charset="0"/>
                <a:cs typeface="Courier New" panose="02070309020205020404" pitchFamily="49" charset="0"/>
              </a:rPr>
              <a:t>nF</a:t>
            </a:r>
            <a:r>
              <a:rPr lang="en-US" sz="1400" b="1" dirty="0">
                <a:latin typeface="Courier New" panose="02070309020205020404" pitchFamily="49" charset="0"/>
                <a:cs typeface="Courier New" panose="02070309020205020404" pitchFamily="49" charset="0"/>
              </a:rPr>
              <a:t> per 1000ft</a:t>
            </a:r>
          </a:p>
          <a:p>
            <a:pPr lvl="0" algn="just"/>
            <a:endParaRPr lang="en-US" sz="1800" dirty="0"/>
          </a:p>
          <a:p>
            <a:pPr lvl="0" algn="just"/>
            <a:r>
              <a:rPr lang="en-US" sz="1800" dirty="0"/>
              <a:t>The corresponding values of Rg and </a:t>
            </a:r>
            <a:r>
              <a:rPr lang="en-US" sz="1800" dirty="0" err="1"/>
              <a:t>Xg</a:t>
            </a:r>
            <a:r>
              <a:rPr lang="en-US" sz="1800" dirty="0"/>
              <a:t> for Rho=100 and 60 Hz are:</a:t>
            </a:r>
          </a:p>
          <a:p>
            <a:pPr lvl="0" algn="just"/>
            <a:endParaRPr lang="en-US" sz="1800" dirty="0"/>
          </a:p>
        </p:txBody>
      </p:sp>
    </p:spTree>
    <p:extLst>
      <p:ext uri="{BB962C8B-B14F-4D97-AF65-F5344CB8AC3E}">
        <p14:creationId xmlns:p14="http://schemas.microsoft.com/office/powerpoint/2010/main" val="2130344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Line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49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5016758"/>
          </a:xfrm>
          <a:prstGeom prst="rect">
            <a:avLst/>
          </a:prstGeom>
          <a:noFill/>
        </p:spPr>
        <p:txBody>
          <a:bodyPr wrap="square" rtlCol="0">
            <a:spAutoFit/>
          </a:bodyPr>
          <a:lstStyle/>
          <a:p>
            <a:pPr marL="914400" lvl="0" algn="just"/>
            <a:r>
              <a:rPr lang="en-US" sz="1400" b="1" dirty="0">
                <a:latin typeface="Courier New" panose="02070309020205020404" pitchFamily="49" charset="0"/>
                <a:cs typeface="Courier New" panose="02070309020205020404" pitchFamily="49" charset="0"/>
              </a:rPr>
              <a:t>Rg = 0.01805 ohms per 1000 </a:t>
            </a:r>
            <a:r>
              <a:rPr lang="en-US" sz="1400" b="1" dirty="0" err="1">
                <a:latin typeface="Courier New" panose="02070309020205020404" pitchFamily="49" charset="0"/>
                <a:cs typeface="Courier New" panose="02070309020205020404" pitchFamily="49" charset="0"/>
              </a:rPr>
              <a:t>ft</a:t>
            </a:r>
            <a:endParaRPr lang="en-US" sz="1400" b="1" dirty="0">
              <a:latin typeface="Courier New" panose="02070309020205020404" pitchFamily="49" charset="0"/>
              <a:cs typeface="Courier New" panose="02070309020205020404" pitchFamily="49" charset="0"/>
            </a:endParaRPr>
          </a:p>
          <a:p>
            <a:pPr marL="914400" lvl="0" algn="just"/>
            <a:r>
              <a:rPr lang="en-US" sz="1400" b="1" dirty="0" err="1">
                <a:latin typeface="Courier New" panose="02070309020205020404" pitchFamily="49" charset="0"/>
                <a:cs typeface="Courier New" panose="02070309020205020404" pitchFamily="49" charset="0"/>
              </a:rPr>
              <a:t>Xg</a:t>
            </a:r>
            <a:r>
              <a:rPr lang="en-US" sz="1400" b="1" dirty="0">
                <a:latin typeface="Courier New" panose="02070309020205020404" pitchFamily="49" charset="0"/>
                <a:cs typeface="Courier New" panose="02070309020205020404" pitchFamily="49" charset="0"/>
              </a:rPr>
              <a:t> = 0.155081 ohms per 1000 </a:t>
            </a:r>
            <a:r>
              <a:rPr lang="en-US" sz="1400" b="1" dirty="0" err="1">
                <a:latin typeface="Courier New" panose="02070309020205020404" pitchFamily="49" charset="0"/>
                <a:cs typeface="Courier New" panose="02070309020205020404" pitchFamily="49" charset="0"/>
              </a:rPr>
              <a:t>ft</a:t>
            </a:r>
            <a:endParaRPr lang="en-US" sz="1400" b="1" dirty="0">
              <a:latin typeface="Courier New" panose="02070309020205020404" pitchFamily="49" charset="0"/>
              <a:cs typeface="Courier New" panose="02070309020205020404" pitchFamily="49" charset="0"/>
            </a:endParaRPr>
          </a:p>
          <a:p>
            <a:pPr lvl="0" algn="just"/>
            <a:endParaRPr lang="en-US" sz="1800" dirty="0"/>
          </a:p>
          <a:p>
            <a:pPr lvl="0" algn="just"/>
            <a:r>
              <a:rPr lang="en-US" sz="1800" dirty="0"/>
              <a:t>The properties, are:</a:t>
            </a:r>
          </a:p>
          <a:p>
            <a:pPr marL="914400" lvl="0" algn="just"/>
            <a:r>
              <a:rPr lang="en-US" sz="1400" b="1" dirty="0">
                <a:latin typeface="Courier New" panose="02070309020205020404" pitchFamily="49" charset="0"/>
                <a:cs typeface="Courier New" panose="02070309020205020404" pitchFamily="49" charset="0"/>
              </a:rPr>
              <a:t>Bus1</a:t>
            </a:r>
            <a:r>
              <a:rPr lang="en-US" sz="1400" dirty="0">
                <a:latin typeface="Courier New" panose="02070309020205020404" pitchFamily="49" charset="0"/>
                <a:cs typeface="Courier New" panose="02070309020205020404" pitchFamily="49" charset="0"/>
              </a:rPr>
              <a:t> = Name of bus for terminal 1. Node order definitions optional.</a:t>
            </a:r>
          </a:p>
          <a:p>
            <a:pPr marL="914400" lvl="0" algn="just"/>
            <a:r>
              <a:rPr lang="en-US" sz="1400" b="1" dirty="0">
                <a:latin typeface="Courier New" panose="02070309020205020404" pitchFamily="49" charset="0"/>
                <a:cs typeface="Courier New" panose="02070309020205020404" pitchFamily="49" charset="0"/>
              </a:rPr>
              <a:t>Bus2</a:t>
            </a:r>
            <a:r>
              <a:rPr lang="en-US" sz="1400" dirty="0">
                <a:latin typeface="Courier New" panose="02070309020205020404" pitchFamily="49" charset="0"/>
                <a:cs typeface="Courier New" panose="02070309020205020404" pitchFamily="49" charset="0"/>
              </a:rPr>
              <a:t> = Name of bus for terminal 2.</a:t>
            </a:r>
          </a:p>
          <a:p>
            <a:pPr marL="914400" lvl="0" algn="just"/>
            <a:r>
              <a:rPr lang="en-US" sz="1400" b="1" dirty="0" err="1">
                <a:latin typeface="Courier New" panose="02070309020205020404" pitchFamily="49" charset="0"/>
                <a:cs typeface="Courier New" panose="02070309020205020404" pitchFamily="49" charset="0"/>
              </a:rPr>
              <a:t>Linecode</a:t>
            </a:r>
            <a:r>
              <a:rPr lang="en-US" sz="1400" dirty="0">
                <a:latin typeface="Courier New" panose="02070309020205020404" pitchFamily="49" charset="0"/>
                <a:cs typeface="Courier New" panose="02070309020205020404" pitchFamily="49" charset="0"/>
              </a:rPr>
              <a:t> = Name of an existing </a:t>
            </a:r>
            <a:r>
              <a:rPr lang="en-US" sz="1400" dirty="0" err="1">
                <a:latin typeface="Courier New" panose="02070309020205020404" pitchFamily="49" charset="0"/>
                <a:cs typeface="Courier New" panose="02070309020205020404" pitchFamily="49" charset="0"/>
              </a:rPr>
              <a:t>LineCode</a:t>
            </a:r>
            <a:r>
              <a:rPr lang="en-US" sz="1400" dirty="0">
                <a:latin typeface="Courier New" panose="02070309020205020404" pitchFamily="49" charset="0"/>
                <a:cs typeface="Courier New" panose="02070309020205020404" pitchFamily="49" charset="0"/>
              </a:rPr>
              <a:t> object containing impedance definitions.</a:t>
            </a:r>
          </a:p>
          <a:p>
            <a:pPr marL="914400" lvl="0" algn="just"/>
            <a:r>
              <a:rPr lang="en-US" sz="1400" b="1" dirty="0">
                <a:latin typeface="Courier New" panose="02070309020205020404" pitchFamily="49" charset="0"/>
                <a:cs typeface="Courier New" panose="02070309020205020404" pitchFamily="49" charset="0"/>
              </a:rPr>
              <a:t>Length</a:t>
            </a:r>
            <a:r>
              <a:rPr lang="en-US" sz="1400" dirty="0">
                <a:latin typeface="Courier New" panose="02070309020205020404" pitchFamily="49" charset="0"/>
                <a:cs typeface="Courier New" panose="02070309020205020404" pitchFamily="49" charset="0"/>
              </a:rPr>
              <a:t> = Length multiplier to be applied to the impedance data.</a:t>
            </a:r>
          </a:p>
          <a:p>
            <a:pPr marL="914400" lvl="0" algn="just"/>
            <a:r>
              <a:rPr lang="en-US" sz="1400" b="1" dirty="0">
                <a:latin typeface="Courier New" panose="02070309020205020404" pitchFamily="49" charset="0"/>
                <a:cs typeface="Courier New" panose="02070309020205020404" pitchFamily="49" charset="0"/>
              </a:rPr>
              <a:t>Phases</a:t>
            </a:r>
            <a:r>
              <a:rPr lang="en-US" sz="1400" dirty="0">
                <a:latin typeface="Courier New" panose="02070309020205020404" pitchFamily="49" charset="0"/>
                <a:cs typeface="Courier New" panose="02070309020205020404" pitchFamily="49" charset="0"/>
              </a:rPr>
              <a:t> = No. of phases. Default = 3.</a:t>
            </a:r>
          </a:p>
          <a:p>
            <a:pPr marL="914400" lvl="0" algn="just"/>
            <a:r>
              <a:rPr lang="en-US" sz="1400" b="1" dirty="0">
                <a:latin typeface="Courier New" panose="02070309020205020404" pitchFamily="49" charset="0"/>
                <a:cs typeface="Courier New" panose="02070309020205020404" pitchFamily="49" charset="0"/>
              </a:rPr>
              <a:t>R1</a:t>
            </a:r>
            <a:r>
              <a:rPr lang="en-US" sz="1400" dirty="0">
                <a:latin typeface="Courier New" panose="02070309020205020404" pitchFamily="49" charset="0"/>
                <a:cs typeface="Courier New" panose="02070309020205020404" pitchFamily="49" charset="0"/>
              </a:rPr>
              <a:t> = positive‐sequence resistance, ohms per unit length.</a:t>
            </a:r>
          </a:p>
          <a:p>
            <a:pPr marL="914400" lvl="0" algn="just"/>
            <a:r>
              <a:rPr lang="en-US" sz="1400" b="1" dirty="0">
                <a:latin typeface="Courier New" panose="02070309020205020404" pitchFamily="49" charset="0"/>
                <a:cs typeface="Courier New" panose="02070309020205020404" pitchFamily="49" charset="0"/>
              </a:rPr>
              <a:t>X1</a:t>
            </a:r>
            <a:r>
              <a:rPr lang="en-US" sz="1400" dirty="0">
                <a:latin typeface="Courier New" panose="02070309020205020404" pitchFamily="49" charset="0"/>
                <a:cs typeface="Courier New" panose="02070309020205020404" pitchFamily="49" charset="0"/>
              </a:rPr>
              <a:t> = positive‐sequence reactance, ohms per unit length.</a:t>
            </a:r>
          </a:p>
          <a:p>
            <a:pPr marL="914400" lvl="0" algn="just"/>
            <a:r>
              <a:rPr lang="en-US" sz="1400" b="1" dirty="0">
                <a:latin typeface="Courier New" panose="02070309020205020404" pitchFamily="49" charset="0"/>
                <a:cs typeface="Courier New" panose="02070309020205020404" pitchFamily="49" charset="0"/>
              </a:rPr>
              <a:t>R0</a:t>
            </a:r>
            <a:r>
              <a:rPr lang="en-US" sz="1400" dirty="0">
                <a:latin typeface="Courier New" panose="02070309020205020404" pitchFamily="49" charset="0"/>
                <a:cs typeface="Courier New" panose="02070309020205020404" pitchFamily="49" charset="0"/>
              </a:rPr>
              <a:t> = zero‐sequence resistance, ohms per unit length.</a:t>
            </a:r>
          </a:p>
          <a:p>
            <a:pPr marL="914400" lvl="0" algn="just"/>
            <a:r>
              <a:rPr lang="en-US" sz="1400" b="1" dirty="0">
                <a:latin typeface="Courier New" panose="02070309020205020404" pitchFamily="49" charset="0"/>
                <a:cs typeface="Courier New" panose="02070309020205020404" pitchFamily="49" charset="0"/>
              </a:rPr>
              <a:t>X0</a:t>
            </a:r>
            <a:r>
              <a:rPr lang="en-US" sz="1400" dirty="0">
                <a:latin typeface="Courier New" panose="02070309020205020404" pitchFamily="49" charset="0"/>
                <a:cs typeface="Courier New" panose="02070309020205020404" pitchFamily="49" charset="0"/>
              </a:rPr>
              <a:t> = zero‐sequence reactance, ohms per unit length.</a:t>
            </a:r>
          </a:p>
          <a:p>
            <a:pPr marL="914400" lvl="0" algn="just"/>
            <a:r>
              <a:rPr lang="en-US" sz="1400" b="1" dirty="0">
                <a:latin typeface="Courier New" panose="02070309020205020404" pitchFamily="49" charset="0"/>
                <a:cs typeface="Courier New" panose="02070309020205020404" pitchFamily="49" charset="0"/>
              </a:rPr>
              <a:t>C1</a:t>
            </a:r>
            <a:r>
              <a:rPr lang="en-US" sz="1400" dirty="0">
                <a:latin typeface="Courier New" panose="02070309020205020404" pitchFamily="49" charset="0"/>
                <a:cs typeface="Courier New" panose="02070309020205020404" pitchFamily="49" charset="0"/>
              </a:rPr>
              <a:t> = positive‐sequence capacitance, </a:t>
            </a:r>
            <a:r>
              <a:rPr lang="en-US" sz="1400" dirty="0" err="1">
                <a:latin typeface="Courier New" panose="02070309020205020404" pitchFamily="49" charset="0"/>
                <a:cs typeface="Courier New" panose="02070309020205020404" pitchFamily="49" charset="0"/>
              </a:rPr>
              <a:t>nanofarads</a:t>
            </a:r>
            <a:r>
              <a:rPr lang="en-US" sz="1400" dirty="0">
                <a:latin typeface="Courier New" panose="02070309020205020404" pitchFamily="49" charset="0"/>
                <a:cs typeface="Courier New" panose="02070309020205020404" pitchFamily="49" charset="0"/>
              </a:rPr>
              <a:t> per unit length. Setting any of R1, R0, X1, X0, C1, C0 forces the program to use the symmetrical component line definition.</a:t>
            </a:r>
          </a:p>
          <a:p>
            <a:pPr marL="914400" lvl="0" algn="just"/>
            <a:r>
              <a:rPr lang="en-US" sz="1400" b="1" dirty="0">
                <a:latin typeface="Courier New" panose="02070309020205020404" pitchFamily="49" charset="0"/>
                <a:cs typeface="Courier New" panose="02070309020205020404" pitchFamily="49" charset="0"/>
              </a:rPr>
              <a:t>C0</a:t>
            </a:r>
            <a:r>
              <a:rPr lang="en-US" sz="1400" dirty="0">
                <a:latin typeface="Courier New" panose="02070309020205020404" pitchFamily="49" charset="0"/>
                <a:cs typeface="Courier New" panose="02070309020205020404" pitchFamily="49" charset="0"/>
              </a:rPr>
              <a:t> = zero‐sequence capacitance, </a:t>
            </a:r>
            <a:r>
              <a:rPr lang="en-US" sz="1400" dirty="0" err="1">
                <a:latin typeface="Courier New" panose="02070309020205020404" pitchFamily="49" charset="0"/>
                <a:cs typeface="Courier New" panose="02070309020205020404" pitchFamily="49" charset="0"/>
              </a:rPr>
              <a:t>nanofarads</a:t>
            </a:r>
            <a:r>
              <a:rPr lang="en-US" sz="1400" dirty="0">
                <a:latin typeface="Courier New" panose="02070309020205020404" pitchFamily="49" charset="0"/>
                <a:cs typeface="Courier New" panose="02070309020205020404" pitchFamily="49" charset="0"/>
              </a:rPr>
              <a:t> per unit length.</a:t>
            </a:r>
          </a:p>
          <a:p>
            <a:pPr marL="914400" lvl="0" algn="just"/>
            <a:r>
              <a:rPr lang="en-US" sz="1400" b="1" dirty="0">
                <a:latin typeface="Courier New" panose="02070309020205020404" pitchFamily="49" charset="0"/>
                <a:cs typeface="Courier New" panose="02070309020205020404" pitchFamily="49" charset="0"/>
              </a:rPr>
              <a:t>B1</a:t>
            </a:r>
            <a:r>
              <a:rPr lang="en-US" sz="1400" dirty="0">
                <a:latin typeface="Courier New" panose="02070309020205020404" pitchFamily="49" charset="0"/>
                <a:cs typeface="Courier New" panose="02070309020205020404" pitchFamily="49" charset="0"/>
              </a:rPr>
              <a:t> = Alternate way to enter C1, </a:t>
            </a:r>
            <a:r>
              <a:rPr lang="en-US" sz="1400" dirty="0" err="1">
                <a:latin typeface="Courier New" panose="02070309020205020404" pitchFamily="49" charset="0"/>
                <a:cs typeface="Courier New" panose="02070309020205020404" pitchFamily="49" charset="0"/>
              </a:rPr>
              <a:t>microS</a:t>
            </a:r>
            <a:r>
              <a:rPr lang="en-US" sz="1400" dirty="0">
                <a:latin typeface="Courier New" panose="02070309020205020404" pitchFamily="49" charset="0"/>
                <a:cs typeface="Courier New" panose="02070309020205020404" pitchFamily="49" charset="0"/>
              </a:rPr>
              <a:t> per unit length.</a:t>
            </a:r>
          </a:p>
          <a:p>
            <a:pPr marL="914400" lvl="0" algn="just"/>
            <a:r>
              <a:rPr lang="en-US" sz="1400" b="1" dirty="0">
                <a:latin typeface="Courier New" panose="02070309020205020404" pitchFamily="49" charset="0"/>
                <a:cs typeface="Courier New" panose="02070309020205020404" pitchFamily="49" charset="0"/>
              </a:rPr>
              <a:t>B0</a:t>
            </a:r>
            <a:r>
              <a:rPr lang="en-US" sz="1400" dirty="0">
                <a:latin typeface="Courier New" panose="02070309020205020404" pitchFamily="49" charset="0"/>
                <a:cs typeface="Courier New" panose="02070309020205020404" pitchFamily="49" charset="0"/>
              </a:rPr>
              <a:t> = Alternate way to enter C0, </a:t>
            </a:r>
            <a:r>
              <a:rPr lang="en-US" sz="1400" dirty="0" err="1">
                <a:latin typeface="Courier New" panose="02070309020205020404" pitchFamily="49" charset="0"/>
                <a:cs typeface="Courier New" panose="02070309020205020404" pitchFamily="49" charset="0"/>
              </a:rPr>
              <a:t>microS</a:t>
            </a:r>
            <a:r>
              <a:rPr lang="en-US" sz="1400" dirty="0">
                <a:latin typeface="Courier New" panose="02070309020205020404" pitchFamily="49" charset="0"/>
                <a:cs typeface="Courier New" panose="02070309020205020404" pitchFamily="49" charset="0"/>
              </a:rPr>
              <a:t> per unit length.</a:t>
            </a:r>
          </a:p>
          <a:p>
            <a:pPr lvl="0" algn="just"/>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7369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General Object Property Description</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LineCode</a:t>
            </a:r>
          </a:p>
        </p:txBody>
      </p:sp>
      <p:sp>
        <p:nvSpPr>
          <p:cNvPr id="4" name="Slide Number Placeholder 3"/>
          <p:cNvSpPr>
            <a:spLocks noGrp="1"/>
          </p:cNvSpPr>
          <p:nvPr>
            <p:ph type="sldNum" sz="quarter" idx="4"/>
          </p:nvPr>
        </p:nvSpPr>
        <p:spPr/>
        <p:txBody>
          <a:bodyPr/>
          <a:lstStyle/>
          <a:p>
            <a:fld id="{179A9A4E-4C82-4D44-9372-C31BB3818094}" type="slidenum">
              <a:rPr lang="en-US" smtClean="0"/>
              <a:pPr/>
              <a:t>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87482"/>
            <a:ext cx="8009238" cy="3416320"/>
          </a:xfrm>
          <a:prstGeom prst="rect">
            <a:avLst/>
          </a:prstGeom>
          <a:noFill/>
        </p:spPr>
        <p:txBody>
          <a:bodyPr wrap="square" rtlCol="0">
            <a:spAutoFit/>
          </a:bodyPr>
          <a:lstStyle/>
          <a:p>
            <a:pPr lvl="0" algn="just"/>
            <a:r>
              <a:rPr lang="en-US" sz="1800" dirty="0"/>
              <a:t>LineCode can also perform a </a:t>
            </a:r>
            <a:r>
              <a:rPr lang="en-US" sz="1800" dirty="0" err="1"/>
              <a:t>Kron</a:t>
            </a:r>
            <a:r>
              <a:rPr lang="en-US" sz="1800" dirty="0"/>
              <a:t> reduction, reducing out the last conductor in the impedance matrices, which is assumed to be a neutral conductor. This applies only if the impedance is specified as a matrix. If the impedance is defined as symmetrical components, this function does not apply because symmetrical component values already assume the reduction.</a:t>
            </a:r>
          </a:p>
          <a:p>
            <a:pPr lvl="0" algn="just"/>
            <a:endParaRPr lang="en-US" sz="1800" dirty="0"/>
          </a:p>
          <a:p>
            <a:pPr lvl="0" algn="just"/>
            <a:r>
              <a:rPr lang="en-US" sz="1800" dirty="0"/>
              <a:t>By specifying the values of </a:t>
            </a:r>
            <a:r>
              <a:rPr lang="en-US" sz="1800" dirty="0" err="1"/>
              <a:t>Rg</a:t>
            </a:r>
            <a:r>
              <a:rPr lang="en-US" sz="1800" dirty="0"/>
              <a:t>, </a:t>
            </a:r>
            <a:r>
              <a:rPr lang="en-US" sz="1800" dirty="0" err="1"/>
              <a:t>Xg</a:t>
            </a:r>
            <a:r>
              <a:rPr lang="en-US" sz="1800" dirty="0"/>
              <a:t>, and rho, the DSS will take the base frequency impedance matrix values and adjust the earth return component for frequency. Skin effect in the conductors is not modified. To represent skin effect, you have to define the geometry.</a:t>
            </a:r>
          </a:p>
          <a:p>
            <a:pPr lvl="0" algn="just"/>
            <a:endParaRPr lang="en-US" sz="1800" dirty="0"/>
          </a:p>
          <a:p>
            <a:pPr lvl="0" algn="just"/>
            <a:r>
              <a:rPr lang="en-US" sz="1800" dirty="0"/>
              <a:t>This assumes the impedance matrix is constructed as follows:</a:t>
            </a:r>
          </a:p>
        </p:txBody>
      </p:sp>
      <p:pic>
        <p:nvPicPr>
          <p:cNvPr id="3" name="Picture 2"/>
          <p:cNvPicPr>
            <a:picLocks noChangeAspect="1"/>
          </p:cNvPicPr>
          <p:nvPr/>
        </p:nvPicPr>
        <p:blipFill>
          <a:blip r:embed="rId3"/>
          <a:stretch>
            <a:fillRect/>
          </a:stretch>
        </p:blipFill>
        <p:spPr>
          <a:xfrm>
            <a:off x="2377903" y="4678539"/>
            <a:ext cx="4320231" cy="1123508"/>
          </a:xfrm>
          <a:prstGeom prst="rect">
            <a:avLst/>
          </a:prstGeom>
        </p:spPr>
      </p:pic>
    </p:spTree>
    <p:extLst>
      <p:ext uri="{BB962C8B-B14F-4D97-AF65-F5344CB8AC3E}">
        <p14:creationId xmlns:p14="http://schemas.microsoft.com/office/powerpoint/2010/main" val="36290518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Line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50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585871"/>
          </a:xfrm>
          <a:prstGeom prst="rect">
            <a:avLst/>
          </a:prstGeom>
          <a:noFill/>
        </p:spPr>
        <p:txBody>
          <a:bodyPr wrap="square" rtlCol="0">
            <a:spAutoFit/>
          </a:bodyPr>
          <a:lstStyle/>
          <a:p>
            <a:pPr algn="just"/>
            <a:r>
              <a:rPr lang="en-US" sz="1800" dirty="0"/>
              <a:t>The properties, are:</a:t>
            </a:r>
          </a:p>
          <a:p>
            <a:pPr algn="just"/>
            <a:r>
              <a:rPr lang="en-US" sz="1800" dirty="0">
                <a:latin typeface="Times New Roman" panose="02020603050405020304" pitchFamily="18" charset="0"/>
                <a:cs typeface="Times New Roman" panose="02020603050405020304" pitchFamily="18" charset="0"/>
              </a:rPr>
              <a:t>…</a:t>
            </a:r>
            <a:endParaRPr lang="en-US" sz="1800" dirty="0"/>
          </a:p>
          <a:p>
            <a:pPr marL="914400" lvl="0" algn="just"/>
            <a:r>
              <a:rPr lang="en-US" sz="1400" b="1" dirty="0">
                <a:latin typeface="Courier New" panose="02070309020205020404" pitchFamily="49" charset="0"/>
                <a:cs typeface="Courier New" panose="02070309020205020404" pitchFamily="49" charset="0"/>
              </a:rPr>
              <a:t>Normamps</a:t>
            </a:r>
            <a:r>
              <a:rPr lang="en-US" sz="1400" dirty="0">
                <a:latin typeface="Courier New" panose="02070309020205020404" pitchFamily="49" charset="0"/>
                <a:cs typeface="Courier New" panose="02070309020205020404" pitchFamily="49" charset="0"/>
              </a:rPr>
              <a:t> = Normal ampacity, amps.</a:t>
            </a:r>
          </a:p>
          <a:p>
            <a:pPr marL="914400" lvl="0" algn="just"/>
            <a:r>
              <a:rPr lang="en-US" sz="1400" b="1" dirty="0" err="1">
                <a:latin typeface="Courier New" panose="02070309020205020404" pitchFamily="49" charset="0"/>
                <a:cs typeface="Courier New" panose="02070309020205020404" pitchFamily="49" charset="0"/>
              </a:rPr>
              <a:t>Emergamps</a:t>
            </a:r>
            <a:r>
              <a:rPr lang="en-US" sz="1400" dirty="0">
                <a:latin typeface="Courier New" panose="02070309020205020404" pitchFamily="49" charset="0"/>
                <a:cs typeface="Courier New" panose="02070309020205020404" pitchFamily="49" charset="0"/>
              </a:rPr>
              <a:t> = Emergency ampacity, amps. Usually the one‐hour rating.</a:t>
            </a:r>
          </a:p>
          <a:p>
            <a:pPr marL="914400" lvl="0" algn="just"/>
            <a:r>
              <a:rPr lang="en-US" sz="1400" b="1" dirty="0" err="1">
                <a:latin typeface="Courier New" panose="02070309020205020404" pitchFamily="49" charset="0"/>
                <a:cs typeface="Courier New" panose="02070309020205020404" pitchFamily="49" charset="0"/>
              </a:rPr>
              <a:t>Faultrate</a:t>
            </a:r>
            <a:r>
              <a:rPr lang="en-US" sz="1400" dirty="0">
                <a:latin typeface="Courier New" panose="02070309020205020404" pitchFamily="49" charset="0"/>
                <a:cs typeface="Courier New" panose="02070309020205020404" pitchFamily="49" charset="0"/>
              </a:rPr>
              <a:t> = Number of faults per year per unit length. This is the default for this general line construction.</a:t>
            </a:r>
          </a:p>
          <a:p>
            <a:pPr marL="914400" lvl="0" algn="just"/>
            <a:r>
              <a:rPr lang="en-US" sz="1400" b="1" dirty="0" err="1">
                <a:latin typeface="Courier New" panose="02070309020205020404" pitchFamily="49" charset="0"/>
                <a:cs typeface="Courier New" panose="02070309020205020404" pitchFamily="49" charset="0"/>
              </a:rPr>
              <a:t>Pctperm</a:t>
            </a:r>
            <a:r>
              <a:rPr lang="en-US" sz="1400" dirty="0">
                <a:latin typeface="Courier New" panose="02070309020205020404" pitchFamily="49" charset="0"/>
                <a:cs typeface="Courier New" panose="02070309020205020404" pitchFamily="49" charset="0"/>
              </a:rPr>
              <a:t> = Percent of the faults that become permanent (requiring a line crew to repair and a sustained interruption).</a:t>
            </a:r>
          </a:p>
          <a:p>
            <a:pPr marL="914400" lvl="0" algn="just"/>
            <a:r>
              <a:rPr lang="en-US" sz="1400" b="1" dirty="0">
                <a:latin typeface="Courier New" panose="02070309020205020404" pitchFamily="49" charset="0"/>
                <a:cs typeface="Courier New" panose="02070309020205020404" pitchFamily="49" charset="0"/>
              </a:rPr>
              <a:t>Repair</a:t>
            </a:r>
            <a:r>
              <a:rPr lang="en-US" sz="1400" dirty="0">
                <a:latin typeface="Courier New" panose="02070309020205020404" pitchFamily="49" charset="0"/>
                <a:cs typeface="Courier New" panose="02070309020205020404" pitchFamily="49" charset="0"/>
              </a:rPr>
              <a:t> = Hours to repair.</a:t>
            </a:r>
          </a:p>
          <a:p>
            <a:pPr marL="914400" lvl="0" algn="just"/>
            <a:r>
              <a:rPr lang="en-US" sz="1400" b="1" dirty="0" err="1">
                <a:latin typeface="Courier New" panose="02070309020205020404" pitchFamily="49" charset="0"/>
                <a:cs typeface="Courier New" panose="02070309020205020404" pitchFamily="49" charset="0"/>
              </a:rPr>
              <a:t>BaseFreq</a:t>
            </a:r>
            <a:r>
              <a:rPr lang="en-US" sz="1400" dirty="0">
                <a:latin typeface="Courier New" panose="02070309020205020404" pitchFamily="49" charset="0"/>
                <a:cs typeface="Courier New" panose="02070309020205020404" pitchFamily="49" charset="0"/>
              </a:rPr>
              <a:t> = Base Frequency at which the impedance values are specified. Default = 60.0 Hz.</a:t>
            </a:r>
          </a:p>
          <a:p>
            <a:pPr marL="914400" lvl="0" algn="just"/>
            <a:r>
              <a:rPr lang="en-US" sz="1400" b="1" dirty="0" err="1">
                <a:latin typeface="Courier New" panose="02070309020205020404" pitchFamily="49" charset="0"/>
                <a:cs typeface="Courier New" panose="02070309020205020404" pitchFamily="49" charset="0"/>
              </a:rPr>
              <a:t>Rmatrix</a:t>
            </a:r>
            <a:r>
              <a:rPr lang="en-US" sz="1400" dirty="0">
                <a:latin typeface="Courier New" panose="02070309020205020404" pitchFamily="49" charset="0"/>
                <a:cs typeface="Courier New" panose="02070309020205020404" pitchFamily="49" charset="0"/>
              </a:rPr>
              <a:t> = Series resistance matrix, ohms per unit length. See Command Language for syntax. Lower triangle form is acceptable.</a:t>
            </a:r>
          </a:p>
          <a:p>
            <a:pPr marL="914400" lvl="0" algn="just"/>
            <a:r>
              <a:rPr lang="en-US" sz="1400" b="1" dirty="0" err="1">
                <a:latin typeface="Courier New" panose="02070309020205020404" pitchFamily="49" charset="0"/>
                <a:cs typeface="Courier New" panose="02070309020205020404" pitchFamily="49" charset="0"/>
              </a:rPr>
              <a:t>Xmatrix</a:t>
            </a:r>
            <a:r>
              <a:rPr lang="en-US" sz="1400" dirty="0">
                <a:latin typeface="Courier New" panose="02070309020205020404" pitchFamily="49" charset="0"/>
                <a:cs typeface="Courier New" panose="02070309020205020404" pitchFamily="49" charset="0"/>
              </a:rPr>
              <a:t> = Series reactance matrix, ohms per unit length.</a:t>
            </a:r>
          </a:p>
          <a:p>
            <a:pPr marL="914400" lvl="0" algn="just"/>
            <a:r>
              <a:rPr lang="en-US" sz="1400" b="1" dirty="0" err="1">
                <a:latin typeface="Courier New" panose="02070309020205020404" pitchFamily="49" charset="0"/>
                <a:cs typeface="Courier New" panose="02070309020205020404" pitchFamily="49" charset="0"/>
              </a:rPr>
              <a:t>Cmatrix</a:t>
            </a:r>
            <a:r>
              <a:rPr lang="en-US" sz="1400" dirty="0">
                <a:latin typeface="Courier New" panose="02070309020205020404" pitchFamily="49" charset="0"/>
                <a:cs typeface="Courier New" panose="02070309020205020404" pitchFamily="49" charset="0"/>
              </a:rPr>
              <a:t> = Shunt nodal capacitance matrix, </a:t>
            </a:r>
            <a:r>
              <a:rPr lang="en-US" sz="1400" dirty="0" err="1">
                <a:latin typeface="Courier New" panose="02070309020205020404" pitchFamily="49" charset="0"/>
                <a:cs typeface="Courier New" panose="02070309020205020404" pitchFamily="49" charset="0"/>
              </a:rPr>
              <a:t>nanofarads</a:t>
            </a:r>
            <a:r>
              <a:rPr lang="en-US" sz="1400" dirty="0">
                <a:latin typeface="Courier New" panose="02070309020205020404" pitchFamily="49" charset="0"/>
                <a:cs typeface="Courier New" panose="02070309020205020404" pitchFamily="49" charset="0"/>
              </a:rPr>
              <a:t> per unit length.</a:t>
            </a:r>
          </a:p>
          <a:p>
            <a:pPr marL="914400" lvl="0" algn="just"/>
            <a:r>
              <a:rPr lang="en-US" sz="1400" b="1" dirty="0">
                <a:latin typeface="Courier New" panose="02070309020205020404" pitchFamily="49" charset="0"/>
                <a:cs typeface="Courier New" panose="02070309020205020404" pitchFamily="49" charset="0"/>
              </a:rPr>
              <a:t>Switch</a:t>
            </a:r>
            <a:r>
              <a:rPr lang="en-US" sz="1400" dirty="0">
                <a:latin typeface="Courier New" panose="02070309020205020404" pitchFamily="49" charset="0"/>
                <a:cs typeface="Courier New" panose="02070309020205020404" pitchFamily="49" charset="0"/>
              </a:rPr>
              <a:t> = {y/n | T/F} Default= no/false. Designates this line as a switch for graphics and algorithmic purposes.</a:t>
            </a:r>
          </a:p>
          <a:p>
            <a:pPr lvl="0" algn="just"/>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4172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Line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51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801314"/>
          </a:xfrm>
          <a:prstGeom prst="rect">
            <a:avLst/>
          </a:prstGeom>
          <a:noFill/>
        </p:spPr>
        <p:txBody>
          <a:bodyPr wrap="square" rtlCol="0">
            <a:spAutoFit/>
          </a:bodyPr>
          <a:lstStyle/>
          <a:p>
            <a:pPr algn="just"/>
            <a:r>
              <a:rPr lang="en-US" sz="1800" dirty="0"/>
              <a:t>The properties, are:</a:t>
            </a:r>
          </a:p>
          <a:p>
            <a:pPr algn="just"/>
            <a:r>
              <a:rPr lang="en-US" sz="1800" dirty="0">
                <a:latin typeface="Times New Roman" panose="02020603050405020304" pitchFamily="18" charset="0"/>
                <a:cs typeface="Times New Roman" panose="02020603050405020304" pitchFamily="18" charset="0"/>
              </a:rPr>
              <a:t>…</a:t>
            </a:r>
            <a:endParaRPr lang="en-US" sz="1800" dirty="0"/>
          </a:p>
          <a:p>
            <a:pPr marL="914400" lvl="0" algn="just"/>
            <a:r>
              <a:rPr lang="en-US" sz="1400" b="1" dirty="0">
                <a:latin typeface="Courier New" panose="02070309020205020404" pitchFamily="49" charset="0"/>
                <a:cs typeface="Courier New" panose="02070309020205020404" pitchFamily="49" charset="0"/>
              </a:rPr>
              <a:t>Rg</a:t>
            </a:r>
            <a:r>
              <a:rPr lang="en-US" sz="1400" dirty="0">
                <a:latin typeface="Courier New" panose="02070309020205020404" pitchFamily="49" charset="0"/>
                <a:cs typeface="Courier New" panose="02070309020205020404" pitchFamily="49" charset="0"/>
              </a:rPr>
              <a:t> = Carson earth return resistance per unit length used to compute impedance values at base frequency.</a:t>
            </a:r>
          </a:p>
          <a:p>
            <a:pPr marL="914400" lvl="0" algn="just"/>
            <a:r>
              <a:rPr lang="en-US" sz="1400" b="1" dirty="0" err="1">
                <a:latin typeface="Courier New" panose="02070309020205020404" pitchFamily="49" charset="0"/>
                <a:cs typeface="Courier New" panose="02070309020205020404" pitchFamily="49" charset="0"/>
              </a:rPr>
              <a:t>Xg</a:t>
            </a:r>
            <a:r>
              <a:rPr lang="en-US" sz="1400" dirty="0">
                <a:latin typeface="Courier New" panose="02070309020205020404" pitchFamily="49" charset="0"/>
                <a:cs typeface="Courier New" panose="02070309020205020404" pitchFamily="49" charset="0"/>
              </a:rPr>
              <a:t> = Carson earth return reactance per unit length used to compute impedance values at base frequency.</a:t>
            </a:r>
          </a:p>
          <a:p>
            <a:pPr marL="914400" lvl="0" algn="just"/>
            <a:r>
              <a:rPr lang="en-US" sz="1400" b="1" dirty="0">
                <a:latin typeface="Courier New" panose="02070309020205020404" pitchFamily="49" charset="0"/>
                <a:cs typeface="Courier New" panose="02070309020205020404" pitchFamily="49" charset="0"/>
              </a:rPr>
              <a:t>Rho</a:t>
            </a:r>
            <a:r>
              <a:rPr lang="en-US" sz="1400" dirty="0">
                <a:latin typeface="Courier New" panose="02070309020205020404" pitchFamily="49" charset="0"/>
                <a:cs typeface="Courier New" panose="02070309020205020404" pitchFamily="49" charset="0"/>
              </a:rPr>
              <a:t> = Earth resistivity used to compute earth correction factor. Overrides Line geometry definition if specified. Default=100 meter ohms.</a:t>
            </a:r>
          </a:p>
          <a:p>
            <a:pPr marL="914400" lvl="0" algn="just"/>
            <a:r>
              <a:rPr lang="en-US" sz="1400" b="1" dirty="0">
                <a:latin typeface="Courier New" panose="02070309020205020404" pitchFamily="49" charset="0"/>
                <a:cs typeface="Courier New" panose="02070309020205020404" pitchFamily="49" charset="0"/>
              </a:rPr>
              <a:t>Geometry</a:t>
            </a:r>
            <a:r>
              <a:rPr lang="en-US" sz="1400" dirty="0">
                <a:latin typeface="Courier New" panose="02070309020205020404" pitchFamily="49" charset="0"/>
                <a:cs typeface="Courier New" panose="02070309020205020404" pitchFamily="49" charset="0"/>
              </a:rPr>
              <a:t> = Geometry code for </a:t>
            </a:r>
            <a:r>
              <a:rPr lang="en-US" sz="1400" dirty="0" err="1">
                <a:latin typeface="Courier New" panose="02070309020205020404" pitchFamily="49" charset="0"/>
                <a:cs typeface="Courier New" panose="02070309020205020404" pitchFamily="49" charset="0"/>
              </a:rPr>
              <a:t>LineGeometry</a:t>
            </a:r>
            <a:r>
              <a:rPr lang="en-US" sz="1400" dirty="0">
                <a:latin typeface="Courier New" panose="02070309020205020404" pitchFamily="49" charset="0"/>
                <a:cs typeface="Courier New" panose="02070309020205020404" pitchFamily="49" charset="0"/>
              </a:rPr>
              <a:t> Object. </a:t>
            </a:r>
            <a:r>
              <a:rPr lang="en-US" sz="1400" dirty="0" err="1">
                <a:latin typeface="Courier New" panose="02070309020205020404" pitchFamily="49" charset="0"/>
                <a:cs typeface="Courier New" panose="02070309020205020404" pitchFamily="49" charset="0"/>
              </a:rPr>
              <a:t>Supercedes</a:t>
            </a:r>
            <a:r>
              <a:rPr lang="en-US" sz="1400" dirty="0">
                <a:latin typeface="Courier New" panose="02070309020205020404" pitchFamily="49" charset="0"/>
                <a:cs typeface="Courier New" panose="02070309020205020404" pitchFamily="49" charset="0"/>
              </a:rPr>
              <a:t> any previous definition of line impedance. Line constants are computed for each frequency change or rho change. </a:t>
            </a:r>
          </a:p>
          <a:p>
            <a:pPr marL="914400" lvl="0" algn="just"/>
            <a:r>
              <a:rPr lang="en-US" sz="1400" b="1" dirty="0" err="1">
                <a:latin typeface="Courier New" panose="02070309020205020404" pitchFamily="49" charset="0"/>
                <a:cs typeface="Courier New" panose="02070309020205020404" pitchFamily="49" charset="0"/>
              </a:rPr>
              <a:t>EarthModel</a:t>
            </a:r>
            <a:r>
              <a:rPr lang="en-US" sz="1400" b="1"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One of {Carson | </a:t>
            </a:r>
            <a:r>
              <a:rPr lang="en-US" sz="1400" dirty="0" err="1">
                <a:latin typeface="Courier New" panose="02070309020205020404" pitchFamily="49" charset="0"/>
                <a:cs typeface="Courier New" panose="02070309020205020404" pitchFamily="49" charset="0"/>
              </a:rPr>
              <a:t>FullCarson</a:t>
            </a:r>
            <a:r>
              <a:rPr lang="en-US" sz="1400" dirty="0">
                <a:latin typeface="Courier New" panose="02070309020205020404" pitchFamily="49" charset="0"/>
                <a:cs typeface="Courier New" panose="02070309020205020404" pitchFamily="49" charset="0"/>
              </a:rPr>
              <a:t> | Deri}. Default is the global value established with the Set </a:t>
            </a:r>
            <a:r>
              <a:rPr lang="en-US" sz="1400" dirty="0" err="1">
                <a:latin typeface="Courier New" panose="02070309020205020404" pitchFamily="49" charset="0"/>
                <a:cs typeface="Courier New" panose="02070309020205020404" pitchFamily="49" charset="0"/>
              </a:rPr>
              <a:t>EarthModel</a:t>
            </a:r>
            <a:r>
              <a:rPr lang="en-US" sz="1400" dirty="0">
                <a:latin typeface="Courier New" panose="02070309020205020404" pitchFamily="49" charset="0"/>
                <a:cs typeface="Courier New" panose="02070309020205020404" pitchFamily="49" charset="0"/>
              </a:rPr>
              <a:t> option. See the Options Help on </a:t>
            </a:r>
            <a:r>
              <a:rPr lang="en-US" sz="1400" dirty="0" err="1">
                <a:latin typeface="Courier New" panose="02070309020205020404" pitchFamily="49" charset="0"/>
                <a:cs typeface="Courier New" panose="02070309020205020404" pitchFamily="49" charset="0"/>
              </a:rPr>
              <a:t>EarthModel</a:t>
            </a:r>
            <a:r>
              <a:rPr lang="en-US" sz="1400" dirty="0">
                <a:latin typeface="Courier New" panose="02070309020205020404" pitchFamily="49" charset="0"/>
                <a:cs typeface="Courier New" panose="02070309020205020404" pitchFamily="49" charset="0"/>
              </a:rPr>
              <a:t> option. This is used to override the global value for this line. This option applies only when the "geometry“ property is used.</a:t>
            </a:r>
          </a:p>
          <a:p>
            <a:pPr marL="914400" lvl="0" algn="just"/>
            <a:r>
              <a:rPr lang="en-US" sz="1400" b="1" dirty="0">
                <a:latin typeface="Courier New" panose="02070309020205020404" pitchFamily="49" charset="0"/>
                <a:cs typeface="Courier New" panose="02070309020205020404" pitchFamily="49" charset="0"/>
              </a:rPr>
              <a:t>Units</a:t>
            </a:r>
            <a:r>
              <a:rPr lang="en-US" sz="1400" dirty="0">
                <a:latin typeface="Courier New" panose="02070309020205020404" pitchFamily="49" charset="0"/>
                <a:cs typeface="Courier New" panose="02070309020205020404" pitchFamily="49" charset="0"/>
              </a:rPr>
              <a:t> = Length Units = {none | mi | </a:t>
            </a:r>
            <a:r>
              <a:rPr lang="en-US" sz="1400" dirty="0" err="1">
                <a:latin typeface="Courier New" panose="02070309020205020404" pitchFamily="49" charset="0"/>
                <a:cs typeface="Courier New" panose="02070309020205020404" pitchFamily="49" charset="0"/>
              </a:rPr>
              <a:t>kft</a:t>
            </a:r>
            <a:r>
              <a:rPr lang="en-US" sz="1400" dirty="0">
                <a:latin typeface="Courier New" panose="02070309020205020404" pitchFamily="49" charset="0"/>
                <a:cs typeface="Courier New" panose="02070309020205020404" pitchFamily="49" charset="0"/>
              </a:rPr>
              <a:t> | km | m | Ft | in | cm } Default is None ‐ assumes length units match impedance units.</a:t>
            </a:r>
          </a:p>
          <a:p>
            <a:pPr marL="914400" lvl="0" algn="just"/>
            <a:r>
              <a:rPr lang="en-US" sz="1400" b="1" dirty="0">
                <a:latin typeface="Courier New" panose="02070309020205020404" pitchFamily="49" charset="0"/>
                <a:cs typeface="Courier New" panose="02070309020205020404" pitchFamily="49" charset="0"/>
              </a:rPr>
              <a:t>Like</a:t>
            </a:r>
            <a:r>
              <a:rPr lang="en-US" sz="1400" dirty="0">
                <a:latin typeface="Courier New" panose="02070309020205020404" pitchFamily="49" charset="0"/>
                <a:cs typeface="Courier New" panose="02070309020205020404" pitchFamily="49" charset="0"/>
              </a:rPr>
              <a:t> = Name of an existing Line object to build this like.</a:t>
            </a:r>
          </a:p>
          <a:p>
            <a:pPr marL="914400" lvl="0" algn="just"/>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853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Reactor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52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3970318"/>
          </a:xfrm>
          <a:prstGeom prst="rect">
            <a:avLst/>
          </a:prstGeom>
          <a:noFill/>
        </p:spPr>
        <p:txBody>
          <a:bodyPr wrap="square" rtlCol="0">
            <a:spAutoFit/>
          </a:bodyPr>
          <a:lstStyle/>
          <a:p>
            <a:pPr lvl="0" algn="just"/>
            <a:r>
              <a:rPr lang="en-US" sz="1800" dirty="0"/>
              <a:t>The Reactor element is implemented with basically the same philosophy as a Capacitor (and a Fault object). It is a constant impedance element that may be configured into a variety of connections. Like the Capacitor, the second terminal defaults to a Wye connection to ground if not specified. In that case, it is flagged as a Shunt element. It is a constant impedance element entirely represented by its primitive Y matrix.</a:t>
            </a:r>
          </a:p>
          <a:p>
            <a:pPr lvl="0" algn="just"/>
            <a:endParaRPr lang="en-US" sz="1800" dirty="0"/>
          </a:p>
          <a:p>
            <a:pPr lvl="0" algn="just"/>
            <a:r>
              <a:rPr lang="en-US" sz="1800" dirty="0"/>
              <a:t>The reactor may be conceived as a series R‐L or a parallel R‐L connection (see Parallel property). By default it is an inductance with series resistance. You may also specify a resistor, </a:t>
            </a:r>
            <a:r>
              <a:rPr lang="en-US" sz="1800" dirty="0" err="1"/>
              <a:t>Rp</a:t>
            </a:r>
            <a:r>
              <a:rPr lang="en-US" sz="1800" dirty="0"/>
              <a:t>, in parallel with the entire branch. These options allow the Reactor impedance characteristic to have different frequency response characteristics, which are often useful for some </a:t>
            </a:r>
            <a:r>
              <a:rPr lang="en-US" sz="1800" dirty="0" err="1"/>
              <a:t>Harmonicsmode</a:t>
            </a:r>
            <a:r>
              <a:rPr lang="en-US" sz="1800" dirty="0"/>
              <a:t> simulations, particularly for filters. In the case of a shunt reactor, the </a:t>
            </a:r>
            <a:r>
              <a:rPr lang="en-US" sz="1800" dirty="0" err="1"/>
              <a:t>Rp</a:t>
            </a:r>
            <a:r>
              <a:rPr lang="en-US" sz="1800" dirty="0"/>
              <a:t> value is used for no‐load losses.</a:t>
            </a:r>
          </a:p>
        </p:txBody>
      </p:sp>
    </p:spTree>
    <p:extLst>
      <p:ext uri="{BB962C8B-B14F-4D97-AF65-F5344CB8AC3E}">
        <p14:creationId xmlns:p14="http://schemas.microsoft.com/office/powerpoint/2010/main" val="28574196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Reactor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53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801314"/>
          </a:xfrm>
          <a:prstGeom prst="rect">
            <a:avLst/>
          </a:prstGeom>
          <a:noFill/>
        </p:spPr>
        <p:txBody>
          <a:bodyPr wrap="square" rtlCol="0">
            <a:spAutoFit/>
          </a:bodyPr>
          <a:lstStyle/>
          <a:p>
            <a:pPr lvl="0" algn="just"/>
            <a:r>
              <a:rPr lang="en-US" sz="1800" dirty="0"/>
              <a:t>Zero‐impedance devices cannot exist in </a:t>
            </a:r>
            <a:r>
              <a:rPr lang="en-US" sz="1800" dirty="0" err="1"/>
              <a:t>OpenDSS</a:t>
            </a:r>
            <a:r>
              <a:rPr lang="en-US" sz="1800" dirty="0"/>
              <a:t>. However, either R or X can be zero in this model. A Reactor element can be used for source equivalent or other equivalent impedances where the capacitance of a Line element is unnecessary. Use a 1‐phase reactor to model neutral reactors in transformers, generators, or loads. See the Tech Notes on the </a:t>
            </a:r>
            <a:r>
              <a:rPr lang="en-US" sz="1800" dirty="0" err="1"/>
              <a:t>OpenDSS</a:t>
            </a:r>
            <a:r>
              <a:rPr lang="en-US" sz="1800" dirty="0"/>
              <a:t> Wiki for further details.</a:t>
            </a:r>
          </a:p>
          <a:p>
            <a:pPr lvl="0" algn="just"/>
            <a:endParaRPr lang="en-US" sz="1800" dirty="0"/>
          </a:p>
          <a:p>
            <a:pPr lvl="0" algn="just"/>
            <a:r>
              <a:rPr lang="en-US" sz="1800" dirty="0"/>
              <a:t>By default, the Reactor has no coupling between the phases. Shunt reactors would typically be defined by kV and </a:t>
            </a:r>
            <a:r>
              <a:rPr lang="en-US" sz="1800" dirty="0" err="1"/>
              <a:t>kvar</a:t>
            </a:r>
            <a:r>
              <a:rPr lang="en-US" sz="1800" dirty="0"/>
              <a:t> properties, similar to a capacitor. Series reactors without mutual coupling would be defined by the R and X properties. Of course, either could be used in all circumstances. Note that if the connection is specified as “delta” only the first terminal matters; there is no second terminal. This applies only to shunt reactors. By leaving the Conn property as wye and specifying both terminal connections explicitly, nearly any reactor configuration can be achieved. Mutual coupling between phases can be achieved by specifying </a:t>
            </a:r>
            <a:r>
              <a:rPr lang="en-US" sz="1800" dirty="0" err="1"/>
              <a:t>Rmatrix</a:t>
            </a:r>
            <a:r>
              <a:rPr lang="en-US" sz="1800" dirty="0"/>
              <a:t> and </a:t>
            </a:r>
            <a:r>
              <a:rPr lang="en-US" sz="1800" dirty="0" err="1"/>
              <a:t>Xmatrix</a:t>
            </a:r>
            <a:r>
              <a:rPr lang="en-US" sz="1800" dirty="0"/>
              <a:t> properties. Note that the matrix specification is mutually exclusive with the other means of specifying the reactance values. Of course, the </a:t>
            </a:r>
            <a:r>
              <a:rPr lang="en-US" sz="1800" dirty="0" err="1"/>
              <a:t>Rmatrix</a:t>
            </a:r>
            <a:r>
              <a:rPr lang="en-US" sz="1800" dirty="0"/>
              <a:t> and </a:t>
            </a:r>
            <a:r>
              <a:rPr lang="en-US" sz="1800" dirty="0" err="1"/>
              <a:t>Xmatrix</a:t>
            </a:r>
            <a:r>
              <a:rPr lang="en-US" sz="1800" dirty="0"/>
              <a:t> properties may be defined with zero mutual coupling.</a:t>
            </a:r>
          </a:p>
        </p:txBody>
      </p:sp>
    </p:spTree>
    <p:extLst>
      <p:ext uri="{BB962C8B-B14F-4D97-AF65-F5344CB8AC3E}">
        <p14:creationId xmlns:p14="http://schemas.microsoft.com/office/powerpoint/2010/main" val="9552512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Reactor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54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955203"/>
          </a:xfrm>
          <a:prstGeom prst="rect">
            <a:avLst/>
          </a:prstGeom>
          <a:noFill/>
        </p:spPr>
        <p:txBody>
          <a:bodyPr wrap="square" rtlCol="0">
            <a:spAutoFit/>
          </a:bodyPr>
          <a:lstStyle/>
          <a:p>
            <a:pPr algn="just"/>
            <a:r>
              <a:rPr lang="en-US" sz="1800" dirty="0"/>
              <a:t>The properties, are:</a:t>
            </a:r>
          </a:p>
          <a:p>
            <a:pPr marL="914400" lvl="0" algn="just"/>
            <a:r>
              <a:rPr lang="en-US" sz="1400" b="1" dirty="0">
                <a:latin typeface="Courier New" panose="02070309020205020404" pitchFamily="49" charset="0"/>
                <a:cs typeface="Courier New" panose="02070309020205020404" pitchFamily="49" charset="0"/>
              </a:rPr>
              <a:t>phases</a:t>
            </a:r>
            <a:r>
              <a:rPr lang="en-US" sz="1400" dirty="0">
                <a:latin typeface="Courier New" panose="02070309020205020404" pitchFamily="49" charset="0"/>
                <a:cs typeface="Courier New" panose="02070309020205020404" pitchFamily="49" charset="0"/>
              </a:rPr>
              <a:t> = Number of phases.</a:t>
            </a:r>
          </a:p>
          <a:p>
            <a:pPr marL="914400" lvl="0" algn="just"/>
            <a:r>
              <a:rPr lang="en-US" sz="1400" b="1" dirty="0">
                <a:latin typeface="Courier New" panose="02070309020205020404" pitchFamily="49" charset="0"/>
                <a:cs typeface="Courier New" panose="02070309020205020404" pitchFamily="49" charset="0"/>
              </a:rPr>
              <a:t>bus1</a:t>
            </a:r>
            <a:r>
              <a:rPr lang="en-US" sz="1400" dirty="0">
                <a:latin typeface="Courier New" panose="02070309020205020404" pitchFamily="49" charset="0"/>
                <a:cs typeface="Courier New" panose="02070309020205020404" pitchFamily="49" charset="0"/>
              </a:rPr>
              <a:t> = Name of first bus. </a:t>
            </a:r>
          </a:p>
          <a:p>
            <a:pPr marL="914400" lvl="0" algn="just"/>
            <a:r>
              <a:rPr lang="en-US" sz="1400" b="1" dirty="0">
                <a:latin typeface="Courier New" panose="02070309020205020404" pitchFamily="49" charset="0"/>
                <a:cs typeface="Courier New" panose="02070309020205020404" pitchFamily="49" charset="0"/>
              </a:rPr>
              <a:t>bus2</a:t>
            </a:r>
            <a:r>
              <a:rPr lang="en-US" sz="1400" dirty="0">
                <a:latin typeface="Courier New" panose="02070309020205020404" pitchFamily="49" charset="0"/>
                <a:cs typeface="Courier New" panose="02070309020205020404" pitchFamily="49" charset="0"/>
              </a:rPr>
              <a:t> = Name of 2nd bus. Defaults to all phases connected to first bus, node 0. (Shunt Wye Connection).</a:t>
            </a:r>
          </a:p>
          <a:p>
            <a:pPr marL="914400" lvl="0" algn="just"/>
            <a:r>
              <a:rPr lang="en-US" sz="1400" b="1" dirty="0" err="1">
                <a:latin typeface="Courier New" panose="02070309020205020404" pitchFamily="49" charset="0"/>
                <a:cs typeface="Courier New" panose="02070309020205020404" pitchFamily="49" charset="0"/>
              </a:rPr>
              <a:t>kv</a:t>
            </a:r>
            <a:r>
              <a:rPr lang="en-US" sz="1400" dirty="0">
                <a:latin typeface="Courier New" panose="02070309020205020404" pitchFamily="49" charset="0"/>
                <a:cs typeface="Courier New" panose="02070309020205020404" pitchFamily="49" charset="0"/>
              </a:rPr>
              <a:t> = For 2, 3‐phase, kV phase‐phase. Otherwise specify actual coil rating.</a:t>
            </a:r>
          </a:p>
          <a:p>
            <a:pPr marL="914400" lvl="0" algn="just"/>
            <a:r>
              <a:rPr lang="en-US" sz="1400" b="1"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 Total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all phases. Evenly divided among phases. Only determines X. Specify R separately</a:t>
            </a:r>
          </a:p>
          <a:p>
            <a:pPr marL="914400" lvl="0" algn="just"/>
            <a:r>
              <a:rPr lang="en-US" sz="1400" b="1" dirty="0">
                <a:latin typeface="Courier New" panose="02070309020205020404" pitchFamily="49" charset="0"/>
                <a:cs typeface="Courier New" panose="02070309020205020404" pitchFamily="49" charset="0"/>
              </a:rPr>
              <a:t>conn</a:t>
            </a:r>
            <a:r>
              <a:rPr lang="en-US" sz="1400" dirty="0">
                <a:latin typeface="Courier New" panose="02070309020205020404" pitchFamily="49" charset="0"/>
                <a:cs typeface="Courier New" panose="02070309020205020404" pitchFamily="49" charset="0"/>
              </a:rPr>
              <a:t> = {wye | delta |LN |LL} Default is wye, which is equivalent to LN. If Delta, then only one terminal.</a:t>
            </a:r>
            <a:endParaRPr lang="en-US" sz="1800" dirty="0">
              <a:latin typeface="Times New Roman" panose="02020603050405020304" pitchFamily="18" charset="0"/>
              <a:cs typeface="Times New Roman" panose="02020603050405020304" pitchFamily="18" charset="0"/>
            </a:endParaRPr>
          </a:p>
          <a:p>
            <a:pPr marL="914400" lvl="0" algn="just"/>
            <a:r>
              <a:rPr lang="en-US" sz="1400" dirty="0">
                <a:latin typeface="Courier New" panose="02070309020205020404" pitchFamily="49" charset="0"/>
                <a:cs typeface="Courier New" panose="02070309020205020404" pitchFamily="49" charset="0"/>
              </a:rPr>
              <a:t>Parallel = {Yes | No} Default=No. Indicates whether </a:t>
            </a:r>
            <a:r>
              <a:rPr lang="en-US" sz="1400" dirty="0" err="1">
                <a:latin typeface="Courier New" panose="02070309020205020404" pitchFamily="49" charset="0"/>
                <a:cs typeface="Courier New" panose="02070309020205020404" pitchFamily="49" charset="0"/>
              </a:rPr>
              <a:t>Rmatrix</a:t>
            </a:r>
            <a:r>
              <a:rPr lang="en-US" sz="1400" dirty="0">
                <a:latin typeface="Courier New" panose="02070309020205020404" pitchFamily="49" charset="0"/>
                <a:cs typeface="Courier New" panose="02070309020205020404" pitchFamily="49" charset="0"/>
              </a:rPr>
              <a:t> and </a:t>
            </a:r>
            <a:r>
              <a:rPr lang="en-US" sz="1400" b="1" dirty="0" err="1">
                <a:latin typeface="Courier New" panose="02070309020205020404" pitchFamily="49" charset="0"/>
                <a:cs typeface="Courier New" panose="02070309020205020404" pitchFamily="49" charset="0"/>
              </a:rPr>
              <a:t>Xmatrix</a:t>
            </a:r>
            <a:r>
              <a:rPr lang="en-US" sz="1400" dirty="0">
                <a:latin typeface="Courier New" panose="02070309020205020404" pitchFamily="49" charset="0"/>
                <a:cs typeface="Courier New" panose="02070309020205020404" pitchFamily="49" charset="0"/>
              </a:rPr>
              <a:t> are to be considered to be in parallel. This makes a significant difference in harmonic studies. Default is series. For other models, specify R and </a:t>
            </a:r>
            <a:r>
              <a:rPr lang="en-US" sz="1400" dirty="0" err="1">
                <a:latin typeface="Courier New" panose="02070309020205020404" pitchFamily="49" charset="0"/>
                <a:cs typeface="Courier New" panose="02070309020205020404" pitchFamily="49" charset="0"/>
              </a:rPr>
              <a:t>Rp</a:t>
            </a:r>
            <a:r>
              <a:rPr lang="en-US" sz="1400" dirty="0">
                <a:latin typeface="Courier New" panose="02070309020205020404" pitchFamily="49" charset="0"/>
                <a:cs typeface="Courier New" panose="02070309020205020404" pitchFamily="49" charset="0"/>
              </a:rPr>
              <a:t>.</a:t>
            </a:r>
          </a:p>
          <a:p>
            <a:pPr marL="914400" lvl="0" algn="just"/>
            <a:r>
              <a:rPr lang="en-US" sz="1400" b="1" dirty="0">
                <a:latin typeface="Courier New" panose="02070309020205020404" pitchFamily="49" charset="0"/>
                <a:cs typeface="Courier New" panose="02070309020205020404" pitchFamily="49" charset="0"/>
              </a:rPr>
              <a:t>R</a:t>
            </a:r>
            <a:r>
              <a:rPr lang="en-US" sz="1400" dirty="0">
                <a:latin typeface="Courier New" panose="02070309020205020404" pitchFamily="49" charset="0"/>
                <a:cs typeface="Courier New" panose="02070309020205020404" pitchFamily="49" charset="0"/>
              </a:rPr>
              <a:t> = Resistance (in series with reactance), each phase, ohms.</a:t>
            </a:r>
          </a:p>
          <a:p>
            <a:pPr marL="914400" lvl="0" algn="just"/>
            <a:r>
              <a:rPr lang="en-US" sz="1400" b="1" dirty="0" err="1">
                <a:latin typeface="Courier New" panose="02070309020205020404" pitchFamily="49" charset="0"/>
                <a:cs typeface="Courier New" panose="02070309020205020404" pitchFamily="49" charset="0"/>
              </a:rPr>
              <a:t>Rmatrix</a:t>
            </a:r>
            <a:r>
              <a:rPr lang="en-US" sz="1400" dirty="0">
                <a:latin typeface="Courier New" panose="02070309020205020404" pitchFamily="49" charset="0"/>
                <a:cs typeface="Courier New" panose="02070309020205020404" pitchFamily="49" charset="0"/>
              </a:rPr>
              <a:t> = Resistance matrix, lower triangle, ohms at base frequency. Order of the matrix is the number of phases. Mutually exclusive to specifying parameters by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or R.</a:t>
            </a:r>
          </a:p>
          <a:p>
            <a:pPr marL="914400" lvl="0" algn="just"/>
            <a:r>
              <a:rPr lang="en-US" sz="1400" b="1" dirty="0" err="1">
                <a:latin typeface="Courier New" panose="02070309020205020404" pitchFamily="49" charset="0"/>
                <a:cs typeface="Courier New" panose="02070309020205020404" pitchFamily="49" charset="0"/>
              </a:rPr>
              <a:t>Rp</a:t>
            </a:r>
            <a:r>
              <a:rPr lang="en-US" sz="1400" dirty="0">
                <a:latin typeface="Courier New" panose="02070309020205020404" pitchFamily="49" charset="0"/>
                <a:cs typeface="Courier New" panose="02070309020205020404" pitchFamily="49" charset="0"/>
              </a:rPr>
              <a:t> = Resistance in parallel with R and X (the entire branch). Assumed infinite if not specified.</a:t>
            </a:r>
          </a:p>
          <a:p>
            <a:pPr lvl="0" algn="just"/>
            <a:r>
              <a:rPr lang="en-US" sz="1800" dirty="0"/>
              <a:t>…</a:t>
            </a:r>
          </a:p>
        </p:txBody>
      </p:sp>
    </p:spTree>
    <p:extLst>
      <p:ext uri="{BB962C8B-B14F-4D97-AF65-F5344CB8AC3E}">
        <p14:creationId xmlns:p14="http://schemas.microsoft.com/office/powerpoint/2010/main" val="147671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Reactor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55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5232202"/>
          </a:xfrm>
          <a:prstGeom prst="rect">
            <a:avLst/>
          </a:prstGeom>
          <a:noFill/>
        </p:spPr>
        <p:txBody>
          <a:bodyPr wrap="square" rtlCol="0">
            <a:spAutoFit/>
          </a:bodyPr>
          <a:lstStyle/>
          <a:p>
            <a:pPr algn="just"/>
            <a:r>
              <a:rPr lang="en-US" sz="1800" dirty="0"/>
              <a:t>The properties, are:</a:t>
            </a:r>
          </a:p>
          <a:p>
            <a:pPr algn="just"/>
            <a:r>
              <a:rPr lang="en-US" sz="1800" dirty="0"/>
              <a:t>…</a:t>
            </a:r>
          </a:p>
          <a:p>
            <a:pPr marL="914400" lvl="0" algn="just"/>
            <a:r>
              <a:rPr lang="en-US" sz="1400" b="1" dirty="0">
                <a:latin typeface="Courier New" panose="02070309020205020404" pitchFamily="49" charset="0"/>
                <a:cs typeface="Courier New" panose="02070309020205020404" pitchFamily="49" charset="0"/>
              </a:rPr>
              <a:t>X</a:t>
            </a:r>
            <a:r>
              <a:rPr lang="en-US" sz="1400" dirty="0">
                <a:latin typeface="Courier New" panose="02070309020205020404" pitchFamily="49" charset="0"/>
                <a:cs typeface="Courier New" panose="02070309020205020404" pitchFamily="49" charset="0"/>
              </a:rPr>
              <a:t> = Reactance, each phase, ohms at base frequency.</a:t>
            </a:r>
          </a:p>
          <a:p>
            <a:pPr marL="914400" lvl="0" algn="just"/>
            <a:r>
              <a:rPr lang="en-US" sz="1400" b="1" dirty="0" err="1">
                <a:latin typeface="Courier New" panose="02070309020205020404" pitchFamily="49" charset="0"/>
                <a:cs typeface="Courier New" panose="02070309020205020404" pitchFamily="49" charset="0"/>
              </a:rPr>
              <a:t>Xmatrix</a:t>
            </a:r>
            <a:r>
              <a:rPr lang="en-US" sz="1400" dirty="0">
                <a:latin typeface="Courier New" panose="02070309020205020404" pitchFamily="49" charset="0"/>
                <a:cs typeface="Courier New" panose="02070309020205020404" pitchFamily="49" charset="0"/>
              </a:rPr>
              <a:t> = Reactance matrix, lower triangle, ohms at base frequency. Order of the matrix is the number of phases. Mutually exclusive to specifying parameters by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or X.</a:t>
            </a:r>
          </a:p>
          <a:p>
            <a:pPr marL="914400" lvl="0" algn="just"/>
            <a:r>
              <a:rPr lang="en-US" sz="1400" b="1" dirty="0">
                <a:latin typeface="Courier New" panose="02070309020205020404" pitchFamily="49" charset="0"/>
                <a:cs typeface="Courier New" panose="02070309020205020404" pitchFamily="49" charset="0"/>
              </a:rPr>
              <a:t>Z</a:t>
            </a:r>
            <a:r>
              <a:rPr lang="en-US" sz="1400" dirty="0">
                <a:latin typeface="Courier New" panose="02070309020205020404" pitchFamily="49" charset="0"/>
                <a:cs typeface="Courier New" panose="02070309020205020404" pitchFamily="49" charset="0"/>
              </a:rPr>
              <a:t> = Alternative way of defining R and X properties. Enter a 2‐element array representing R +</a:t>
            </a:r>
            <a:r>
              <a:rPr lang="en-US" sz="1400" dirty="0" err="1">
                <a:latin typeface="Courier New" panose="02070309020205020404" pitchFamily="49" charset="0"/>
                <a:cs typeface="Courier New" panose="02070309020205020404" pitchFamily="49" charset="0"/>
              </a:rPr>
              <a:t>jX</a:t>
            </a:r>
            <a:r>
              <a:rPr lang="en-US" sz="1400" dirty="0">
                <a:latin typeface="Courier New" panose="02070309020205020404" pitchFamily="49" charset="0"/>
                <a:cs typeface="Courier New" panose="02070309020205020404" pitchFamily="49" charset="0"/>
              </a:rPr>
              <a:t> in ohms.</a:t>
            </a:r>
          </a:p>
          <a:p>
            <a:pPr marL="914400" lvl="0" algn="just"/>
            <a:r>
              <a:rPr lang="en-US" sz="1400" b="1" dirty="0">
                <a:latin typeface="Courier New" panose="02070309020205020404" pitchFamily="49" charset="0"/>
                <a:cs typeface="Courier New" panose="02070309020205020404" pitchFamily="49" charset="0"/>
              </a:rPr>
              <a:t>Z1</a:t>
            </a:r>
            <a:r>
              <a:rPr lang="en-US" sz="1400" dirty="0">
                <a:latin typeface="Courier New" panose="02070309020205020404" pitchFamily="49" charset="0"/>
                <a:cs typeface="Courier New" panose="02070309020205020404" pitchFamily="49" charset="0"/>
              </a:rPr>
              <a:t> = Positive‐sequence impedance, ohms, as a 2‐element array representing a complex number.</a:t>
            </a:r>
          </a:p>
          <a:p>
            <a:pPr marL="914400" lvl="0" algn="just"/>
            <a:r>
              <a:rPr lang="en-US" sz="1400" b="1" dirty="0">
                <a:latin typeface="Courier New" panose="02070309020205020404" pitchFamily="49" charset="0"/>
                <a:cs typeface="Courier New" panose="02070309020205020404" pitchFamily="49" charset="0"/>
              </a:rPr>
              <a:t>Z2</a:t>
            </a:r>
            <a:r>
              <a:rPr lang="en-US" sz="1400" dirty="0">
                <a:latin typeface="Courier New" panose="02070309020205020404" pitchFamily="49" charset="0"/>
                <a:cs typeface="Courier New" panose="02070309020205020404" pitchFamily="49" charset="0"/>
              </a:rPr>
              <a:t> = Negative‐sequence impedance, ohms, as a 2‐element array representing a complex number.</a:t>
            </a:r>
          </a:p>
          <a:p>
            <a:pPr marL="914400" lvl="0" algn="just"/>
            <a:r>
              <a:rPr lang="en-US" sz="1400" b="1" dirty="0">
                <a:latin typeface="Courier New" panose="02070309020205020404" pitchFamily="49" charset="0"/>
                <a:cs typeface="Courier New" panose="02070309020205020404" pitchFamily="49" charset="0"/>
              </a:rPr>
              <a:t>Z0</a:t>
            </a:r>
            <a:r>
              <a:rPr lang="en-US" sz="1400" dirty="0">
                <a:latin typeface="Courier New" panose="02070309020205020404" pitchFamily="49" charset="0"/>
                <a:cs typeface="Courier New" panose="02070309020205020404" pitchFamily="49" charset="0"/>
              </a:rPr>
              <a:t> = Zero‐sequence impedance, ohms, as a 2‐element array representing a complex number.</a:t>
            </a:r>
          </a:p>
          <a:p>
            <a:pPr lvl="0" algn="just">
              <a:spcBef>
                <a:spcPts val="600"/>
              </a:spcBef>
              <a:spcAft>
                <a:spcPts val="600"/>
              </a:spcAft>
            </a:pPr>
            <a:r>
              <a:rPr lang="en-US" sz="1800" dirty="0"/>
              <a:t>Properties inherited from the circuit element class:</a:t>
            </a:r>
          </a:p>
          <a:p>
            <a:pPr marL="914400" lvl="0" algn="just"/>
            <a:r>
              <a:rPr lang="en-US" sz="1400" b="1" dirty="0">
                <a:latin typeface="Courier New" panose="02070309020205020404" pitchFamily="49" charset="0"/>
                <a:cs typeface="Courier New" panose="02070309020205020404" pitchFamily="49" charset="0"/>
              </a:rPr>
              <a:t>normamps</a:t>
            </a:r>
            <a:r>
              <a:rPr lang="en-US" sz="1400" dirty="0">
                <a:latin typeface="Courier New" panose="02070309020205020404" pitchFamily="49" charset="0"/>
                <a:cs typeface="Courier New" panose="02070309020205020404" pitchFamily="49" charset="0"/>
              </a:rPr>
              <a:t> = Normal rated current.</a:t>
            </a:r>
          </a:p>
          <a:p>
            <a:pPr marL="914400" lvl="0" algn="just"/>
            <a:r>
              <a:rPr lang="en-US" sz="1400" b="1" dirty="0" err="1">
                <a:latin typeface="Courier New" panose="02070309020205020404" pitchFamily="49" charset="0"/>
                <a:cs typeface="Courier New" panose="02070309020205020404" pitchFamily="49" charset="0"/>
              </a:rPr>
              <a:t>emergamps</a:t>
            </a:r>
            <a:r>
              <a:rPr lang="en-US" sz="1400" dirty="0">
                <a:latin typeface="Courier New" panose="02070309020205020404" pitchFamily="49" charset="0"/>
                <a:cs typeface="Courier New" panose="02070309020205020404" pitchFamily="49" charset="0"/>
              </a:rPr>
              <a:t> = Maximum current.</a:t>
            </a:r>
          </a:p>
          <a:p>
            <a:pPr marL="914400" lvl="0" algn="just"/>
            <a:r>
              <a:rPr lang="en-US" sz="1400" b="1" dirty="0">
                <a:latin typeface="Courier New" panose="02070309020205020404" pitchFamily="49" charset="0"/>
                <a:cs typeface="Courier New" panose="02070309020205020404" pitchFamily="49" charset="0"/>
              </a:rPr>
              <a:t>repair</a:t>
            </a:r>
            <a:r>
              <a:rPr lang="en-US" sz="1400" dirty="0">
                <a:latin typeface="Courier New" panose="02070309020205020404" pitchFamily="49" charset="0"/>
                <a:cs typeface="Courier New" panose="02070309020205020404" pitchFamily="49" charset="0"/>
              </a:rPr>
              <a:t> = Hours to repair.</a:t>
            </a:r>
          </a:p>
          <a:p>
            <a:pPr marL="914400" lvl="0" algn="just"/>
            <a:r>
              <a:rPr lang="en-US" sz="1400" b="1" dirty="0" err="1">
                <a:latin typeface="Courier New" panose="02070309020205020404" pitchFamily="49" charset="0"/>
                <a:cs typeface="Courier New" panose="02070309020205020404" pitchFamily="49" charset="0"/>
              </a:rPr>
              <a:t>faultrate</a:t>
            </a:r>
            <a:r>
              <a:rPr lang="en-US" sz="1400" dirty="0">
                <a:latin typeface="Courier New" panose="02070309020205020404" pitchFamily="49" charset="0"/>
                <a:cs typeface="Courier New" panose="02070309020205020404" pitchFamily="49" charset="0"/>
              </a:rPr>
              <a:t> = No. of failures per year.</a:t>
            </a:r>
          </a:p>
          <a:p>
            <a:pPr marL="914400" lvl="0" algn="just"/>
            <a:r>
              <a:rPr lang="en-US" sz="1400" b="1" dirty="0" err="1">
                <a:latin typeface="Courier New" panose="02070309020205020404" pitchFamily="49" charset="0"/>
                <a:cs typeface="Courier New" panose="02070309020205020404" pitchFamily="49" charset="0"/>
              </a:rPr>
              <a:t>Pctperm</a:t>
            </a:r>
            <a:r>
              <a:rPr lang="en-US" sz="1400" dirty="0">
                <a:latin typeface="Courier New" panose="02070309020205020404" pitchFamily="49" charset="0"/>
                <a:cs typeface="Courier New" panose="02070309020205020404" pitchFamily="49" charset="0"/>
              </a:rPr>
              <a:t> = Percent of failures that become permanent.</a:t>
            </a:r>
          </a:p>
          <a:p>
            <a:pPr algn="just"/>
            <a:r>
              <a:rPr lang="en-US" sz="1800" dirty="0"/>
              <a:t>…</a:t>
            </a:r>
          </a:p>
          <a:p>
            <a:pPr marL="914400" lvl="0" algn="just"/>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09805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Reactor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56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1738938"/>
          </a:xfrm>
          <a:prstGeom prst="rect">
            <a:avLst/>
          </a:prstGeom>
          <a:noFill/>
        </p:spPr>
        <p:txBody>
          <a:bodyPr wrap="square" rtlCol="0">
            <a:spAutoFit/>
          </a:bodyPr>
          <a:lstStyle/>
          <a:p>
            <a:pPr lvl="0" algn="just">
              <a:spcBef>
                <a:spcPts val="600"/>
              </a:spcBef>
              <a:spcAft>
                <a:spcPts val="600"/>
              </a:spcAft>
            </a:pPr>
            <a:r>
              <a:rPr lang="en-US" sz="1800" dirty="0"/>
              <a:t>Properties inherited from the circuit element class:</a:t>
            </a:r>
          </a:p>
          <a:p>
            <a:pPr lvl="0" algn="just">
              <a:spcBef>
                <a:spcPts val="600"/>
              </a:spcBef>
              <a:spcAft>
                <a:spcPts val="600"/>
              </a:spcAft>
            </a:pPr>
            <a:r>
              <a:rPr lang="en-US" sz="1800" dirty="0"/>
              <a:t>…</a:t>
            </a:r>
          </a:p>
          <a:p>
            <a:pPr marL="914400" lvl="0" algn="just"/>
            <a:r>
              <a:rPr lang="en-US" sz="1400" b="1" dirty="0" err="1">
                <a:latin typeface="Courier New" panose="02070309020205020404" pitchFamily="49" charset="0"/>
                <a:cs typeface="Courier New" panose="02070309020205020404" pitchFamily="49" charset="0"/>
              </a:rPr>
              <a:t>basefreq</a:t>
            </a:r>
            <a:r>
              <a:rPr lang="en-US" sz="1400" dirty="0">
                <a:latin typeface="Courier New" panose="02070309020205020404" pitchFamily="49" charset="0"/>
                <a:cs typeface="Courier New" panose="02070309020205020404" pitchFamily="49" charset="0"/>
              </a:rPr>
              <a:t> = Base Frequency for ratings.</a:t>
            </a:r>
          </a:p>
          <a:p>
            <a:pPr marL="914400" lvl="0" algn="just"/>
            <a:r>
              <a:rPr lang="en-US" sz="1400" b="1" dirty="0">
                <a:latin typeface="Courier New" panose="02070309020205020404" pitchFamily="49" charset="0"/>
                <a:cs typeface="Courier New" panose="02070309020205020404" pitchFamily="49" charset="0"/>
              </a:rPr>
              <a:t>enabled</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Yes|No</a:t>
            </a:r>
            <a:r>
              <a:rPr lang="en-US" sz="1400" dirty="0">
                <a:latin typeface="Courier New" panose="02070309020205020404" pitchFamily="49" charset="0"/>
                <a:cs typeface="Courier New" panose="02070309020205020404" pitchFamily="49" charset="0"/>
              </a:rPr>
              <a:t> or </a:t>
            </a:r>
            <a:r>
              <a:rPr lang="en-US" sz="1400" dirty="0" err="1">
                <a:latin typeface="Courier New" panose="02070309020205020404" pitchFamily="49" charset="0"/>
                <a:cs typeface="Courier New" panose="02070309020205020404" pitchFamily="49" charset="0"/>
              </a:rPr>
              <a:t>True|False</a:t>
            </a:r>
            <a:r>
              <a:rPr lang="en-US" sz="1400" dirty="0">
                <a:latin typeface="Courier New" panose="02070309020205020404" pitchFamily="49" charset="0"/>
                <a:cs typeface="Courier New" panose="02070309020205020404" pitchFamily="49" charset="0"/>
              </a:rPr>
              <a:t>} Indicates whether this element is enabled.</a:t>
            </a:r>
          </a:p>
          <a:p>
            <a:pPr marL="914400" lvl="0" algn="just"/>
            <a:r>
              <a:rPr lang="en-US" sz="1400" b="1" dirty="0">
                <a:latin typeface="Courier New" panose="02070309020205020404" pitchFamily="49" charset="0"/>
                <a:cs typeface="Courier New" panose="02070309020205020404" pitchFamily="49" charset="0"/>
              </a:rPr>
              <a:t>like</a:t>
            </a:r>
            <a:r>
              <a:rPr lang="en-US" sz="1400" dirty="0">
                <a:latin typeface="Courier New" panose="02070309020205020404" pitchFamily="49" charset="0"/>
                <a:cs typeface="Courier New" panose="02070309020205020404" pitchFamily="49" charset="0"/>
              </a:rPr>
              <a:t> = Make like another object.</a:t>
            </a:r>
          </a:p>
        </p:txBody>
      </p:sp>
    </p:spTree>
    <p:extLst>
      <p:ext uri="{BB962C8B-B14F-4D97-AF65-F5344CB8AC3E}">
        <p14:creationId xmlns:p14="http://schemas.microsoft.com/office/powerpoint/2010/main" val="552732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Transformer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57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801314"/>
          </a:xfrm>
          <a:prstGeom prst="rect">
            <a:avLst/>
          </a:prstGeom>
          <a:noFill/>
        </p:spPr>
        <p:txBody>
          <a:bodyPr wrap="square" rtlCol="0">
            <a:spAutoFit/>
          </a:bodyPr>
          <a:lstStyle/>
          <a:p>
            <a:pPr lvl="0" algn="just"/>
            <a:r>
              <a:rPr lang="en-US" sz="1800" dirty="0"/>
              <a:t>The </a:t>
            </a:r>
            <a:r>
              <a:rPr lang="en-US" sz="1800" dirty="0" err="1"/>
              <a:t>Transfomer</a:t>
            </a:r>
            <a:r>
              <a:rPr lang="en-US" sz="1800" dirty="0"/>
              <a:t> is implemented as a multi‐terminal (two or more) power delivery element. </a:t>
            </a:r>
          </a:p>
          <a:p>
            <a:pPr lvl="0" algn="just"/>
            <a:endParaRPr lang="en-US" sz="1800" dirty="0"/>
          </a:p>
          <a:p>
            <a:pPr lvl="0" algn="just"/>
            <a:r>
              <a:rPr lang="en-US" sz="1800" dirty="0"/>
              <a:t>A </a:t>
            </a:r>
            <a:r>
              <a:rPr lang="en-US" sz="1800" dirty="0" err="1"/>
              <a:t>transfomer</a:t>
            </a:r>
            <a:r>
              <a:rPr lang="en-US" sz="1800" dirty="0"/>
              <a:t> consists of two or more </a:t>
            </a:r>
            <a:r>
              <a:rPr lang="en-US" sz="1800" i="1" dirty="0"/>
              <a:t>Windings</a:t>
            </a:r>
            <a:r>
              <a:rPr lang="en-US" sz="1800" dirty="0"/>
              <a:t>, connected in somewhat arbitrary fashion (with a default Wye‐Delta connection). You can specify the parameters one winding at a time or use arrays to set all the winding values at once. Use the "</a:t>
            </a:r>
            <a:r>
              <a:rPr lang="en-US" sz="1800" dirty="0" err="1"/>
              <a:t>wdg</a:t>
            </a:r>
            <a:r>
              <a:rPr lang="en-US" sz="1800" dirty="0"/>
              <a:t>=…" parameter to select a winding for editing.</a:t>
            </a:r>
          </a:p>
          <a:p>
            <a:pPr lvl="0" algn="just"/>
            <a:endParaRPr lang="en-US" sz="1800" dirty="0"/>
          </a:p>
          <a:p>
            <a:pPr lvl="0" algn="just"/>
            <a:r>
              <a:rPr lang="en-US" sz="1800" dirty="0"/>
              <a:t>Transformers have one or more </a:t>
            </a:r>
            <a:r>
              <a:rPr lang="en-US" sz="1800" i="1" dirty="0"/>
              <a:t>phases</a:t>
            </a:r>
            <a:r>
              <a:rPr lang="en-US" sz="1800" dirty="0"/>
              <a:t>. The number of conductors per terminal is always one more than the number of phases. For wye‐ or star‐connected windings, the extra conductor is the neutral point. For delta‐connected windings, the extra terminal is open internally (you normally leave this connected to node 0).</a:t>
            </a:r>
          </a:p>
          <a:p>
            <a:pPr lvl="0" algn="just"/>
            <a:endParaRPr lang="en-US" sz="1800" dirty="0"/>
          </a:p>
          <a:p>
            <a:pPr lvl="0" algn="just"/>
            <a:r>
              <a:rPr lang="en-US" sz="1800" dirty="0"/>
              <a:t>The properties, are:</a:t>
            </a:r>
          </a:p>
          <a:p>
            <a:pPr marL="914400" lvl="0" algn="just"/>
            <a:r>
              <a:rPr lang="en-US" sz="1400" b="1" dirty="0">
                <a:latin typeface="Courier New" panose="02070309020205020404" pitchFamily="49" charset="0"/>
                <a:cs typeface="Courier New" panose="02070309020205020404" pitchFamily="49" charset="0"/>
              </a:rPr>
              <a:t>Phases</a:t>
            </a:r>
            <a:r>
              <a:rPr lang="en-US" sz="1400" dirty="0">
                <a:latin typeface="Courier New" panose="02070309020205020404" pitchFamily="49" charset="0"/>
                <a:cs typeface="Courier New" panose="02070309020205020404" pitchFamily="49" charset="0"/>
              </a:rPr>
              <a:t> = Number of phases. Default is 3.</a:t>
            </a:r>
          </a:p>
          <a:p>
            <a:pPr marL="914400" lvl="0" algn="just"/>
            <a:r>
              <a:rPr lang="en-US" sz="1400" b="1" dirty="0">
                <a:latin typeface="Courier New" panose="02070309020205020404" pitchFamily="49" charset="0"/>
                <a:cs typeface="Courier New" panose="02070309020205020404" pitchFamily="49" charset="0"/>
              </a:rPr>
              <a:t>Windings</a:t>
            </a:r>
            <a:r>
              <a:rPr lang="en-US" sz="1400" dirty="0">
                <a:latin typeface="Courier New" panose="02070309020205020404" pitchFamily="49" charset="0"/>
                <a:cs typeface="Courier New" panose="02070309020205020404" pitchFamily="49" charset="0"/>
              </a:rPr>
              <a:t> = Number of windings. Default is 2.</a:t>
            </a:r>
          </a:p>
          <a:p>
            <a:pPr lvl="0" algn="just"/>
            <a:r>
              <a:rPr lang="en-US" sz="1800" dirty="0"/>
              <a:t>…</a:t>
            </a:r>
          </a:p>
        </p:txBody>
      </p:sp>
    </p:spTree>
    <p:extLst>
      <p:ext uri="{BB962C8B-B14F-4D97-AF65-F5344CB8AC3E}">
        <p14:creationId xmlns:p14="http://schemas.microsoft.com/office/powerpoint/2010/main" val="2908855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Transformer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58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801314"/>
          </a:xfrm>
          <a:prstGeom prst="rect">
            <a:avLst/>
          </a:prstGeom>
          <a:noFill/>
        </p:spPr>
        <p:txBody>
          <a:bodyPr wrap="square" rtlCol="0">
            <a:spAutoFit/>
          </a:bodyPr>
          <a:lstStyle/>
          <a:p>
            <a:pPr lvl="0" algn="just"/>
            <a:r>
              <a:rPr lang="en-US" sz="1800" dirty="0"/>
              <a:t>The properties, are:</a:t>
            </a:r>
          </a:p>
          <a:p>
            <a:pPr algn="just"/>
            <a:r>
              <a:rPr lang="en-US" sz="1800" dirty="0"/>
              <a:t>…</a:t>
            </a:r>
          </a:p>
          <a:p>
            <a:pPr marL="914400" lvl="0" algn="just"/>
            <a:r>
              <a:rPr lang="en-US" sz="1400" dirty="0">
                <a:latin typeface="Courier New" panose="02070309020205020404" pitchFamily="49" charset="0"/>
                <a:cs typeface="Courier New" panose="02070309020205020404" pitchFamily="49" charset="0"/>
              </a:rPr>
              <a:t>Note: For defining the winding values one winding at a time, use the following parameters. Always start the winding definition with "</a:t>
            </a:r>
            <a:r>
              <a:rPr lang="en-US" sz="1400" dirty="0" err="1">
                <a:latin typeface="Courier New" panose="02070309020205020404" pitchFamily="49" charset="0"/>
                <a:cs typeface="Courier New" panose="02070309020205020404" pitchFamily="49" charset="0"/>
              </a:rPr>
              <a:t>wdg</a:t>
            </a:r>
            <a:r>
              <a:rPr lang="en-US" sz="1400" dirty="0">
                <a:latin typeface="Courier New" panose="02070309020205020404" pitchFamily="49" charset="0"/>
                <a:cs typeface="Courier New" panose="02070309020205020404" pitchFamily="49" charset="0"/>
              </a:rPr>
              <a:t> = …" when using this method of defining transformer parameters. The remainder of the tags are optional as usual if you keep them in order.</a:t>
            </a:r>
            <a:endParaRPr lang="en-US" sz="1800" dirty="0"/>
          </a:p>
          <a:p>
            <a:pPr marL="914400" lvl="0" algn="just"/>
            <a:r>
              <a:rPr lang="en-US" sz="1400" b="1" dirty="0" err="1">
                <a:latin typeface="Courier New" panose="02070309020205020404" pitchFamily="49" charset="0"/>
                <a:cs typeface="Courier New" panose="02070309020205020404" pitchFamily="49" charset="0"/>
              </a:rPr>
              <a:t>Wdg</a:t>
            </a:r>
            <a:r>
              <a:rPr lang="en-US" sz="1400" dirty="0">
                <a:latin typeface="Courier New" panose="02070309020205020404" pitchFamily="49" charset="0"/>
                <a:cs typeface="Courier New" panose="02070309020205020404" pitchFamily="49" charset="0"/>
              </a:rPr>
              <a:t> = Integer representing the winding which will become the active winding for subsequent data.</a:t>
            </a:r>
          </a:p>
          <a:p>
            <a:pPr marL="914400" lvl="0" algn="just"/>
            <a:r>
              <a:rPr lang="en-US" sz="1400" b="1" dirty="0">
                <a:latin typeface="Courier New" panose="02070309020205020404" pitchFamily="49" charset="0"/>
                <a:cs typeface="Courier New" panose="02070309020205020404" pitchFamily="49" charset="0"/>
              </a:rPr>
              <a:t>Bus</a:t>
            </a:r>
            <a:r>
              <a:rPr lang="en-US" sz="1400" dirty="0">
                <a:latin typeface="Courier New" panose="02070309020205020404" pitchFamily="49" charset="0"/>
                <a:cs typeface="Courier New" panose="02070309020205020404" pitchFamily="49" charset="0"/>
              </a:rPr>
              <a:t> = Definition for the connection of this winding (each winding is connected to one terminal of the transformer and, hence, to one bus).</a:t>
            </a:r>
          </a:p>
          <a:p>
            <a:pPr marL="914400" lvl="0" algn="just"/>
            <a:r>
              <a:rPr lang="en-US" sz="1400" b="1" dirty="0">
                <a:latin typeface="Courier New" panose="02070309020205020404" pitchFamily="49" charset="0"/>
                <a:cs typeface="Courier New" panose="02070309020205020404" pitchFamily="49" charset="0"/>
              </a:rPr>
              <a:t>Conn</a:t>
            </a:r>
            <a:r>
              <a:rPr lang="en-US" sz="1400" dirty="0">
                <a:latin typeface="Courier New" panose="02070309020205020404" pitchFamily="49" charset="0"/>
                <a:cs typeface="Courier New" panose="02070309020205020404" pitchFamily="49" charset="0"/>
              </a:rPr>
              <a:t> = Connection of this winding. One of {wye | ln} for wye connected banks or {delta | </a:t>
            </a:r>
            <a:r>
              <a:rPr lang="en-US" sz="1400" dirty="0" err="1">
                <a:latin typeface="Courier New" panose="02070309020205020404" pitchFamily="49" charset="0"/>
                <a:cs typeface="Courier New" panose="02070309020205020404" pitchFamily="49" charset="0"/>
              </a:rPr>
              <a:t>ll</a:t>
            </a:r>
            <a:r>
              <a:rPr lang="en-US" sz="1400" dirty="0">
                <a:latin typeface="Courier New" panose="02070309020205020404" pitchFamily="49" charset="0"/>
                <a:cs typeface="Courier New" panose="02070309020205020404" pitchFamily="49" charset="0"/>
              </a:rPr>
              <a:t>} for delta (line‐line) connected banks. Default is wye.</a:t>
            </a:r>
          </a:p>
          <a:p>
            <a:pPr marL="914400" lvl="0" algn="just"/>
            <a:r>
              <a:rPr lang="en-US" sz="1400" b="1" dirty="0" err="1">
                <a:latin typeface="Courier New" panose="02070309020205020404" pitchFamily="49" charset="0"/>
                <a:cs typeface="Courier New" panose="02070309020205020404" pitchFamily="49" charset="0"/>
              </a:rPr>
              <a:t>Kv</a:t>
            </a:r>
            <a:r>
              <a:rPr lang="en-US" sz="1400" dirty="0">
                <a:latin typeface="Courier New" panose="02070309020205020404" pitchFamily="49" charset="0"/>
                <a:cs typeface="Courier New" panose="02070309020205020404" pitchFamily="49" charset="0"/>
              </a:rPr>
              <a:t> = Rated voltage of this winding, kV. For transformers designated 2‐ or 3‐phase, enter phase-to-phase kV. For all other designations, enter actual winding kV rating. Two‐phase transformers are assumed to be employed in a 3‐phase system. Default is 12.47 kV.</a:t>
            </a:r>
          </a:p>
          <a:p>
            <a:pPr lvl="0" algn="just"/>
            <a:r>
              <a:rPr lang="en-US" sz="1800" dirty="0"/>
              <a:t>…</a:t>
            </a:r>
          </a:p>
        </p:txBody>
      </p:sp>
    </p:spTree>
    <p:extLst>
      <p:ext uri="{BB962C8B-B14F-4D97-AF65-F5344CB8AC3E}">
        <p14:creationId xmlns:p14="http://schemas.microsoft.com/office/powerpoint/2010/main" val="7416933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Transformer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59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5016758"/>
          </a:xfrm>
          <a:prstGeom prst="rect">
            <a:avLst/>
          </a:prstGeom>
          <a:noFill/>
        </p:spPr>
        <p:txBody>
          <a:bodyPr wrap="square" rtlCol="0">
            <a:spAutoFit/>
          </a:bodyPr>
          <a:lstStyle/>
          <a:p>
            <a:pPr lvl="0" algn="just"/>
            <a:r>
              <a:rPr lang="en-US" sz="1800" dirty="0"/>
              <a:t>The properties, are:</a:t>
            </a:r>
          </a:p>
          <a:p>
            <a:pPr algn="just"/>
            <a:r>
              <a:rPr lang="en-US" sz="1800" dirty="0"/>
              <a:t>…</a:t>
            </a:r>
          </a:p>
          <a:p>
            <a:pPr marL="914400" lvl="0" algn="just"/>
            <a:r>
              <a:rPr lang="en-US" sz="1400" b="1" dirty="0" err="1">
                <a:latin typeface="Courier New" panose="02070309020205020404" pitchFamily="49" charset="0"/>
                <a:cs typeface="Courier New" panose="02070309020205020404" pitchFamily="49" charset="0"/>
              </a:rPr>
              <a:t>Kva</a:t>
            </a:r>
            <a:r>
              <a:rPr lang="en-US" sz="1400" dirty="0">
                <a:latin typeface="Courier New" panose="02070309020205020404" pitchFamily="49" charset="0"/>
                <a:cs typeface="Courier New" panose="02070309020205020404" pitchFamily="49" charset="0"/>
              </a:rPr>
              <a:t> = Base kVA rating (OA rating) of this winding.</a:t>
            </a:r>
          </a:p>
          <a:p>
            <a:pPr marL="914400" lvl="0" algn="just"/>
            <a:r>
              <a:rPr lang="en-US" sz="1400" b="1" dirty="0">
                <a:latin typeface="Courier New" panose="02070309020205020404" pitchFamily="49" charset="0"/>
                <a:cs typeface="Courier New" panose="02070309020205020404" pitchFamily="49" charset="0"/>
              </a:rPr>
              <a:t>Tap</a:t>
            </a:r>
            <a:r>
              <a:rPr lang="en-US" sz="1400" dirty="0">
                <a:latin typeface="Courier New" panose="02070309020205020404" pitchFamily="49" charset="0"/>
                <a:cs typeface="Courier New" panose="02070309020205020404" pitchFamily="49" charset="0"/>
              </a:rPr>
              <a:t> = Per unit tap on which this winding is set.</a:t>
            </a:r>
          </a:p>
          <a:p>
            <a:pPr marL="914400" lvl="0" algn="just"/>
            <a:r>
              <a:rPr lang="en-US" sz="1400" b="1" dirty="0">
                <a:latin typeface="Courier New" panose="02070309020205020404" pitchFamily="49" charset="0"/>
                <a:cs typeface="Courier New" panose="02070309020205020404" pitchFamily="49" charset="0"/>
              </a:rPr>
              <a:t>%R</a:t>
            </a:r>
            <a:r>
              <a:rPr lang="en-US" sz="1400" dirty="0">
                <a:latin typeface="Courier New" panose="02070309020205020404" pitchFamily="49" charset="0"/>
                <a:cs typeface="Courier New" panose="02070309020205020404" pitchFamily="49" charset="0"/>
              </a:rPr>
              <a:t> = Percent resistance of this winding on the rated kVA base. (Reactance is between two windings and is specified separately ‐‐ see below.)</a:t>
            </a:r>
          </a:p>
          <a:p>
            <a:pPr marL="914400" lvl="0" algn="just"/>
            <a:r>
              <a:rPr lang="en-US" sz="1400" b="1" dirty="0" err="1">
                <a:latin typeface="Courier New" panose="02070309020205020404" pitchFamily="49" charset="0"/>
                <a:cs typeface="Courier New" panose="02070309020205020404" pitchFamily="49" charset="0"/>
              </a:rPr>
              <a:t>rneut</a:t>
            </a:r>
            <a:r>
              <a:rPr lang="en-US" sz="1400" dirty="0">
                <a:latin typeface="Courier New" panose="02070309020205020404" pitchFamily="49" charset="0"/>
                <a:cs typeface="Courier New" panose="02070309020205020404" pitchFamily="49" charset="0"/>
              </a:rPr>
              <a:t> = Neutral resistance to ground in ohms for this winding. Ignored if delta winding. For open ungrounded neutral, set to a negative number. Default is –1 (capable of being ungrounded).</a:t>
            </a:r>
          </a:p>
          <a:p>
            <a:pPr marL="914400" lvl="0" algn="just"/>
            <a:r>
              <a:rPr lang="en-US" sz="1400" b="1" dirty="0" err="1">
                <a:latin typeface="Courier New" panose="02070309020205020404" pitchFamily="49" charset="0"/>
                <a:cs typeface="Courier New" panose="02070309020205020404" pitchFamily="49" charset="0"/>
              </a:rPr>
              <a:t>xneut</a:t>
            </a:r>
            <a:r>
              <a:rPr lang="en-US" sz="1400" dirty="0">
                <a:latin typeface="Courier New" panose="02070309020205020404" pitchFamily="49" charset="0"/>
                <a:cs typeface="Courier New" panose="02070309020205020404" pitchFamily="49" charset="0"/>
              </a:rPr>
              <a:t> = Neutral reactance in ohms for this winding. Ignored if delta winding. Assumed to be in series with neutral resistance. Default is 0.</a:t>
            </a:r>
          </a:p>
          <a:p>
            <a:pPr marL="914400" lvl="0" algn="just"/>
            <a:r>
              <a:rPr lang="en-US" sz="1400" dirty="0">
                <a:latin typeface="Courier New" panose="02070309020205020404" pitchFamily="49" charset="0"/>
                <a:cs typeface="Courier New" panose="02070309020205020404" pitchFamily="49" charset="0"/>
              </a:rPr>
              <a:t>Note: Use the following properties to set the winding values using arrays (setting of </a:t>
            </a:r>
            <a:r>
              <a:rPr lang="en-US" sz="1400" dirty="0" err="1">
                <a:latin typeface="Courier New" panose="02070309020205020404" pitchFamily="49" charset="0"/>
                <a:cs typeface="Courier New" panose="02070309020205020404" pitchFamily="49" charset="0"/>
              </a:rPr>
              <a:t>wdg</a:t>
            </a:r>
            <a:r>
              <a:rPr lang="en-US" sz="1400" dirty="0">
                <a:latin typeface="Courier New" panose="02070309020205020404" pitchFamily="49" charset="0"/>
                <a:cs typeface="Courier New" panose="02070309020205020404" pitchFamily="49" charset="0"/>
              </a:rPr>
              <a:t>= … is ignored). The names of these properties are simply the plural form of the property name above.</a:t>
            </a:r>
          </a:p>
          <a:p>
            <a:pPr marL="914400" lvl="0" algn="just"/>
            <a:r>
              <a:rPr lang="en-US" sz="1400" b="1" dirty="0">
                <a:latin typeface="Courier New" panose="02070309020205020404" pitchFamily="49" charset="0"/>
                <a:cs typeface="Courier New" panose="02070309020205020404" pitchFamily="49" charset="0"/>
              </a:rPr>
              <a:t>Buses</a:t>
            </a:r>
            <a:r>
              <a:rPr lang="en-US" sz="1400" dirty="0">
                <a:latin typeface="Courier New" panose="02070309020205020404" pitchFamily="49" charset="0"/>
                <a:cs typeface="Courier New" panose="02070309020205020404" pitchFamily="49" charset="0"/>
              </a:rPr>
              <a:t> = Array of bus definitions for windings [1, 2. …].</a:t>
            </a:r>
          </a:p>
          <a:p>
            <a:pPr marL="914400" lvl="0" algn="just"/>
            <a:r>
              <a:rPr lang="en-US" sz="1400" b="1" dirty="0">
                <a:latin typeface="Courier New" panose="02070309020205020404" pitchFamily="49" charset="0"/>
                <a:cs typeface="Courier New" panose="02070309020205020404" pitchFamily="49" charset="0"/>
              </a:rPr>
              <a:t>Conns</a:t>
            </a:r>
            <a:r>
              <a:rPr lang="en-US" sz="1400" dirty="0">
                <a:latin typeface="Courier New" panose="02070309020205020404" pitchFamily="49" charset="0"/>
                <a:cs typeface="Courier New" panose="02070309020205020404" pitchFamily="49" charset="0"/>
              </a:rPr>
              <a:t> = Array of winding connections for windings [1, 2. …].</a:t>
            </a:r>
          </a:p>
          <a:p>
            <a:pPr marL="914400" lvl="0" algn="just"/>
            <a:r>
              <a:rPr lang="en-US" sz="1400" b="1" dirty="0">
                <a:latin typeface="Courier New" panose="02070309020205020404" pitchFamily="49" charset="0"/>
                <a:cs typeface="Courier New" panose="02070309020205020404" pitchFamily="49" charset="0"/>
              </a:rPr>
              <a:t>KVs</a:t>
            </a:r>
            <a:r>
              <a:rPr lang="en-US" sz="1400" dirty="0">
                <a:latin typeface="Courier New" panose="02070309020205020404" pitchFamily="49" charset="0"/>
                <a:cs typeface="Courier New" panose="02070309020205020404" pitchFamily="49" charset="0"/>
              </a:rPr>
              <a:t> = Array of kV ratings following rules stated above for the kV field for windings [1,2,…].</a:t>
            </a:r>
          </a:p>
          <a:p>
            <a:pPr lvl="0" algn="just"/>
            <a:r>
              <a:rPr lang="en-US" sz="1800" dirty="0"/>
              <a:t>…</a:t>
            </a:r>
          </a:p>
        </p:txBody>
      </p:sp>
    </p:spTree>
    <p:extLst>
      <p:ext uri="{BB962C8B-B14F-4D97-AF65-F5344CB8AC3E}">
        <p14:creationId xmlns:p14="http://schemas.microsoft.com/office/powerpoint/2010/main" val="373028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General Object Property Description</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LineCode</a:t>
            </a:r>
          </a:p>
        </p:txBody>
      </p:sp>
      <p:sp>
        <p:nvSpPr>
          <p:cNvPr id="4" name="Slide Number Placeholder 3"/>
          <p:cNvSpPr>
            <a:spLocks noGrp="1"/>
          </p:cNvSpPr>
          <p:nvPr>
            <p:ph type="sldNum" sz="quarter" idx="4"/>
          </p:nvPr>
        </p:nvSpPr>
        <p:spPr/>
        <p:txBody>
          <a:bodyPr/>
          <a:lstStyle/>
          <a:p>
            <a:fld id="{179A9A4E-4C82-4D44-9372-C31BB3818094}" type="slidenum">
              <a:rPr lang="en-US" smtClean="0"/>
              <a:pPr/>
              <a:t>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87482"/>
            <a:ext cx="8009238" cy="646331"/>
          </a:xfrm>
          <a:prstGeom prst="rect">
            <a:avLst/>
          </a:prstGeom>
          <a:noFill/>
        </p:spPr>
        <p:txBody>
          <a:bodyPr wrap="square" rtlCol="0">
            <a:spAutoFit/>
          </a:bodyPr>
          <a:lstStyle/>
          <a:p>
            <a:pPr lvl="0" algn="just"/>
            <a:r>
              <a:rPr lang="en-US" sz="1800" dirty="0"/>
              <a:t>Where, using the 1st term of Carson’s formulation,</a:t>
            </a:r>
          </a:p>
          <a:p>
            <a:pPr lvl="0" algn="just"/>
            <a:endParaRPr lang="en-US" sz="1800" dirty="0"/>
          </a:p>
        </p:txBody>
      </p:sp>
      <p:pic>
        <p:nvPicPr>
          <p:cNvPr id="6" name="Picture 5"/>
          <p:cNvPicPr>
            <a:picLocks noChangeAspect="1"/>
          </p:cNvPicPr>
          <p:nvPr/>
        </p:nvPicPr>
        <p:blipFill>
          <a:blip r:embed="rId3"/>
          <a:stretch>
            <a:fillRect/>
          </a:stretch>
        </p:blipFill>
        <p:spPr>
          <a:xfrm>
            <a:off x="2800350" y="1855150"/>
            <a:ext cx="3086100" cy="3839255"/>
          </a:xfrm>
          <a:prstGeom prst="rect">
            <a:avLst/>
          </a:prstGeom>
        </p:spPr>
      </p:pic>
    </p:spTree>
    <p:extLst>
      <p:ext uri="{BB962C8B-B14F-4D97-AF65-F5344CB8AC3E}">
        <p14:creationId xmlns:p14="http://schemas.microsoft.com/office/powerpoint/2010/main" val="32186222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Transformer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60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801314"/>
          </a:xfrm>
          <a:prstGeom prst="rect">
            <a:avLst/>
          </a:prstGeom>
          <a:noFill/>
        </p:spPr>
        <p:txBody>
          <a:bodyPr wrap="square" rtlCol="0">
            <a:spAutoFit/>
          </a:bodyPr>
          <a:lstStyle/>
          <a:p>
            <a:pPr lvl="0" algn="just"/>
            <a:r>
              <a:rPr lang="en-US" sz="1800" dirty="0"/>
              <a:t>The properties, are:</a:t>
            </a:r>
          </a:p>
          <a:p>
            <a:pPr algn="just"/>
            <a:r>
              <a:rPr lang="en-US" sz="1800" dirty="0"/>
              <a:t>…</a:t>
            </a:r>
          </a:p>
          <a:p>
            <a:pPr marL="914400" lvl="0" algn="just"/>
            <a:r>
              <a:rPr lang="en-US" sz="1400" b="1" dirty="0">
                <a:latin typeface="Courier New" panose="02070309020205020404" pitchFamily="49" charset="0"/>
                <a:cs typeface="Courier New" panose="02070309020205020404" pitchFamily="49" charset="0"/>
              </a:rPr>
              <a:t>KVAs</a:t>
            </a:r>
            <a:r>
              <a:rPr lang="en-US" sz="1400" dirty="0">
                <a:latin typeface="Courier New" panose="02070309020205020404" pitchFamily="49" charset="0"/>
                <a:cs typeface="Courier New" panose="02070309020205020404" pitchFamily="49" charset="0"/>
              </a:rPr>
              <a:t> = Array of base kVA ratings for windings [1,2,…].</a:t>
            </a:r>
          </a:p>
          <a:p>
            <a:pPr marL="914400" lvl="0" algn="just"/>
            <a:r>
              <a:rPr lang="en-US" sz="1400" b="1" dirty="0">
                <a:latin typeface="Courier New" panose="02070309020205020404" pitchFamily="49" charset="0"/>
                <a:cs typeface="Courier New" panose="02070309020205020404" pitchFamily="49" charset="0"/>
              </a:rPr>
              <a:t>Taps</a:t>
            </a:r>
            <a:r>
              <a:rPr lang="en-US" sz="1400" dirty="0">
                <a:latin typeface="Courier New" panose="02070309020205020404" pitchFamily="49" charset="0"/>
                <a:cs typeface="Courier New" panose="02070309020205020404" pitchFamily="49" charset="0"/>
              </a:rPr>
              <a:t> = Array of per unit taps for windings [1,2,…].</a:t>
            </a:r>
          </a:p>
          <a:p>
            <a:pPr marL="914400" lvl="0" algn="just"/>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Rs</a:t>
            </a:r>
            <a:r>
              <a:rPr lang="en-US" sz="1400" dirty="0">
                <a:latin typeface="Courier New" panose="02070309020205020404" pitchFamily="49" charset="0"/>
                <a:cs typeface="Courier New" panose="02070309020205020404" pitchFamily="49" charset="0"/>
              </a:rPr>
              <a:t> = Array of percent resistances for windings [1, 2. …]</a:t>
            </a:r>
          </a:p>
          <a:p>
            <a:pPr marL="914400" lvl="0" algn="just"/>
            <a:r>
              <a:rPr lang="en-US" sz="1400" dirty="0">
                <a:latin typeface="Courier New" panose="02070309020205020404" pitchFamily="49" charset="0"/>
                <a:cs typeface="Courier New" panose="02070309020205020404" pitchFamily="49" charset="0"/>
              </a:rPr>
              <a:t>Use the following </a:t>
            </a:r>
            <a:r>
              <a:rPr lang="en-US" sz="1400" dirty="0" err="1">
                <a:latin typeface="Courier New" panose="02070309020205020404" pitchFamily="49" charset="0"/>
                <a:cs typeface="Courier New" panose="02070309020205020404" pitchFamily="49" charset="0"/>
              </a:rPr>
              <a:t>propertis</a:t>
            </a:r>
            <a:r>
              <a:rPr lang="en-US" sz="1400" dirty="0">
                <a:latin typeface="Courier New" panose="02070309020205020404" pitchFamily="49" charset="0"/>
                <a:cs typeface="Courier New" panose="02070309020205020404" pitchFamily="49" charset="0"/>
              </a:rPr>
              <a:t> to define the </a:t>
            </a:r>
            <a:r>
              <a:rPr lang="en-US" sz="1400" dirty="0" err="1">
                <a:latin typeface="Courier New" panose="02070309020205020404" pitchFamily="49" charset="0"/>
                <a:cs typeface="Courier New" panose="02070309020205020404" pitchFamily="49" charset="0"/>
              </a:rPr>
              <a:t>reactances</a:t>
            </a:r>
            <a:r>
              <a:rPr lang="en-US" sz="1400" dirty="0">
                <a:latin typeface="Courier New" panose="02070309020205020404" pitchFamily="49" charset="0"/>
                <a:cs typeface="Courier New" panose="02070309020205020404" pitchFamily="49" charset="0"/>
              </a:rPr>
              <a:t> of the transformer. For 2‐ and 3‐winding transformers, you may use the conventional XHL, XLT, and XHT (or X12, X23, X13) parameters. You may also put the values in an array (</a:t>
            </a:r>
            <a:r>
              <a:rPr lang="en-US" sz="1400" dirty="0" err="1">
                <a:latin typeface="Courier New" panose="02070309020205020404" pitchFamily="49" charset="0"/>
                <a:cs typeface="Courier New" panose="02070309020205020404" pitchFamily="49" charset="0"/>
              </a:rPr>
              <a:t>xscarray</a:t>
            </a:r>
            <a:r>
              <a:rPr lang="en-US" sz="1400" dirty="0">
                <a:latin typeface="Courier New" panose="02070309020205020404" pitchFamily="49" charset="0"/>
                <a:cs typeface="Courier New" panose="02070309020205020404" pitchFamily="49" charset="0"/>
              </a:rPr>
              <a:t>), which is required for higher phase order transformers. There are always n*(n‐1)/2 different short circuit </a:t>
            </a:r>
            <a:r>
              <a:rPr lang="en-US" sz="1400" dirty="0" err="1">
                <a:latin typeface="Courier New" panose="02070309020205020404" pitchFamily="49" charset="0"/>
                <a:cs typeface="Courier New" panose="02070309020205020404" pitchFamily="49" charset="0"/>
              </a:rPr>
              <a:t>reactances</a:t>
            </a:r>
            <a:r>
              <a:rPr lang="en-US" sz="1400" dirty="0">
                <a:latin typeface="Courier New" panose="02070309020205020404" pitchFamily="49" charset="0"/>
                <a:cs typeface="Courier New" panose="02070309020205020404" pitchFamily="49" charset="0"/>
              </a:rPr>
              <a:t>, where n is the number of windings. Always use the kVA base of the first winding for entering impedances. Impedance values are entered in percent.</a:t>
            </a:r>
          </a:p>
          <a:p>
            <a:pPr marL="914400" lvl="0" algn="just"/>
            <a:r>
              <a:rPr lang="en-US" sz="1400" b="1" dirty="0">
                <a:latin typeface="Courier New" panose="02070309020205020404" pitchFamily="49" charset="0"/>
                <a:cs typeface="Courier New" panose="02070309020205020404" pitchFamily="49" charset="0"/>
              </a:rPr>
              <a:t>XHL (or X12) </a:t>
            </a:r>
            <a:r>
              <a:rPr lang="en-US" sz="1400" dirty="0">
                <a:latin typeface="Courier New" panose="02070309020205020404" pitchFamily="49" charset="0"/>
                <a:cs typeface="Courier New" panose="02070309020205020404" pitchFamily="49" charset="0"/>
              </a:rPr>
              <a:t>= Percent reactance high‐to‐low (winding 1 to winding 2).</a:t>
            </a:r>
          </a:p>
          <a:p>
            <a:pPr marL="914400" lvl="0" algn="just"/>
            <a:r>
              <a:rPr lang="en-US" sz="1400" b="1" dirty="0">
                <a:latin typeface="Courier New" panose="02070309020205020404" pitchFamily="49" charset="0"/>
                <a:cs typeface="Courier New" panose="02070309020205020404" pitchFamily="49" charset="0"/>
              </a:rPr>
              <a:t>XLT (or X23) </a:t>
            </a:r>
            <a:r>
              <a:rPr lang="en-US" sz="1400" dirty="0">
                <a:latin typeface="Courier New" panose="02070309020205020404" pitchFamily="49" charset="0"/>
                <a:cs typeface="Courier New" panose="02070309020205020404" pitchFamily="49" charset="0"/>
              </a:rPr>
              <a:t>= Percent reactance low‐to‐tertiary (winding 2 to winding 3).</a:t>
            </a:r>
          </a:p>
          <a:p>
            <a:pPr marL="914400" lvl="0" algn="just"/>
            <a:r>
              <a:rPr lang="en-US" sz="1400" b="1" dirty="0">
                <a:latin typeface="Courier New" panose="02070309020205020404" pitchFamily="49" charset="0"/>
                <a:cs typeface="Courier New" panose="02070309020205020404" pitchFamily="49" charset="0"/>
              </a:rPr>
              <a:t>XHT (or X13) </a:t>
            </a:r>
            <a:r>
              <a:rPr lang="en-US" sz="1400" dirty="0">
                <a:latin typeface="Courier New" panose="02070309020205020404" pitchFamily="49" charset="0"/>
                <a:cs typeface="Courier New" panose="02070309020205020404" pitchFamily="49" charset="0"/>
              </a:rPr>
              <a:t>= Percent reactance high‐to‐tertiary (winding 1 to winding 3).</a:t>
            </a:r>
          </a:p>
          <a:p>
            <a:pPr lvl="0" algn="just"/>
            <a:r>
              <a:rPr lang="en-US" sz="1800" dirty="0"/>
              <a:t>…</a:t>
            </a:r>
          </a:p>
        </p:txBody>
      </p:sp>
    </p:spTree>
    <p:extLst>
      <p:ext uri="{BB962C8B-B14F-4D97-AF65-F5344CB8AC3E}">
        <p14:creationId xmlns:p14="http://schemas.microsoft.com/office/powerpoint/2010/main" val="2056823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Transformer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61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585871"/>
          </a:xfrm>
          <a:prstGeom prst="rect">
            <a:avLst/>
          </a:prstGeom>
          <a:noFill/>
        </p:spPr>
        <p:txBody>
          <a:bodyPr wrap="square" rtlCol="0">
            <a:spAutoFit/>
          </a:bodyPr>
          <a:lstStyle/>
          <a:p>
            <a:pPr lvl="0" algn="just"/>
            <a:r>
              <a:rPr lang="en-US" sz="1800" dirty="0"/>
              <a:t>The properties, are:</a:t>
            </a:r>
          </a:p>
          <a:p>
            <a:pPr algn="just"/>
            <a:r>
              <a:rPr lang="en-US" sz="1800" dirty="0"/>
              <a:t>…</a:t>
            </a:r>
          </a:p>
          <a:p>
            <a:pPr marL="914400" lvl="0" algn="just"/>
            <a:r>
              <a:rPr lang="en-US" sz="1400" dirty="0">
                <a:latin typeface="Courier New" panose="02070309020205020404" pitchFamily="49" charset="0"/>
                <a:cs typeface="Courier New" panose="02070309020205020404" pitchFamily="49" charset="0"/>
              </a:rPr>
              <a:t>General transformer rating data:</a:t>
            </a:r>
          </a:p>
          <a:p>
            <a:pPr marL="914400" lvl="0" algn="just"/>
            <a:r>
              <a:rPr lang="en-US" sz="1400" b="1" dirty="0">
                <a:latin typeface="Courier New" panose="02070309020205020404" pitchFamily="49" charset="0"/>
                <a:cs typeface="Courier New" panose="02070309020205020404" pitchFamily="49" charset="0"/>
              </a:rPr>
              <a:t>Thermal</a:t>
            </a:r>
            <a:r>
              <a:rPr lang="en-US" sz="1400" dirty="0">
                <a:latin typeface="Courier New" panose="02070309020205020404" pitchFamily="49" charset="0"/>
                <a:cs typeface="Courier New" panose="02070309020205020404" pitchFamily="49" charset="0"/>
              </a:rPr>
              <a:t> = Thermal time constant, hrs. Default is 2.</a:t>
            </a:r>
          </a:p>
          <a:p>
            <a:pPr marL="914400" lvl="0" algn="just"/>
            <a:r>
              <a:rPr lang="en-US" sz="1400" b="1" dirty="0">
                <a:latin typeface="Courier New" panose="02070309020205020404" pitchFamily="49" charset="0"/>
                <a:cs typeface="Courier New" panose="02070309020205020404" pitchFamily="49" charset="0"/>
              </a:rPr>
              <a:t>n</a:t>
            </a:r>
            <a:r>
              <a:rPr lang="en-US" sz="1400" dirty="0">
                <a:latin typeface="Courier New" panose="02070309020205020404" pitchFamily="49" charset="0"/>
                <a:cs typeface="Courier New" panose="02070309020205020404" pitchFamily="49" charset="0"/>
              </a:rPr>
              <a:t> = Thermal exponent, n, from IEEE/ANSI C57. Default is 0.8.</a:t>
            </a:r>
          </a:p>
          <a:p>
            <a:pPr marL="914400" lvl="0" algn="just"/>
            <a:r>
              <a:rPr lang="en-US" sz="1400" b="1" dirty="0">
                <a:latin typeface="Courier New" panose="02070309020205020404" pitchFamily="49" charset="0"/>
                <a:cs typeface="Courier New" panose="02070309020205020404" pitchFamily="49" charset="0"/>
              </a:rPr>
              <a:t>m</a:t>
            </a:r>
            <a:r>
              <a:rPr lang="en-US" sz="1400" dirty="0">
                <a:latin typeface="Courier New" panose="02070309020205020404" pitchFamily="49" charset="0"/>
                <a:cs typeface="Courier New" panose="02070309020205020404" pitchFamily="49" charset="0"/>
              </a:rPr>
              <a:t> = Thermal exponent, m, from IEEE/ANSI C57. Default is 0.8.</a:t>
            </a:r>
          </a:p>
          <a:p>
            <a:pPr marL="914400" lvl="0" algn="just"/>
            <a:r>
              <a:rPr lang="en-US" sz="1400" b="1" dirty="0" err="1">
                <a:latin typeface="Courier New" panose="02070309020205020404" pitchFamily="49" charset="0"/>
                <a:cs typeface="Courier New" panose="02070309020205020404" pitchFamily="49" charset="0"/>
              </a:rPr>
              <a:t>flrise</a:t>
            </a:r>
            <a:r>
              <a:rPr lang="en-US" sz="1400" dirty="0">
                <a:latin typeface="Courier New" panose="02070309020205020404" pitchFamily="49" charset="0"/>
                <a:cs typeface="Courier New" panose="02070309020205020404" pitchFamily="49" charset="0"/>
              </a:rPr>
              <a:t> = Full‐load temperature rise, degrees centigrade. Default is 65.</a:t>
            </a:r>
          </a:p>
          <a:p>
            <a:pPr marL="914400" lvl="0" algn="just"/>
            <a:r>
              <a:rPr lang="en-US" sz="1400" b="1" dirty="0" err="1">
                <a:latin typeface="Courier New" panose="02070309020205020404" pitchFamily="49" charset="0"/>
                <a:cs typeface="Courier New" panose="02070309020205020404" pitchFamily="49" charset="0"/>
              </a:rPr>
              <a:t>hsrise</a:t>
            </a:r>
            <a:r>
              <a:rPr lang="en-US" sz="1400" dirty="0">
                <a:latin typeface="Courier New" panose="02070309020205020404" pitchFamily="49" charset="0"/>
                <a:cs typeface="Courier New" panose="02070309020205020404" pitchFamily="49" charset="0"/>
              </a:rPr>
              <a:t> = Hot‐spot </a:t>
            </a:r>
            <a:r>
              <a:rPr lang="en-US" sz="1400" dirty="0" err="1">
                <a:latin typeface="Courier New" panose="02070309020205020404" pitchFamily="49" charset="0"/>
                <a:cs typeface="Courier New" panose="02070309020205020404" pitchFamily="49" charset="0"/>
              </a:rPr>
              <a:t>temperatire</a:t>
            </a:r>
            <a:r>
              <a:rPr lang="en-US" sz="1400" dirty="0">
                <a:latin typeface="Courier New" panose="02070309020205020404" pitchFamily="49" charset="0"/>
                <a:cs typeface="Courier New" panose="02070309020205020404" pitchFamily="49" charset="0"/>
              </a:rPr>
              <a:t> rise, degrees centigrade. Default is 15.</a:t>
            </a:r>
          </a:p>
          <a:p>
            <a:pPr marL="914400" lvl="0" algn="just"/>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Loadloss</a:t>
            </a:r>
            <a:r>
              <a:rPr lang="en-US" sz="1400" dirty="0">
                <a:latin typeface="Courier New" panose="02070309020205020404" pitchFamily="49" charset="0"/>
                <a:cs typeface="Courier New" panose="02070309020205020404" pitchFamily="49" charset="0"/>
              </a:rPr>
              <a:t> = Percent Losses at rated load.. Causes the %r values to be set for windings 1 and 2.</a:t>
            </a:r>
          </a:p>
          <a:p>
            <a:pPr marL="914400" lvl="0" algn="just"/>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Noloadloss</a:t>
            </a:r>
            <a:r>
              <a:rPr lang="en-US" sz="1400" dirty="0">
                <a:latin typeface="Courier New" panose="02070309020205020404" pitchFamily="49" charset="0"/>
                <a:cs typeface="Courier New" panose="02070309020205020404" pitchFamily="49" charset="0"/>
              </a:rPr>
              <a:t> = Percent No load losses at nominal voltage. Default is 0. Causes a resistive branch to be added in parallel with the magnetizing inductance.</a:t>
            </a:r>
          </a:p>
          <a:p>
            <a:pPr marL="914400" lvl="0" algn="just"/>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imag</a:t>
            </a:r>
            <a:r>
              <a:rPr lang="en-US" sz="1400" dirty="0">
                <a:latin typeface="Courier New" panose="02070309020205020404" pitchFamily="49" charset="0"/>
                <a:cs typeface="Courier New" panose="02070309020205020404" pitchFamily="49" charset="0"/>
              </a:rPr>
              <a:t> = Percent magnetizing current. Default is 0. An inductance is used to represent the magnetizing current. This is embedded within the transformer model as the primitive Y matrix is being computed.</a:t>
            </a:r>
          </a:p>
          <a:p>
            <a:pPr lvl="0" algn="just"/>
            <a:r>
              <a:rPr lang="en-US" sz="1800" dirty="0"/>
              <a:t>…</a:t>
            </a:r>
          </a:p>
        </p:txBody>
      </p:sp>
    </p:spTree>
    <p:extLst>
      <p:ext uri="{BB962C8B-B14F-4D97-AF65-F5344CB8AC3E}">
        <p14:creationId xmlns:p14="http://schemas.microsoft.com/office/powerpoint/2010/main" val="13092160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Transformer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62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093428"/>
          </a:xfrm>
          <a:prstGeom prst="rect">
            <a:avLst/>
          </a:prstGeom>
          <a:noFill/>
        </p:spPr>
        <p:txBody>
          <a:bodyPr wrap="square" rtlCol="0">
            <a:spAutoFit/>
          </a:bodyPr>
          <a:lstStyle/>
          <a:p>
            <a:pPr lvl="0" algn="just"/>
            <a:r>
              <a:rPr lang="en-US" sz="1800" dirty="0"/>
              <a:t>The properties, are:</a:t>
            </a:r>
          </a:p>
          <a:p>
            <a:pPr algn="just"/>
            <a:r>
              <a:rPr lang="en-US" sz="1800" dirty="0"/>
              <a:t>…</a:t>
            </a:r>
          </a:p>
          <a:p>
            <a:pPr marL="914400" lvl="0" algn="just"/>
            <a:r>
              <a:rPr lang="en-US" sz="1400" b="1" dirty="0" err="1">
                <a:latin typeface="Courier New" panose="02070309020205020404" pitchFamily="49" charset="0"/>
                <a:cs typeface="Courier New" panose="02070309020205020404" pitchFamily="49" charset="0"/>
              </a:rPr>
              <a:t>Ppm_Antifloat</a:t>
            </a:r>
            <a:r>
              <a:rPr lang="en-US" sz="1400" dirty="0">
                <a:latin typeface="Courier New" panose="02070309020205020404" pitchFamily="49" charset="0"/>
                <a:cs typeface="Courier New" panose="02070309020205020404" pitchFamily="49" charset="0"/>
              </a:rPr>
              <a:t> = Parts per million for anti floating reactance to be connected from each terminal to ground. Default is 1. That is, the diagonal of the primitive Y matrix is increased by a factor of 1.000001.</a:t>
            </a:r>
          </a:p>
          <a:p>
            <a:pPr marL="914400" lvl="0" algn="just"/>
            <a:r>
              <a:rPr lang="en-US" sz="1400" b="1" dirty="0" err="1">
                <a:latin typeface="Courier New" panose="02070309020205020404" pitchFamily="49" charset="0"/>
                <a:cs typeface="Courier New" panose="02070309020205020404" pitchFamily="49" charset="0"/>
              </a:rPr>
              <a:t>NormHKVA</a:t>
            </a:r>
            <a:r>
              <a:rPr lang="en-US" sz="1400" dirty="0">
                <a:latin typeface="Courier New" panose="02070309020205020404" pitchFamily="49" charset="0"/>
                <a:cs typeface="Courier New" panose="02070309020205020404" pitchFamily="49" charset="0"/>
              </a:rPr>
              <a:t> = Normal maximum kVA rating for H winding (1). Usually 100 ‐ 110% of maximum nameplate rating.</a:t>
            </a:r>
          </a:p>
          <a:p>
            <a:pPr marL="914400" lvl="0" algn="just"/>
            <a:r>
              <a:rPr lang="en-US" sz="1400" b="1" dirty="0" err="1">
                <a:latin typeface="Courier New" panose="02070309020205020404" pitchFamily="49" charset="0"/>
                <a:cs typeface="Courier New" panose="02070309020205020404" pitchFamily="49" charset="0"/>
              </a:rPr>
              <a:t>EmergHKVA</a:t>
            </a:r>
            <a:r>
              <a:rPr lang="en-US" sz="1400" dirty="0">
                <a:latin typeface="Courier New" panose="02070309020205020404" pitchFamily="49" charset="0"/>
                <a:cs typeface="Courier New" panose="02070309020205020404" pitchFamily="49" charset="0"/>
              </a:rPr>
              <a:t> = Emergency maximum kVA rating for H winding (1). Usually 140-150% of maximum nameplate rating. This is the amount of loading that will cause 1% loss of life in one day.</a:t>
            </a:r>
          </a:p>
          <a:p>
            <a:pPr marL="914400" lvl="0" algn="just"/>
            <a:r>
              <a:rPr lang="en-US" sz="1400" b="1" dirty="0" err="1">
                <a:latin typeface="Courier New" panose="02070309020205020404" pitchFamily="49" charset="0"/>
                <a:cs typeface="Courier New" panose="02070309020205020404" pitchFamily="49" charset="0"/>
              </a:rPr>
              <a:t>Faultrate</a:t>
            </a:r>
            <a:r>
              <a:rPr lang="en-US" sz="1400" dirty="0">
                <a:latin typeface="Courier New" panose="02070309020205020404" pitchFamily="49" charset="0"/>
                <a:cs typeface="Courier New" panose="02070309020205020404" pitchFamily="49" charset="0"/>
              </a:rPr>
              <a:t> = Failure rate for transformer. Defaults to 0.007 per year. All are considered permanent.</a:t>
            </a:r>
          </a:p>
          <a:p>
            <a:pPr marL="914400" lvl="0" algn="just"/>
            <a:r>
              <a:rPr lang="en-US" sz="1400" b="1" dirty="0" err="1">
                <a:latin typeface="Courier New" panose="02070309020205020404" pitchFamily="49" charset="0"/>
                <a:cs typeface="Courier New" panose="02070309020205020404" pitchFamily="49" charset="0"/>
              </a:rPr>
              <a:t>Basefreq</a:t>
            </a:r>
            <a:r>
              <a:rPr lang="en-US" sz="1400" dirty="0">
                <a:latin typeface="Courier New" panose="02070309020205020404" pitchFamily="49" charset="0"/>
                <a:cs typeface="Courier New" panose="02070309020205020404" pitchFamily="49" charset="0"/>
              </a:rPr>
              <a:t> = Base frequency, Hz. Default is 60.0</a:t>
            </a:r>
          </a:p>
          <a:p>
            <a:pPr marL="914400" lvl="0" algn="just"/>
            <a:r>
              <a:rPr lang="en-US" sz="1400" b="1" dirty="0">
                <a:latin typeface="Courier New" panose="02070309020205020404" pitchFamily="49" charset="0"/>
                <a:cs typeface="Courier New" panose="02070309020205020404" pitchFamily="49" charset="0"/>
              </a:rPr>
              <a:t>Like</a:t>
            </a:r>
            <a:r>
              <a:rPr lang="en-US" sz="1400" dirty="0">
                <a:latin typeface="Courier New" panose="02070309020205020404" pitchFamily="49" charset="0"/>
                <a:cs typeface="Courier New" panose="02070309020205020404" pitchFamily="49" charset="0"/>
              </a:rPr>
              <a:t> = Name of another Transformer object on which to base this one.</a:t>
            </a:r>
          </a:p>
          <a:p>
            <a:pPr marL="914400" lvl="0" algn="just"/>
            <a:r>
              <a:rPr lang="en-US" sz="1400" b="1" dirty="0">
                <a:latin typeface="Courier New" panose="02070309020205020404" pitchFamily="49" charset="0"/>
                <a:cs typeface="Courier New" panose="02070309020205020404" pitchFamily="49" charset="0"/>
              </a:rPr>
              <a:t>Sub</a:t>
            </a:r>
            <a:r>
              <a:rPr lang="en-US" sz="1400" dirty="0">
                <a:latin typeface="Courier New" panose="02070309020205020404" pitchFamily="49" charset="0"/>
                <a:cs typeface="Courier New" panose="02070309020205020404" pitchFamily="49" charset="0"/>
              </a:rPr>
              <a:t> = Yes/No. Designates whether this transformer is to be treated as a substation. Default is No.</a:t>
            </a:r>
          </a:p>
        </p:txBody>
      </p:sp>
    </p:spTree>
    <p:extLst>
      <p:ext uri="{BB962C8B-B14F-4D97-AF65-F5344CB8AC3E}">
        <p14:creationId xmlns:p14="http://schemas.microsoft.com/office/powerpoint/2010/main" val="21826095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A1EE8-8078-9713-BDC7-9BA4ACCA6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90772-E615-2497-81C1-2103E018F2F9}"/>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Contents</a:t>
            </a:r>
          </a:p>
        </p:txBody>
      </p:sp>
      <p:sp>
        <p:nvSpPr>
          <p:cNvPr id="4" name="Slide Number Placeholder 3">
            <a:extLst>
              <a:ext uri="{FF2B5EF4-FFF2-40B4-BE49-F238E27FC236}">
                <a16:creationId xmlns:a16="http://schemas.microsoft.com/office/drawing/2014/main" id="{4BB74EBC-DDA6-03EB-2E76-A6BF1F66BA44}"/>
              </a:ext>
            </a:extLst>
          </p:cNvPr>
          <p:cNvSpPr>
            <a:spLocks noGrp="1"/>
          </p:cNvSpPr>
          <p:nvPr>
            <p:ph type="sldNum" sz="quarter" idx="4"/>
          </p:nvPr>
        </p:nvSpPr>
        <p:spPr/>
        <p:txBody>
          <a:bodyPr/>
          <a:lstStyle/>
          <a:p>
            <a:fld id="{179A9A4E-4C82-4D44-9372-C31BB3818094}" type="slidenum">
              <a:rPr lang="en-US" smtClean="0"/>
              <a:pPr/>
              <a:t>63</a:t>
            </a:fld>
            <a:endParaRPr lang="en-US" dirty="0"/>
          </a:p>
        </p:txBody>
      </p:sp>
      <p:sp>
        <p:nvSpPr>
          <p:cNvPr id="5" name="Text Placeholder 4">
            <a:extLst>
              <a:ext uri="{FF2B5EF4-FFF2-40B4-BE49-F238E27FC236}">
                <a16:creationId xmlns:a16="http://schemas.microsoft.com/office/drawing/2014/main" id="{334F6E84-CD7D-2DDF-7BFC-1B73A29E58C7}"/>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8" name="Content Placeholder 2">
            <a:extLst>
              <a:ext uri="{FF2B5EF4-FFF2-40B4-BE49-F238E27FC236}">
                <a16:creationId xmlns:a16="http://schemas.microsoft.com/office/drawing/2014/main" id="{DB53D0DE-3B45-8338-2CA2-51F42AFCC779}"/>
              </a:ext>
            </a:extLst>
          </p:cNvPr>
          <p:cNvSpPr>
            <a:spLocks noGrp="1"/>
          </p:cNvSpPr>
          <p:nvPr>
            <p:ph idx="1"/>
          </p:nvPr>
        </p:nvSpPr>
        <p:spPr>
          <a:xfrm>
            <a:off x="762000" y="1222761"/>
            <a:ext cx="7239000" cy="4495800"/>
          </a:xfrm>
        </p:spPr>
        <p:txBody>
          <a:bodyPr>
            <a:normAutofit fontScale="92500"/>
          </a:bodyPr>
          <a:lstStyle/>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General object description</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Line</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Source and other objects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Power delivery elements</a:t>
            </a:r>
          </a:p>
          <a:p>
            <a:pPr>
              <a:lnSpc>
                <a:spcPct val="200000"/>
              </a:lnSpc>
              <a:buFont typeface="Wingdings" panose="05000000000000000000" pitchFamily="2" charset="2"/>
              <a:buChar char="q"/>
            </a:pPr>
            <a:r>
              <a:rPr lang="en-US" sz="2100" dirty="0">
                <a:solidFill>
                  <a:srgbClr val="C00000"/>
                </a:solidFill>
                <a:latin typeface="Times New Roman" panose="02020603050405020304" pitchFamily="18" charset="0"/>
                <a:cs typeface="Times New Roman" panose="02020603050405020304" pitchFamily="18" charset="0"/>
              </a:rPr>
              <a:t>Power conversion elements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Control elements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Meter elements</a:t>
            </a:r>
          </a:p>
          <a:p>
            <a:pPr>
              <a:lnSpc>
                <a:spcPct val="200000"/>
              </a:lnSpc>
              <a:buClrTx/>
              <a:buFont typeface="Wingdings" panose="05000000000000000000" pitchFamily="2" charset="2"/>
              <a:buChar char="q"/>
            </a:pPr>
            <a:endParaRPr lang="en-US" sz="2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7228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Load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64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154984"/>
          </a:xfrm>
          <a:prstGeom prst="rect">
            <a:avLst/>
          </a:prstGeom>
          <a:noFill/>
        </p:spPr>
        <p:txBody>
          <a:bodyPr wrap="square" rtlCol="0">
            <a:spAutoFit/>
          </a:bodyPr>
          <a:lstStyle/>
          <a:p>
            <a:pPr lvl="0" algn="just"/>
            <a:r>
              <a:rPr lang="en-US" sz="1800" dirty="0"/>
              <a:t>A Load is a complicated Power Conversion element that is at the heart of many analyses. It is basically defined by its nominal kW and PF or its kW and </a:t>
            </a:r>
            <a:r>
              <a:rPr lang="en-US" sz="1800" dirty="0" err="1"/>
              <a:t>kvar</a:t>
            </a:r>
            <a:r>
              <a:rPr lang="en-US" sz="1800" dirty="0"/>
              <a:t>. Then it may be modified by a number of multipliers, including the global circuit load multiplier, yearly load shape, daily load shape, and a duty-cycle load shape.</a:t>
            </a:r>
          </a:p>
          <a:p>
            <a:pPr lvl="0" algn="just"/>
            <a:endParaRPr lang="en-US" sz="1800" dirty="0"/>
          </a:p>
          <a:p>
            <a:pPr lvl="0" algn="just"/>
            <a:r>
              <a:rPr lang="en-US" sz="1800" dirty="0"/>
              <a:t>The default is for the load to be a current injection source. Thus, its primitive Y matrix contains only the impedance that might exist from the neutral of a wye‐connected load to ground. However, if the load model is switched to Admittance from </a:t>
            </a:r>
            <a:r>
              <a:rPr lang="en-US" sz="1800" dirty="0" err="1"/>
              <a:t>PowerFlow</a:t>
            </a:r>
            <a:r>
              <a:rPr lang="en-US" sz="1800" dirty="0"/>
              <a:t> (see Set </a:t>
            </a:r>
            <a:r>
              <a:rPr lang="en-US" sz="1800" dirty="0" err="1"/>
              <a:t>LoadModel</a:t>
            </a:r>
            <a:r>
              <a:rPr lang="en-US" sz="1800" dirty="0"/>
              <a:t> command), the load is converted to an admittance and included in the system Y matrix. This would be the model used for fault studies where convergence might not be achieved because of low voltages.</a:t>
            </a:r>
          </a:p>
          <a:p>
            <a:pPr lvl="0" algn="just"/>
            <a:endParaRPr lang="en-US" sz="1800" baseline="30000" dirty="0"/>
          </a:p>
          <a:p>
            <a:pPr lvl="0" algn="just"/>
            <a:endParaRPr lang="en-US" sz="1800" dirty="0"/>
          </a:p>
          <a:p>
            <a:pPr lvl="0" algn="just"/>
            <a:r>
              <a:rPr lang="en-US" sz="1800" dirty="0"/>
              <a:t>Loads are assumed balanced for the number of phases specified. If you would like unbalanced loads, enter separate single‐phase loads.</a:t>
            </a:r>
          </a:p>
        </p:txBody>
      </p:sp>
    </p:spTree>
    <p:extLst>
      <p:ext uri="{BB962C8B-B14F-4D97-AF65-F5344CB8AC3E}">
        <p14:creationId xmlns:p14="http://schemas.microsoft.com/office/powerpoint/2010/main" val="13272825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Load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65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5016758"/>
          </a:xfrm>
          <a:prstGeom prst="rect">
            <a:avLst/>
          </a:prstGeom>
          <a:noFill/>
        </p:spPr>
        <p:txBody>
          <a:bodyPr wrap="square" rtlCol="0">
            <a:spAutoFit/>
          </a:bodyPr>
          <a:lstStyle/>
          <a:p>
            <a:pPr lvl="0" algn="just"/>
            <a:r>
              <a:rPr lang="en-US" sz="1800" dirty="0"/>
              <a:t>There are three legal ways to specify the base load:</a:t>
            </a:r>
          </a:p>
          <a:p>
            <a:pPr marL="914400" lvl="0" algn="just">
              <a:spcBef>
                <a:spcPts val="600"/>
              </a:spcBef>
              <a:spcAft>
                <a:spcPts val="0"/>
              </a:spcAft>
            </a:pPr>
            <a:r>
              <a:rPr lang="en-US" sz="1800" dirty="0"/>
              <a:t>1. kW, PF</a:t>
            </a:r>
          </a:p>
          <a:p>
            <a:pPr marL="914400" lvl="0" algn="just">
              <a:spcBef>
                <a:spcPts val="0"/>
              </a:spcBef>
              <a:spcAft>
                <a:spcPts val="0"/>
              </a:spcAft>
            </a:pPr>
            <a:r>
              <a:rPr lang="en-US" sz="1800" dirty="0"/>
              <a:t>2. kw, </a:t>
            </a:r>
            <a:r>
              <a:rPr lang="en-US" sz="1800" dirty="0" err="1"/>
              <a:t>kvar</a:t>
            </a:r>
            <a:endParaRPr lang="en-US" sz="1800" dirty="0"/>
          </a:p>
          <a:p>
            <a:pPr marL="914400" lvl="0" algn="just">
              <a:spcBef>
                <a:spcPts val="0"/>
              </a:spcBef>
              <a:spcAft>
                <a:spcPts val="600"/>
              </a:spcAft>
            </a:pPr>
            <a:r>
              <a:rPr lang="en-US" sz="1800" dirty="0"/>
              <a:t>3. kVA, PF</a:t>
            </a:r>
          </a:p>
          <a:p>
            <a:pPr lvl="0" algn="just"/>
            <a:r>
              <a:rPr lang="en-US" sz="1800" dirty="0"/>
              <a:t>If you send these properties in the order shown, the definition should work. If you deviate from these procedures, the result may or may not be what you want. (To determine if it has accomplished the desired effect, execute the Dump command for the desired load(s) and observe the settings.)</a:t>
            </a:r>
          </a:p>
          <a:p>
            <a:pPr lvl="0" algn="just"/>
            <a:endParaRPr lang="en-US" sz="1800" dirty="0"/>
          </a:p>
          <a:p>
            <a:pPr lvl="0" algn="just"/>
            <a:r>
              <a:rPr lang="en-US" sz="1800" dirty="0"/>
              <a:t>The properties are:</a:t>
            </a:r>
          </a:p>
          <a:p>
            <a:pPr marL="914400" lvl="0" algn="just"/>
            <a:r>
              <a:rPr lang="en-US" sz="1400" b="1" dirty="0">
                <a:latin typeface="Courier New" panose="02070309020205020404" pitchFamily="49" charset="0"/>
                <a:cs typeface="Courier New" panose="02070309020205020404" pitchFamily="49" charset="0"/>
              </a:rPr>
              <a:t>Bus1</a:t>
            </a:r>
            <a:r>
              <a:rPr lang="en-US" sz="1400" dirty="0">
                <a:latin typeface="Courier New" panose="02070309020205020404" pitchFamily="49" charset="0"/>
                <a:cs typeface="Courier New" panose="02070309020205020404" pitchFamily="49" charset="0"/>
              </a:rPr>
              <a:t> = Name of bus to which the load is connected. Include node definitions if the terminal conductors are connected abnormally. </a:t>
            </a:r>
          </a:p>
          <a:p>
            <a:pPr marL="914400" lvl="0" algn="just"/>
            <a:r>
              <a:rPr lang="en-US" sz="1400" b="1" dirty="0">
                <a:latin typeface="Courier New" panose="02070309020205020404" pitchFamily="49" charset="0"/>
                <a:cs typeface="Courier New" panose="02070309020205020404" pitchFamily="49" charset="0"/>
              </a:rPr>
              <a:t>Phases</a:t>
            </a:r>
            <a:r>
              <a:rPr lang="en-US" sz="1400" dirty="0">
                <a:latin typeface="Courier New" panose="02070309020205020404" pitchFamily="49" charset="0"/>
                <a:cs typeface="Courier New" panose="02070309020205020404" pitchFamily="49" charset="0"/>
              </a:rPr>
              <a:t> = No. of phases this load.</a:t>
            </a:r>
          </a:p>
          <a:p>
            <a:pPr marL="914400" lvl="0" algn="just"/>
            <a:r>
              <a:rPr lang="en-US" sz="1400" b="1" dirty="0">
                <a:latin typeface="Courier New" panose="02070309020205020404" pitchFamily="49" charset="0"/>
                <a:cs typeface="Courier New" panose="02070309020205020404" pitchFamily="49" charset="0"/>
              </a:rPr>
              <a:t>Kv</a:t>
            </a:r>
            <a:r>
              <a:rPr lang="en-US" sz="1400" dirty="0">
                <a:latin typeface="Courier New" panose="02070309020205020404" pitchFamily="49" charset="0"/>
                <a:cs typeface="Courier New" panose="02070309020205020404" pitchFamily="49" charset="0"/>
              </a:rPr>
              <a:t> = Base voltage for load. For 2‐ or 3‐phase loads, specified in phase‐to‐phase kV. For all other loads, the actual kV across the load branch. If wye (star) connected, then specify phase‐to‐neutral (L‐N). If delta or phase‐to‐phase connected, specify the phase‐to‐phase (L‐L) kV.</a:t>
            </a:r>
          </a:p>
          <a:p>
            <a:pPr lvl="0" algn="just"/>
            <a:r>
              <a:rPr lang="en-US" sz="1800" dirty="0"/>
              <a:t>…</a:t>
            </a:r>
          </a:p>
        </p:txBody>
      </p:sp>
    </p:spTree>
    <p:extLst>
      <p:ext uri="{BB962C8B-B14F-4D97-AF65-F5344CB8AC3E}">
        <p14:creationId xmlns:p14="http://schemas.microsoft.com/office/powerpoint/2010/main" val="24582811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Load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66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5078313"/>
          </a:xfrm>
          <a:prstGeom prst="rect">
            <a:avLst/>
          </a:prstGeom>
          <a:noFill/>
        </p:spPr>
        <p:txBody>
          <a:bodyPr wrap="square" rtlCol="0">
            <a:spAutoFit/>
          </a:bodyPr>
          <a:lstStyle/>
          <a:p>
            <a:pPr lvl="0" algn="just"/>
            <a:r>
              <a:rPr lang="en-US" sz="1800" dirty="0"/>
              <a:t>The properties are:</a:t>
            </a:r>
          </a:p>
          <a:p>
            <a:pPr algn="just"/>
            <a:r>
              <a:rPr lang="en-US" sz="1800" dirty="0"/>
              <a:t>…</a:t>
            </a:r>
          </a:p>
          <a:p>
            <a:pPr marL="914400" lvl="0" algn="just"/>
            <a:r>
              <a:rPr lang="en-US" sz="1400" b="1" dirty="0">
                <a:latin typeface="Courier New" panose="02070309020205020404" pitchFamily="49" charset="0"/>
                <a:cs typeface="Courier New" panose="02070309020205020404" pitchFamily="49" charset="0"/>
              </a:rPr>
              <a:t>Kw</a:t>
            </a:r>
            <a:r>
              <a:rPr lang="en-US" sz="1400" dirty="0">
                <a:latin typeface="Courier New" panose="02070309020205020404" pitchFamily="49" charset="0"/>
                <a:cs typeface="Courier New" panose="02070309020205020404" pitchFamily="49" charset="0"/>
              </a:rPr>
              <a:t> = nominal active power, kW, for the load. Total of all phases. See kVA.</a:t>
            </a:r>
          </a:p>
          <a:p>
            <a:pPr marL="914400" lvl="0" algn="just"/>
            <a:r>
              <a:rPr lang="en-US" sz="1400" b="1" dirty="0">
                <a:latin typeface="Courier New" panose="02070309020205020404" pitchFamily="49" charset="0"/>
                <a:cs typeface="Courier New" panose="02070309020205020404" pitchFamily="49" charset="0"/>
              </a:rPr>
              <a:t>Pf</a:t>
            </a:r>
            <a:r>
              <a:rPr lang="en-US" sz="1400" dirty="0">
                <a:latin typeface="Courier New" panose="02070309020205020404" pitchFamily="49" charset="0"/>
                <a:cs typeface="Courier New" panose="02070309020205020404" pitchFamily="49" charset="0"/>
              </a:rPr>
              <a:t> = nominal Power Factor for load. Negative PF is leading. Specify either PF or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(see below). If both are specified, the last one specified takes precedence.</a:t>
            </a:r>
          </a:p>
          <a:p>
            <a:pPr marL="914400" lvl="0" algn="just"/>
            <a:r>
              <a:rPr lang="en-US" sz="1400" b="1" dirty="0">
                <a:latin typeface="Courier New" panose="02070309020205020404" pitchFamily="49" charset="0"/>
                <a:cs typeface="Courier New" panose="02070309020205020404" pitchFamily="49" charset="0"/>
              </a:rPr>
              <a:t>Model</a:t>
            </a:r>
            <a:r>
              <a:rPr lang="en-US" sz="1400" dirty="0">
                <a:latin typeface="Courier New" panose="02070309020205020404" pitchFamily="49" charset="0"/>
                <a:cs typeface="Courier New" panose="02070309020205020404" pitchFamily="49" charset="0"/>
              </a:rPr>
              <a:t> = Integer defining how the load will vary with voltage (see “Power Conversion Elements” for more details). The load models currently implemented are:</a:t>
            </a:r>
          </a:p>
          <a:p>
            <a:pPr marL="914400" lvl="0" algn="just"/>
            <a:r>
              <a:rPr lang="en-US" sz="1400" dirty="0">
                <a:latin typeface="Courier New" panose="02070309020205020404" pitchFamily="49" charset="0"/>
                <a:cs typeface="Courier New" panose="02070309020205020404" pitchFamily="49" charset="0"/>
              </a:rPr>
              <a:t>1: Constant P and constant Q (Default): Commonly used for power flow studies</a:t>
            </a:r>
          </a:p>
          <a:p>
            <a:pPr marL="914400" lvl="0" algn="just"/>
            <a:r>
              <a:rPr lang="en-US" sz="1400" dirty="0">
                <a:latin typeface="Courier New" panose="02070309020205020404" pitchFamily="49" charset="0"/>
                <a:cs typeface="Courier New" panose="02070309020205020404" pitchFamily="49" charset="0"/>
              </a:rPr>
              <a:t>2: Constant Z (or constant impedance)</a:t>
            </a:r>
          </a:p>
          <a:p>
            <a:pPr marL="914400" lvl="0" algn="just"/>
            <a:r>
              <a:rPr lang="en-US" sz="1400" dirty="0">
                <a:latin typeface="Courier New" panose="02070309020205020404" pitchFamily="49" charset="0"/>
                <a:cs typeface="Courier New" panose="02070309020205020404" pitchFamily="49" charset="0"/>
              </a:rPr>
              <a:t>3: Constant P and quadratic Q</a:t>
            </a:r>
          </a:p>
          <a:p>
            <a:pPr marL="914400" lvl="0" algn="just"/>
            <a:r>
              <a:rPr lang="en-US" sz="1400" dirty="0">
                <a:latin typeface="Courier New" panose="02070309020205020404" pitchFamily="49" charset="0"/>
                <a:cs typeface="Courier New" panose="02070309020205020404" pitchFamily="49" charset="0"/>
              </a:rPr>
              <a:t>4: Exponential</a:t>
            </a:r>
          </a:p>
          <a:p>
            <a:pPr marL="914400" lvl="0" algn="just"/>
            <a:r>
              <a:rPr lang="en-US" sz="1400" dirty="0">
                <a:latin typeface="Courier New" panose="02070309020205020404" pitchFamily="49" charset="0"/>
                <a:cs typeface="Courier New" panose="02070309020205020404" pitchFamily="49" charset="0"/>
              </a:rPr>
              <a:t>5: Constant I (or constant current magnitude) Sometimes used for rectifier load</a:t>
            </a:r>
          </a:p>
          <a:p>
            <a:pPr marL="914400" lvl="0" algn="just"/>
            <a:r>
              <a:rPr lang="en-US" sz="1400" dirty="0">
                <a:latin typeface="Courier New" panose="02070309020205020404" pitchFamily="49" charset="0"/>
                <a:cs typeface="Courier New" panose="02070309020205020404" pitchFamily="49" charset="0"/>
              </a:rPr>
              <a:t>6: Constant P and fixed Q (at the nominal value)</a:t>
            </a:r>
          </a:p>
          <a:p>
            <a:pPr marL="914400" lvl="0" algn="just"/>
            <a:r>
              <a:rPr lang="en-US" sz="1400" dirty="0">
                <a:latin typeface="Courier New" panose="02070309020205020404" pitchFamily="49" charset="0"/>
                <a:cs typeface="Courier New" panose="02070309020205020404" pitchFamily="49" charset="0"/>
              </a:rPr>
              <a:t>7: Constant P and quadratic Q (i.e., fixed reactance)</a:t>
            </a:r>
          </a:p>
          <a:p>
            <a:pPr marL="914400" lvl="0" algn="just"/>
            <a:r>
              <a:rPr lang="en-US" sz="1400" dirty="0">
                <a:latin typeface="Courier New" panose="02070309020205020404" pitchFamily="49" charset="0"/>
                <a:cs typeface="Courier New" panose="02070309020205020404" pitchFamily="49" charset="0"/>
              </a:rPr>
              <a:t>8: ZIP (see ZIPV)</a:t>
            </a:r>
          </a:p>
          <a:p>
            <a:pPr algn="just"/>
            <a:r>
              <a:rPr lang="en-US" sz="1800" dirty="0"/>
              <a:t>…</a:t>
            </a:r>
          </a:p>
          <a:p>
            <a:pPr marL="914400" lvl="0" algn="just"/>
            <a:endParaRPr lang="en-US" sz="1800" dirty="0"/>
          </a:p>
        </p:txBody>
      </p:sp>
    </p:spTree>
    <p:extLst>
      <p:ext uri="{BB962C8B-B14F-4D97-AF65-F5344CB8AC3E}">
        <p14:creationId xmlns:p14="http://schemas.microsoft.com/office/powerpoint/2010/main" val="24672379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Load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67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5293757"/>
          </a:xfrm>
          <a:prstGeom prst="rect">
            <a:avLst/>
          </a:prstGeom>
          <a:noFill/>
        </p:spPr>
        <p:txBody>
          <a:bodyPr wrap="square" rtlCol="0">
            <a:spAutoFit/>
          </a:bodyPr>
          <a:lstStyle/>
          <a:p>
            <a:pPr lvl="0" algn="just"/>
            <a:r>
              <a:rPr lang="en-US" sz="1800" dirty="0"/>
              <a:t>The properties are:</a:t>
            </a:r>
          </a:p>
          <a:p>
            <a:pPr algn="just"/>
            <a:r>
              <a:rPr lang="en-US" sz="1800" dirty="0"/>
              <a:t>…</a:t>
            </a:r>
          </a:p>
          <a:p>
            <a:pPr marL="914400" lvl="0" algn="just"/>
            <a:r>
              <a:rPr lang="en-US" sz="1400" b="1" dirty="0">
                <a:latin typeface="Courier New" panose="02070309020205020404" pitchFamily="49" charset="0"/>
                <a:cs typeface="Courier New" panose="02070309020205020404" pitchFamily="49" charset="0"/>
              </a:rPr>
              <a:t>Yearly</a:t>
            </a:r>
            <a:r>
              <a:rPr lang="en-US" sz="1400" dirty="0">
                <a:latin typeface="Courier New" panose="02070309020205020404" pitchFamily="49" charset="0"/>
                <a:cs typeface="Courier New" panose="02070309020205020404" pitchFamily="49" charset="0"/>
              </a:rPr>
              <a:t> = Name of Yearly load shape.</a:t>
            </a:r>
          </a:p>
          <a:p>
            <a:pPr marL="914400" lvl="0" algn="just"/>
            <a:r>
              <a:rPr lang="en-US" sz="1400" b="1" dirty="0">
                <a:latin typeface="Courier New" panose="02070309020205020404" pitchFamily="49" charset="0"/>
                <a:cs typeface="Courier New" panose="02070309020205020404" pitchFamily="49" charset="0"/>
              </a:rPr>
              <a:t>Daily</a:t>
            </a:r>
            <a:r>
              <a:rPr lang="en-US" sz="1400" dirty="0">
                <a:latin typeface="Courier New" panose="02070309020205020404" pitchFamily="49" charset="0"/>
                <a:cs typeface="Courier New" panose="02070309020205020404" pitchFamily="49" charset="0"/>
              </a:rPr>
              <a:t> = Name of Daily load shape.</a:t>
            </a:r>
          </a:p>
          <a:p>
            <a:pPr marL="914400" lvl="0" algn="just"/>
            <a:r>
              <a:rPr lang="en-US" sz="1400" b="1" dirty="0">
                <a:latin typeface="Courier New" panose="02070309020205020404" pitchFamily="49" charset="0"/>
                <a:cs typeface="Courier New" panose="02070309020205020404" pitchFamily="49" charset="0"/>
              </a:rPr>
              <a:t>Duty</a:t>
            </a:r>
            <a:r>
              <a:rPr lang="en-US" sz="1400" dirty="0">
                <a:latin typeface="Courier New" panose="02070309020205020404" pitchFamily="49" charset="0"/>
                <a:cs typeface="Courier New" panose="02070309020205020404" pitchFamily="49" charset="0"/>
              </a:rPr>
              <a:t> = name of Duty </a:t>
            </a:r>
            <a:r>
              <a:rPr lang="en-US" sz="1400" dirty="0" err="1">
                <a:latin typeface="Courier New" panose="02070309020205020404" pitchFamily="49" charset="0"/>
                <a:cs typeface="Courier New" panose="02070309020205020404" pitchFamily="49" charset="0"/>
              </a:rPr>
              <a:t>cycleload</a:t>
            </a:r>
            <a:r>
              <a:rPr lang="en-US" sz="1400" dirty="0">
                <a:latin typeface="Courier New" panose="02070309020205020404" pitchFamily="49" charset="0"/>
                <a:cs typeface="Courier New" panose="02070309020205020404" pitchFamily="49" charset="0"/>
              </a:rPr>
              <a:t> shape. Defaults to Daily load shape if not defined.</a:t>
            </a:r>
          </a:p>
          <a:p>
            <a:pPr marL="914400" lvl="0" algn="just"/>
            <a:r>
              <a:rPr lang="en-US" sz="1400" b="1" dirty="0">
                <a:latin typeface="Courier New" panose="02070309020205020404" pitchFamily="49" charset="0"/>
                <a:cs typeface="Courier New" panose="02070309020205020404" pitchFamily="49" charset="0"/>
              </a:rPr>
              <a:t>Growth</a:t>
            </a:r>
            <a:r>
              <a:rPr lang="en-US" sz="1400" dirty="0">
                <a:latin typeface="Courier New" panose="02070309020205020404" pitchFamily="49" charset="0"/>
                <a:cs typeface="Courier New" panose="02070309020205020404" pitchFamily="49" charset="0"/>
              </a:rPr>
              <a:t> = Name of Growth Shape Growth factor defaults to the circuit's default growth rate if not defined. (see Set %Growth command)</a:t>
            </a:r>
          </a:p>
          <a:p>
            <a:pPr marL="914400" lvl="0" algn="just"/>
            <a:r>
              <a:rPr lang="en-US" sz="1400" b="1" dirty="0">
                <a:latin typeface="Courier New" panose="02070309020205020404" pitchFamily="49" charset="0"/>
                <a:cs typeface="Courier New" panose="02070309020205020404" pitchFamily="49" charset="0"/>
              </a:rPr>
              <a:t>Conn</a:t>
            </a:r>
            <a:r>
              <a:rPr lang="en-US" sz="1400" dirty="0">
                <a:latin typeface="Courier New" panose="02070309020205020404" pitchFamily="49" charset="0"/>
                <a:cs typeface="Courier New" panose="02070309020205020404" pitchFamily="49" charset="0"/>
              </a:rPr>
              <a:t> = {wye | y | LN} for Wye (Line‐Neutral) connection; {delta | LL} for Delta (Line‐Line)</a:t>
            </a:r>
          </a:p>
          <a:p>
            <a:pPr marL="914400" lvl="0" algn="just"/>
            <a:r>
              <a:rPr lang="en-US" sz="1400" dirty="0">
                <a:latin typeface="Courier New" panose="02070309020205020404" pitchFamily="49" charset="0"/>
                <a:cs typeface="Courier New" panose="02070309020205020404" pitchFamily="49" charset="0"/>
              </a:rPr>
              <a:t>connection. Default = wye.</a:t>
            </a:r>
          </a:p>
          <a:p>
            <a:pPr marL="914400" lvl="0" algn="just"/>
            <a:r>
              <a:rPr lang="en-US" sz="1400" b="1"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 Base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If this is specified, </a:t>
            </a:r>
            <a:r>
              <a:rPr lang="en-US" sz="1400" dirty="0" err="1">
                <a:latin typeface="Courier New" panose="02070309020205020404" pitchFamily="49" charset="0"/>
                <a:cs typeface="Courier New" panose="02070309020205020404" pitchFamily="49" charset="0"/>
              </a:rPr>
              <a:t>supercedes</a:t>
            </a:r>
            <a:r>
              <a:rPr lang="en-US" sz="1400" dirty="0">
                <a:latin typeface="Courier New" panose="02070309020205020404" pitchFamily="49" charset="0"/>
                <a:cs typeface="Courier New" panose="02070309020205020404" pitchFamily="49" charset="0"/>
              </a:rPr>
              <a:t> PF. (see PF)</a:t>
            </a:r>
          </a:p>
          <a:p>
            <a:pPr marL="914400" lvl="0" algn="just"/>
            <a:r>
              <a:rPr lang="en-US" sz="1400" b="1" dirty="0">
                <a:latin typeface="Courier New" panose="02070309020205020404" pitchFamily="49" charset="0"/>
                <a:cs typeface="Courier New" panose="02070309020205020404" pitchFamily="49" charset="0"/>
              </a:rPr>
              <a:t>Rneut</a:t>
            </a:r>
            <a:r>
              <a:rPr lang="en-US" sz="1400" dirty="0">
                <a:latin typeface="Courier New" panose="02070309020205020404" pitchFamily="49" charset="0"/>
                <a:cs typeface="Courier New" panose="02070309020205020404" pitchFamily="49" charset="0"/>
              </a:rPr>
              <a:t> = Neutral resistance, ohms. If entered as negative, non‐zero number, neutral is assumed open, or ungrounded. Ignored for delta or line‐line connected loads.</a:t>
            </a:r>
          </a:p>
          <a:p>
            <a:pPr marL="914400" lvl="0" algn="just"/>
            <a:r>
              <a:rPr lang="en-US" sz="1400" b="1" dirty="0" err="1">
                <a:latin typeface="Courier New" panose="02070309020205020404" pitchFamily="49" charset="0"/>
                <a:cs typeface="Courier New" panose="02070309020205020404" pitchFamily="49" charset="0"/>
              </a:rPr>
              <a:t>Xneut</a:t>
            </a:r>
            <a:r>
              <a:rPr lang="en-US" sz="1400" dirty="0">
                <a:latin typeface="Courier New" panose="02070309020205020404" pitchFamily="49" charset="0"/>
                <a:cs typeface="Courier New" panose="02070309020205020404" pitchFamily="49" charset="0"/>
              </a:rPr>
              <a:t> = Neutral reactance, ohms. Ignored for delta or line‐line connected loads. Assumed to be in series with Rneut value.</a:t>
            </a:r>
          </a:p>
          <a:p>
            <a:pPr marL="914400" lvl="0" algn="just"/>
            <a:r>
              <a:rPr lang="en-US" sz="1400" b="1" dirty="0">
                <a:latin typeface="Courier New" panose="02070309020205020404" pitchFamily="49" charset="0"/>
                <a:cs typeface="Courier New" panose="02070309020205020404" pitchFamily="49" charset="0"/>
              </a:rPr>
              <a:t>Status</a:t>
            </a:r>
            <a:r>
              <a:rPr lang="en-US" sz="1400" dirty="0">
                <a:latin typeface="Courier New" panose="02070309020205020404" pitchFamily="49" charset="0"/>
                <a:cs typeface="Courier New" panose="02070309020205020404" pitchFamily="49" charset="0"/>
              </a:rPr>
              <a:t> = {fixed| variable}. Default is variable. If fixed, then the load is not modified by multipliers; it is fixed at its defined base value.</a:t>
            </a:r>
          </a:p>
          <a:p>
            <a:pPr lvl="0" algn="just"/>
            <a:r>
              <a:rPr lang="en-US" sz="1800" dirty="0"/>
              <a:t>…</a:t>
            </a:r>
          </a:p>
          <a:p>
            <a:pPr marL="914400" lvl="0" algn="just"/>
            <a:endParaRPr lang="en-US" sz="1800" dirty="0"/>
          </a:p>
        </p:txBody>
      </p:sp>
    </p:spTree>
    <p:extLst>
      <p:ext uri="{BB962C8B-B14F-4D97-AF65-F5344CB8AC3E}">
        <p14:creationId xmlns:p14="http://schemas.microsoft.com/office/powerpoint/2010/main" val="27335065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Load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68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862870"/>
          </a:xfrm>
          <a:prstGeom prst="rect">
            <a:avLst/>
          </a:prstGeom>
          <a:noFill/>
        </p:spPr>
        <p:txBody>
          <a:bodyPr wrap="square" rtlCol="0">
            <a:spAutoFit/>
          </a:bodyPr>
          <a:lstStyle/>
          <a:p>
            <a:pPr lvl="0" algn="just"/>
            <a:r>
              <a:rPr lang="en-US" sz="1800" dirty="0"/>
              <a:t>The properties are:</a:t>
            </a:r>
          </a:p>
          <a:p>
            <a:pPr algn="just"/>
            <a:r>
              <a:rPr lang="en-US" sz="1800" dirty="0"/>
              <a:t>…</a:t>
            </a:r>
          </a:p>
          <a:p>
            <a:pPr marL="914400" lvl="0" algn="just"/>
            <a:r>
              <a:rPr lang="en-US" sz="1400" b="1" dirty="0">
                <a:latin typeface="Courier New" panose="02070309020205020404" pitchFamily="49" charset="0"/>
                <a:cs typeface="Courier New" panose="02070309020205020404" pitchFamily="49" charset="0"/>
              </a:rPr>
              <a:t>Class</a:t>
            </a:r>
            <a:r>
              <a:rPr lang="en-US" sz="1400" dirty="0">
                <a:latin typeface="Courier New" panose="02070309020205020404" pitchFamily="49" charset="0"/>
                <a:cs typeface="Courier New" panose="02070309020205020404" pitchFamily="49" charset="0"/>
              </a:rPr>
              <a:t> = Integer number segregating the load according to a particular class.</a:t>
            </a:r>
          </a:p>
          <a:p>
            <a:pPr marL="914400" lvl="0" algn="just"/>
            <a:r>
              <a:rPr lang="en-US" sz="1400" b="1" dirty="0" err="1">
                <a:latin typeface="Courier New" panose="02070309020205020404" pitchFamily="49" charset="0"/>
                <a:cs typeface="Courier New" panose="02070309020205020404" pitchFamily="49" charset="0"/>
              </a:rPr>
              <a:t>Vminpu</a:t>
            </a:r>
            <a:r>
              <a:rPr lang="en-US" sz="1400" dirty="0">
                <a:latin typeface="Courier New" panose="02070309020205020404" pitchFamily="49" charset="0"/>
                <a:cs typeface="Courier New" panose="02070309020205020404" pitchFamily="49" charset="0"/>
              </a:rPr>
              <a:t> = Default = 0.95. Minimum per unit voltage for which the MODEL is assumed to apply. Below this value, the load model reverts to a constant impedance model.</a:t>
            </a:r>
          </a:p>
          <a:p>
            <a:pPr marL="914400" lvl="0" algn="just"/>
            <a:r>
              <a:rPr lang="en-US" sz="1400" b="1" dirty="0" err="1">
                <a:latin typeface="Courier New" panose="02070309020205020404" pitchFamily="49" charset="0"/>
                <a:cs typeface="Courier New" panose="02070309020205020404" pitchFamily="49" charset="0"/>
              </a:rPr>
              <a:t>Vmaxpu</a:t>
            </a:r>
            <a:r>
              <a:rPr lang="en-US" sz="1400" dirty="0">
                <a:latin typeface="Courier New" panose="02070309020205020404" pitchFamily="49" charset="0"/>
                <a:cs typeface="Courier New" panose="02070309020205020404" pitchFamily="49" charset="0"/>
              </a:rPr>
              <a:t> = Default = 1.05. Maximum per unit voltage for which the MODEL is assumed to apply. Above this value, the load model reverts to a constant impedance model.</a:t>
            </a:r>
          </a:p>
          <a:p>
            <a:pPr marL="914400" lvl="0" algn="just"/>
            <a:r>
              <a:rPr lang="en-US" sz="1400" b="1" dirty="0" err="1">
                <a:latin typeface="Courier New" panose="02070309020205020404" pitchFamily="49" charset="0"/>
                <a:cs typeface="Courier New" panose="02070309020205020404" pitchFamily="49" charset="0"/>
              </a:rPr>
              <a:t>VminNorm</a:t>
            </a:r>
            <a:r>
              <a:rPr lang="en-US" sz="1400" dirty="0">
                <a:latin typeface="Courier New" panose="02070309020205020404" pitchFamily="49" charset="0"/>
                <a:cs typeface="Courier New" panose="02070309020205020404" pitchFamily="49" charset="0"/>
              </a:rPr>
              <a:t> = Minimum per unit voltage for load EEN evaluations, Normal limit.</a:t>
            </a:r>
          </a:p>
          <a:p>
            <a:pPr marL="914400" lvl="0" algn="just"/>
            <a:r>
              <a:rPr lang="en-US" sz="1400" b="1" dirty="0" err="1">
                <a:latin typeface="Courier New" panose="02070309020205020404" pitchFamily="49" charset="0"/>
                <a:cs typeface="Courier New" panose="02070309020205020404" pitchFamily="49" charset="0"/>
              </a:rPr>
              <a:t>VminEmerg</a:t>
            </a:r>
            <a:r>
              <a:rPr lang="en-US" sz="1400" dirty="0">
                <a:latin typeface="Courier New" panose="02070309020205020404" pitchFamily="49" charset="0"/>
                <a:cs typeface="Courier New" panose="02070309020205020404" pitchFamily="49" charset="0"/>
              </a:rPr>
              <a:t> = Minimum per unit voltage for load UE evaluations, Emergency limit. Default = 0, which defaults to system "</a:t>
            </a:r>
            <a:r>
              <a:rPr lang="en-US" sz="1400" dirty="0" err="1">
                <a:latin typeface="Courier New" panose="02070309020205020404" pitchFamily="49" charset="0"/>
                <a:cs typeface="Courier New" panose="02070309020205020404" pitchFamily="49" charset="0"/>
              </a:rPr>
              <a:t>vminemerg</a:t>
            </a:r>
            <a:r>
              <a:rPr lang="en-US" sz="1400" dirty="0">
                <a:latin typeface="Courier New" panose="02070309020205020404" pitchFamily="49" charset="0"/>
                <a:cs typeface="Courier New" panose="02070309020205020404" pitchFamily="49" charset="0"/>
              </a:rPr>
              <a:t>" property (see Set Command under Executive).</a:t>
            </a:r>
          </a:p>
          <a:p>
            <a:pPr marL="914400" lvl="0" algn="just"/>
            <a:r>
              <a:rPr lang="en-US" sz="1400" b="1" dirty="0" err="1">
                <a:latin typeface="Courier New" panose="02070309020205020404" pitchFamily="49" charset="0"/>
                <a:cs typeface="Courier New" panose="02070309020205020404" pitchFamily="49" charset="0"/>
              </a:rPr>
              <a:t>XfkVA</a:t>
            </a:r>
            <a:r>
              <a:rPr lang="en-US" sz="1400" dirty="0">
                <a:latin typeface="Courier New" panose="02070309020205020404" pitchFamily="49" charset="0"/>
                <a:cs typeface="Courier New" panose="02070309020205020404" pitchFamily="49" charset="0"/>
              </a:rPr>
              <a:t> = Default = 0.0. Rated kVA of service transformer for allocating loads based on connected kVA at a bus.</a:t>
            </a:r>
          </a:p>
          <a:p>
            <a:pPr marL="914400" lvl="0" algn="just"/>
            <a:r>
              <a:rPr lang="en-US" sz="1400" b="1" dirty="0" err="1">
                <a:latin typeface="Courier New" panose="02070309020205020404" pitchFamily="49" charset="0"/>
                <a:cs typeface="Courier New" panose="02070309020205020404" pitchFamily="49" charset="0"/>
              </a:rPr>
              <a:t>AllocationFactor</a:t>
            </a:r>
            <a:r>
              <a:rPr lang="en-US" sz="1400" dirty="0">
                <a:latin typeface="Courier New" panose="02070309020205020404" pitchFamily="49" charset="0"/>
                <a:cs typeface="Courier New" panose="02070309020205020404" pitchFamily="49" charset="0"/>
              </a:rPr>
              <a:t> = Default = 0.5. Allocation factor for allocating loads based on connected kVA at a bus.</a:t>
            </a:r>
          </a:p>
          <a:p>
            <a:pPr lvl="0" algn="just"/>
            <a:r>
              <a:rPr lang="en-US" sz="1800" dirty="0"/>
              <a:t>…</a:t>
            </a:r>
          </a:p>
          <a:p>
            <a:pPr marL="914400" lvl="0" algn="just"/>
            <a:endParaRPr lang="en-US" sz="1800" dirty="0"/>
          </a:p>
        </p:txBody>
      </p:sp>
    </p:spTree>
    <p:extLst>
      <p:ext uri="{BB962C8B-B14F-4D97-AF65-F5344CB8AC3E}">
        <p14:creationId xmlns:p14="http://schemas.microsoft.com/office/powerpoint/2010/main" val="16678659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Load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69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5078313"/>
          </a:xfrm>
          <a:prstGeom prst="rect">
            <a:avLst/>
          </a:prstGeom>
          <a:noFill/>
        </p:spPr>
        <p:txBody>
          <a:bodyPr wrap="square" rtlCol="0">
            <a:spAutoFit/>
          </a:bodyPr>
          <a:lstStyle/>
          <a:p>
            <a:pPr lvl="0" algn="just"/>
            <a:r>
              <a:rPr lang="en-US" sz="1800" dirty="0"/>
              <a:t>The properties are:</a:t>
            </a:r>
          </a:p>
          <a:p>
            <a:pPr algn="just"/>
            <a:r>
              <a:rPr lang="en-US" sz="1800" dirty="0"/>
              <a:t>…</a:t>
            </a:r>
          </a:p>
          <a:p>
            <a:pPr marL="914400" lvl="0" algn="just"/>
            <a:r>
              <a:rPr lang="en-US" sz="1400" b="1" dirty="0">
                <a:latin typeface="Courier New" panose="02070309020205020404" pitchFamily="49" charset="0"/>
                <a:cs typeface="Courier New" panose="02070309020205020404" pitchFamily="49" charset="0"/>
              </a:rPr>
              <a:t>kVA</a:t>
            </a:r>
            <a:r>
              <a:rPr lang="en-US" sz="1400" dirty="0">
                <a:latin typeface="Courier New" panose="02070309020205020404" pitchFamily="49" charset="0"/>
                <a:cs typeface="Courier New" panose="02070309020205020404" pitchFamily="49" charset="0"/>
              </a:rPr>
              <a:t> = Definition of the Base load in kVA, total all phases. This is intended to be used in combination with the power factor (PF) to determine the actual load. Legal ways to define base load (kW and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a:t>
            </a:r>
          </a:p>
          <a:p>
            <a:pPr marL="914400" lvl="0" algn="just"/>
            <a:r>
              <a:rPr lang="en-US" sz="1400" dirty="0">
                <a:latin typeface="Courier New" panose="02070309020205020404" pitchFamily="49" charset="0"/>
                <a:cs typeface="Courier New" panose="02070309020205020404" pitchFamily="49" charset="0"/>
              </a:rPr>
              <a:t>kW, PF</a:t>
            </a:r>
          </a:p>
          <a:p>
            <a:pPr marL="914400" lvl="0" algn="just"/>
            <a:r>
              <a:rPr lang="en-US" sz="1400" dirty="0">
                <a:latin typeface="Courier New" panose="02070309020205020404" pitchFamily="49" charset="0"/>
                <a:cs typeface="Courier New" panose="02070309020205020404" pitchFamily="49" charset="0"/>
              </a:rPr>
              <a:t>kW, </a:t>
            </a:r>
            <a:r>
              <a:rPr lang="en-US" sz="1400" dirty="0" err="1">
                <a:latin typeface="Courier New" panose="02070309020205020404" pitchFamily="49" charset="0"/>
                <a:cs typeface="Courier New" panose="02070309020205020404" pitchFamily="49" charset="0"/>
              </a:rPr>
              <a:t>kvar</a:t>
            </a:r>
            <a:endParaRPr lang="en-US" sz="1400" dirty="0">
              <a:latin typeface="Courier New" panose="02070309020205020404" pitchFamily="49" charset="0"/>
              <a:cs typeface="Courier New" panose="02070309020205020404" pitchFamily="49" charset="0"/>
            </a:endParaRPr>
          </a:p>
          <a:p>
            <a:pPr marL="914400" lvl="0" algn="just"/>
            <a:r>
              <a:rPr lang="en-US" sz="1400" dirty="0">
                <a:latin typeface="Courier New" panose="02070309020205020404" pitchFamily="49" charset="0"/>
                <a:cs typeface="Courier New" panose="02070309020205020404" pitchFamily="49" charset="0"/>
              </a:rPr>
              <a:t>kVA, PF</a:t>
            </a:r>
          </a:p>
          <a:p>
            <a:pPr marL="914400" lvl="0" algn="just"/>
            <a:r>
              <a:rPr lang="en-US" sz="1400" dirty="0">
                <a:latin typeface="Courier New" panose="02070309020205020404" pitchFamily="49" charset="0"/>
                <a:cs typeface="Courier New" panose="02070309020205020404" pitchFamily="49" charset="0"/>
              </a:rPr>
              <a:t>XFKVA * </a:t>
            </a:r>
            <a:r>
              <a:rPr lang="en-US" sz="1400" dirty="0" err="1">
                <a:latin typeface="Courier New" panose="02070309020205020404" pitchFamily="49" charset="0"/>
                <a:cs typeface="Courier New" panose="02070309020205020404" pitchFamily="49" charset="0"/>
              </a:rPr>
              <a:t>Allocationfactor</a:t>
            </a:r>
            <a:r>
              <a:rPr lang="en-US" sz="1400" dirty="0">
                <a:latin typeface="Courier New" panose="02070309020205020404" pitchFamily="49" charset="0"/>
                <a:cs typeface="Courier New" panose="02070309020205020404" pitchFamily="49" charset="0"/>
              </a:rPr>
              <a:t>, PF</a:t>
            </a:r>
          </a:p>
          <a:p>
            <a:pPr marL="914400" lvl="0" algn="just"/>
            <a:r>
              <a:rPr lang="en-US" sz="1400" dirty="0">
                <a:latin typeface="Courier New" panose="02070309020205020404" pitchFamily="49" charset="0"/>
                <a:cs typeface="Courier New" panose="02070309020205020404" pitchFamily="49" charset="0"/>
              </a:rPr>
              <a:t>kWh/(</a:t>
            </a:r>
            <a:r>
              <a:rPr lang="en-US" sz="1400" dirty="0" err="1">
                <a:latin typeface="Courier New" panose="02070309020205020404" pitchFamily="49" charset="0"/>
                <a:cs typeface="Courier New" panose="02070309020205020404" pitchFamily="49" charset="0"/>
              </a:rPr>
              <a:t>kWhdays</a:t>
            </a:r>
            <a:r>
              <a:rPr lang="en-US" sz="1400" dirty="0">
                <a:latin typeface="Courier New" panose="02070309020205020404" pitchFamily="49" charset="0"/>
                <a:cs typeface="Courier New" panose="02070309020205020404" pitchFamily="49" charset="0"/>
              </a:rPr>
              <a:t>*24) * </a:t>
            </a:r>
            <a:r>
              <a:rPr lang="en-US" sz="1400" dirty="0" err="1">
                <a:latin typeface="Courier New" panose="02070309020205020404" pitchFamily="49" charset="0"/>
                <a:cs typeface="Courier New" panose="02070309020205020404" pitchFamily="49" charset="0"/>
              </a:rPr>
              <a:t>Cfactor</a:t>
            </a:r>
            <a:r>
              <a:rPr lang="en-US" sz="1400" dirty="0">
                <a:latin typeface="Courier New" panose="02070309020205020404" pitchFamily="49" charset="0"/>
                <a:cs typeface="Courier New" panose="02070309020205020404" pitchFamily="49" charset="0"/>
              </a:rPr>
              <a:t>, PF</a:t>
            </a:r>
          </a:p>
          <a:p>
            <a:pPr marL="914400" lvl="0" algn="just"/>
            <a:r>
              <a:rPr lang="en-US" sz="1400" b="1" dirty="0">
                <a:latin typeface="Courier New" panose="02070309020205020404" pitchFamily="49" charset="0"/>
                <a:cs typeface="Courier New" panose="02070309020205020404" pitchFamily="49" charset="0"/>
              </a:rPr>
              <a:t>%mean</a:t>
            </a:r>
            <a:r>
              <a:rPr lang="en-US" sz="1400" dirty="0">
                <a:latin typeface="Courier New" panose="02070309020205020404" pitchFamily="49" charset="0"/>
                <a:cs typeface="Courier New" panose="02070309020205020404" pitchFamily="49" charset="0"/>
              </a:rPr>
              <a:t> = Percent mean value for load to use for </a:t>
            </a:r>
            <a:r>
              <a:rPr lang="en-US" sz="1400" dirty="0" err="1">
                <a:latin typeface="Courier New" panose="02070309020205020404" pitchFamily="49" charset="0"/>
                <a:cs typeface="Courier New" panose="02070309020205020404" pitchFamily="49" charset="0"/>
              </a:rPr>
              <a:t>monte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carlo</a:t>
            </a:r>
            <a:r>
              <a:rPr lang="en-US" sz="1400" dirty="0">
                <a:latin typeface="Courier New" panose="02070309020205020404" pitchFamily="49" charset="0"/>
                <a:cs typeface="Courier New" panose="02070309020205020404" pitchFamily="49" charset="0"/>
              </a:rPr>
              <a:t> studies if no </a:t>
            </a:r>
            <a:r>
              <a:rPr lang="en-US" sz="1400" dirty="0" err="1">
                <a:latin typeface="Courier New" panose="02070309020205020404" pitchFamily="49" charset="0"/>
                <a:cs typeface="Courier New" panose="02070309020205020404" pitchFamily="49" charset="0"/>
              </a:rPr>
              <a:t>loadshape</a:t>
            </a:r>
            <a:r>
              <a:rPr lang="en-US" sz="1400" dirty="0">
                <a:latin typeface="Courier New" panose="02070309020205020404" pitchFamily="49" charset="0"/>
                <a:cs typeface="Courier New" panose="02070309020205020404" pitchFamily="49" charset="0"/>
              </a:rPr>
              <a:t> is assigned to this load. Default is 50.</a:t>
            </a:r>
          </a:p>
          <a:p>
            <a:pPr marL="914400" lvl="0" algn="just"/>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stddev</a:t>
            </a:r>
            <a:r>
              <a:rPr lang="en-US" sz="1400" b="1"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Percent </a:t>
            </a:r>
            <a:r>
              <a:rPr lang="en-US" sz="1400" dirty="0" err="1">
                <a:latin typeface="Courier New" panose="02070309020205020404" pitchFamily="49" charset="0"/>
                <a:cs typeface="Courier New" panose="02070309020205020404" pitchFamily="49" charset="0"/>
              </a:rPr>
              <a:t>Std</a:t>
            </a:r>
            <a:r>
              <a:rPr lang="en-US" sz="1400" dirty="0">
                <a:latin typeface="Courier New" panose="02070309020205020404" pitchFamily="49" charset="0"/>
                <a:cs typeface="Courier New" panose="02070309020205020404" pitchFamily="49" charset="0"/>
              </a:rPr>
              <a:t> deviation value for load to use for </a:t>
            </a:r>
            <a:r>
              <a:rPr lang="en-US" sz="1400" dirty="0" err="1">
                <a:latin typeface="Courier New" panose="02070309020205020404" pitchFamily="49" charset="0"/>
                <a:cs typeface="Courier New" panose="02070309020205020404" pitchFamily="49" charset="0"/>
              </a:rPr>
              <a:t>monte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carlo</a:t>
            </a:r>
            <a:r>
              <a:rPr lang="en-US" sz="1400" dirty="0">
                <a:latin typeface="Courier New" panose="02070309020205020404" pitchFamily="49" charset="0"/>
                <a:cs typeface="Courier New" panose="02070309020205020404" pitchFamily="49" charset="0"/>
              </a:rPr>
              <a:t> studies if no </a:t>
            </a:r>
            <a:r>
              <a:rPr lang="en-US" sz="1400" dirty="0" err="1">
                <a:latin typeface="Courier New" panose="02070309020205020404" pitchFamily="49" charset="0"/>
                <a:cs typeface="Courier New" panose="02070309020205020404" pitchFamily="49" charset="0"/>
              </a:rPr>
              <a:t>loadshape</a:t>
            </a:r>
            <a:r>
              <a:rPr lang="en-US" sz="1400" dirty="0">
                <a:latin typeface="Courier New" panose="02070309020205020404" pitchFamily="49" charset="0"/>
                <a:cs typeface="Courier New" panose="02070309020205020404" pitchFamily="49" charset="0"/>
              </a:rPr>
              <a:t> is assigned to this load. Default is 10.</a:t>
            </a:r>
          </a:p>
          <a:p>
            <a:pPr marL="914400" lvl="0" algn="just"/>
            <a:r>
              <a:rPr lang="en-US" sz="1400" b="1" dirty="0" err="1">
                <a:latin typeface="Courier New" panose="02070309020205020404" pitchFamily="49" charset="0"/>
                <a:cs typeface="Courier New" panose="02070309020205020404" pitchFamily="49" charset="0"/>
              </a:rPr>
              <a:t>CVRwatts</a:t>
            </a:r>
            <a:r>
              <a:rPr lang="en-US" sz="1400" dirty="0">
                <a:latin typeface="Courier New" panose="02070309020205020404" pitchFamily="49" charset="0"/>
                <a:cs typeface="Courier New" panose="02070309020205020404" pitchFamily="49" charset="0"/>
              </a:rPr>
              <a:t> = Exponential </a:t>
            </a:r>
            <a:r>
              <a:rPr lang="en-US" sz="1400" dirty="0" err="1">
                <a:latin typeface="Courier New" panose="02070309020205020404" pitchFamily="49" charset="0"/>
                <a:cs typeface="Courier New" panose="02070309020205020404" pitchFamily="49" charset="0"/>
              </a:rPr>
              <a:t>paramater</a:t>
            </a:r>
            <a:r>
              <a:rPr lang="en-US" sz="1400" dirty="0">
                <a:latin typeface="Courier New" panose="02070309020205020404" pitchFamily="49" charset="0"/>
                <a:cs typeface="Courier New" panose="02070309020205020404" pitchFamily="49" charset="0"/>
              </a:rPr>
              <a:t> that defines the relationship between voltage (V) and active power (P) based on the </a:t>
            </a:r>
            <a:r>
              <a:rPr lang="en-US" sz="1400" dirty="0" err="1">
                <a:latin typeface="Courier New" panose="02070309020205020404" pitchFamily="49" charset="0"/>
                <a:cs typeface="Courier New" panose="02070309020205020404" pitchFamily="49" charset="0"/>
              </a:rPr>
              <a:t>following:P</a:t>
            </a:r>
            <a:r>
              <a:rPr lang="en-US" sz="1400" dirty="0">
                <a:latin typeface="Courier New" panose="02070309020205020404" pitchFamily="49" charset="0"/>
                <a:cs typeface="Courier New" panose="02070309020205020404" pitchFamily="49" charset="0"/>
              </a:rPr>
              <a:t>/P0 = (V/V0)^</a:t>
            </a:r>
            <a:r>
              <a:rPr lang="en-US" sz="1400" dirty="0" err="1">
                <a:latin typeface="Courier New" panose="02070309020205020404" pitchFamily="49" charset="0"/>
                <a:cs typeface="Courier New" panose="02070309020205020404" pitchFamily="49" charset="0"/>
              </a:rPr>
              <a:t>CVRwatts</a:t>
            </a:r>
            <a:r>
              <a:rPr lang="en-US" sz="1400" dirty="0">
                <a:latin typeface="Courier New" panose="02070309020205020404" pitchFamily="49" charset="0"/>
                <a:cs typeface="Courier New" panose="02070309020205020404" pitchFamily="49" charset="0"/>
              </a:rPr>
              <a:t>. P0 is the nominal power of the load at the base voltage V0.</a:t>
            </a:r>
          </a:p>
          <a:p>
            <a:pPr lvl="0" algn="just"/>
            <a:r>
              <a:rPr lang="en-US" sz="1800" dirty="0"/>
              <a:t>…</a:t>
            </a:r>
          </a:p>
          <a:p>
            <a:pPr marL="914400" lvl="0" algn="just"/>
            <a:endParaRPr lang="en-US" sz="1800" dirty="0"/>
          </a:p>
        </p:txBody>
      </p:sp>
    </p:spTree>
    <p:extLst>
      <p:ext uri="{BB962C8B-B14F-4D97-AF65-F5344CB8AC3E}">
        <p14:creationId xmlns:p14="http://schemas.microsoft.com/office/powerpoint/2010/main" val="428268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General Object Property Description</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LineCode</a:t>
            </a:r>
          </a:p>
        </p:txBody>
      </p:sp>
      <p:sp>
        <p:nvSpPr>
          <p:cNvPr id="4" name="Slide Number Placeholder 3"/>
          <p:cNvSpPr>
            <a:spLocks noGrp="1"/>
          </p:cNvSpPr>
          <p:nvPr>
            <p:ph type="sldNum" sz="quarter" idx="4"/>
          </p:nvPr>
        </p:nvSpPr>
        <p:spPr/>
        <p:txBody>
          <a:bodyPr/>
          <a:lstStyle/>
          <a:p>
            <a:fld id="{179A9A4E-4C82-4D44-9372-C31BB3818094}" type="slidenum">
              <a:rPr lang="en-US" smtClean="0"/>
              <a:pPr/>
              <a:t>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87482"/>
            <a:ext cx="8009238" cy="4893647"/>
          </a:xfrm>
          <a:prstGeom prst="rect">
            <a:avLst/>
          </a:prstGeom>
          <a:noFill/>
        </p:spPr>
        <p:txBody>
          <a:bodyPr wrap="square" rtlCol="0">
            <a:spAutoFit/>
          </a:bodyPr>
          <a:lstStyle/>
          <a:p>
            <a:pPr lvl="0" algn="just"/>
            <a:r>
              <a:rPr lang="en-US" sz="1800" dirty="0"/>
              <a:t>The LineCode properties, in order, are: (not case sensitive)</a:t>
            </a:r>
          </a:p>
          <a:p>
            <a:pPr marL="914400" lvl="0" algn="just"/>
            <a:r>
              <a:rPr lang="en-US" sz="1400" b="1" dirty="0">
                <a:latin typeface="Courier New" panose="02070309020205020404" pitchFamily="49" charset="0"/>
                <a:cs typeface="Courier New" panose="02070309020205020404" pitchFamily="49" charset="0"/>
              </a:rPr>
              <a:t>Nphases </a:t>
            </a:r>
            <a:r>
              <a:rPr lang="en-US" sz="1400" dirty="0">
                <a:latin typeface="Courier New" panose="02070309020205020404" pitchFamily="49" charset="0"/>
                <a:cs typeface="Courier New" panose="02070309020205020404" pitchFamily="49" charset="0"/>
              </a:rPr>
              <a:t>= Number of phases. Default = 3.</a:t>
            </a:r>
          </a:p>
          <a:p>
            <a:pPr marL="914400" lvl="0" algn="just"/>
            <a:r>
              <a:rPr lang="en-US" sz="1400" b="1" dirty="0">
                <a:latin typeface="Courier New" panose="02070309020205020404" pitchFamily="49" charset="0"/>
                <a:cs typeface="Courier New" panose="02070309020205020404" pitchFamily="49" charset="0"/>
              </a:rPr>
              <a:t>R1</a:t>
            </a:r>
            <a:r>
              <a:rPr lang="en-US" sz="1400" dirty="0">
                <a:latin typeface="Courier New" panose="02070309020205020404" pitchFamily="49" charset="0"/>
                <a:cs typeface="Courier New" panose="02070309020205020404" pitchFamily="49" charset="0"/>
              </a:rPr>
              <a:t> = Positive‐Sequence resistance, ohms per unit length.</a:t>
            </a:r>
          </a:p>
          <a:p>
            <a:pPr marL="914400" lvl="0" algn="just"/>
            <a:r>
              <a:rPr lang="en-US" sz="1400" b="1" dirty="0">
                <a:latin typeface="Courier New" panose="02070309020205020404" pitchFamily="49" charset="0"/>
                <a:cs typeface="Courier New" panose="02070309020205020404" pitchFamily="49" charset="0"/>
              </a:rPr>
              <a:t>X1</a:t>
            </a:r>
            <a:r>
              <a:rPr lang="en-US" sz="1400" dirty="0">
                <a:latin typeface="Courier New" panose="02070309020205020404" pitchFamily="49" charset="0"/>
                <a:cs typeface="Courier New" panose="02070309020205020404" pitchFamily="49" charset="0"/>
              </a:rPr>
              <a:t> = Positive‐Sequence reactance, ohms per unit length.</a:t>
            </a:r>
          </a:p>
          <a:p>
            <a:pPr marL="914400" lvl="0" algn="just"/>
            <a:r>
              <a:rPr lang="en-US" sz="1400" b="1" dirty="0">
                <a:latin typeface="Courier New" panose="02070309020205020404" pitchFamily="49" charset="0"/>
                <a:cs typeface="Courier New" panose="02070309020205020404" pitchFamily="49" charset="0"/>
              </a:rPr>
              <a:t>R0</a:t>
            </a:r>
            <a:r>
              <a:rPr lang="en-US" sz="1400" dirty="0">
                <a:latin typeface="Courier New" panose="02070309020205020404" pitchFamily="49" charset="0"/>
                <a:cs typeface="Courier New" panose="02070309020205020404" pitchFamily="49" charset="0"/>
              </a:rPr>
              <a:t> = Zero‐Sequence resistance, ohms per unit length.</a:t>
            </a:r>
          </a:p>
          <a:p>
            <a:pPr marL="914400" lvl="0" algn="just"/>
            <a:r>
              <a:rPr lang="en-US" sz="1400" b="1" dirty="0">
                <a:latin typeface="Courier New" panose="02070309020205020404" pitchFamily="49" charset="0"/>
                <a:cs typeface="Courier New" panose="02070309020205020404" pitchFamily="49" charset="0"/>
              </a:rPr>
              <a:t>X0</a:t>
            </a:r>
            <a:r>
              <a:rPr lang="en-US" sz="1400" dirty="0">
                <a:latin typeface="Courier New" panose="02070309020205020404" pitchFamily="49" charset="0"/>
                <a:cs typeface="Courier New" panose="02070309020205020404" pitchFamily="49" charset="0"/>
              </a:rPr>
              <a:t> = Zero‐Sequence reactance, ohms per unit length.</a:t>
            </a:r>
          </a:p>
          <a:p>
            <a:pPr marL="914400" lvl="0" algn="just"/>
            <a:r>
              <a:rPr lang="en-US" sz="1400" b="1" dirty="0">
                <a:latin typeface="Courier New" panose="02070309020205020404" pitchFamily="49" charset="0"/>
                <a:cs typeface="Courier New" panose="02070309020205020404" pitchFamily="49" charset="0"/>
              </a:rPr>
              <a:t>C1 </a:t>
            </a:r>
            <a:r>
              <a:rPr lang="en-US" sz="1400" dirty="0">
                <a:latin typeface="Courier New" panose="02070309020205020404" pitchFamily="49" charset="0"/>
                <a:cs typeface="Courier New" panose="02070309020205020404" pitchFamily="49" charset="0"/>
              </a:rPr>
              <a:t>= Positive‐Sequence capacitance, </a:t>
            </a:r>
            <a:r>
              <a:rPr lang="en-US" sz="1400" dirty="0" err="1">
                <a:latin typeface="Courier New" panose="02070309020205020404" pitchFamily="49" charset="0"/>
                <a:cs typeface="Courier New" panose="02070309020205020404" pitchFamily="49" charset="0"/>
              </a:rPr>
              <a:t>nanofarads</a:t>
            </a:r>
            <a:r>
              <a:rPr lang="en-US" sz="1400" dirty="0">
                <a:latin typeface="Courier New" panose="02070309020205020404" pitchFamily="49" charset="0"/>
                <a:cs typeface="Courier New" panose="02070309020205020404" pitchFamily="49" charset="0"/>
              </a:rPr>
              <a:t> per unit length</a:t>
            </a:r>
          </a:p>
          <a:p>
            <a:pPr marL="914400" lvl="0" algn="just"/>
            <a:r>
              <a:rPr lang="en-US" sz="1400" b="1" dirty="0">
                <a:latin typeface="Courier New" panose="02070309020205020404" pitchFamily="49" charset="0"/>
                <a:cs typeface="Courier New" panose="02070309020205020404" pitchFamily="49" charset="0"/>
              </a:rPr>
              <a:t>C0 </a:t>
            </a:r>
            <a:r>
              <a:rPr lang="en-US" sz="1400" dirty="0">
                <a:latin typeface="Courier New" panose="02070309020205020404" pitchFamily="49" charset="0"/>
                <a:cs typeface="Courier New" panose="02070309020205020404" pitchFamily="49" charset="0"/>
              </a:rPr>
              <a:t>= Zero‐Sequence capacitance, </a:t>
            </a:r>
            <a:r>
              <a:rPr lang="en-US" sz="1400" dirty="0" err="1">
                <a:latin typeface="Courier New" panose="02070309020205020404" pitchFamily="49" charset="0"/>
                <a:cs typeface="Courier New" panose="02070309020205020404" pitchFamily="49" charset="0"/>
              </a:rPr>
              <a:t>nanofarads</a:t>
            </a:r>
            <a:r>
              <a:rPr lang="en-US" sz="1400" dirty="0">
                <a:latin typeface="Courier New" panose="02070309020205020404" pitchFamily="49" charset="0"/>
                <a:cs typeface="Courier New" panose="02070309020205020404" pitchFamily="49" charset="0"/>
              </a:rPr>
              <a:t> per unit length</a:t>
            </a:r>
          </a:p>
          <a:p>
            <a:pPr marL="914400" lvl="0" algn="just"/>
            <a:r>
              <a:rPr lang="en-US" sz="1400" b="1" dirty="0">
                <a:latin typeface="Courier New" panose="02070309020205020404" pitchFamily="49" charset="0"/>
                <a:cs typeface="Courier New" panose="02070309020205020404" pitchFamily="49" charset="0"/>
              </a:rPr>
              <a:t>Units </a:t>
            </a:r>
            <a:r>
              <a:rPr lang="en-US" sz="1400" dirty="0">
                <a:latin typeface="Courier New" panose="02070309020205020404" pitchFamily="49" charset="0"/>
                <a:cs typeface="Courier New" panose="02070309020205020404" pitchFamily="49" charset="0"/>
              </a:rPr>
              <a:t>= {mi | km | </a:t>
            </a:r>
            <a:r>
              <a:rPr lang="en-US" sz="1400" dirty="0" err="1">
                <a:latin typeface="Courier New" panose="02070309020205020404" pitchFamily="49" charset="0"/>
                <a:cs typeface="Courier New" panose="02070309020205020404" pitchFamily="49" charset="0"/>
              </a:rPr>
              <a:t>kft</a:t>
            </a:r>
            <a:r>
              <a:rPr lang="en-US" sz="1400" dirty="0">
                <a:latin typeface="Courier New" panose="02070309020205020404" pitchFamily="49" charset="0"/>
                <a:cs typeface="Courier New" panose="02070309020205020404" pitchFamily="49" charset="0"/>
              </a:rPr>
              <a:t> | m | </a:t>
            </a:r>
            <a:r>
              <a:rPr lang="en-US" sz="1400" dirty="0" err="1">
                <a:latin typeface="Courier New" panose="02070309020205020404" pitchFamily="49" charset="0"/>
                <a:cs typeface="Courier New" panose="02070309020205020404" pitchFamily="49" charset="0"/>
              </a:rPr>
              <a:t>ft</a:t>
            </a:r>
            <a:r>
              <a:rPr lang="en-US" sz="1400" dirty="0">
                <a:latin typeface="Courier New" panose="02070309020205020404" pitchFamily="49" charset="0"/>
                <a:cs typeface="Courier New" panose="02070309020205020404" pitchFamily="49" charset="0"/>
              </a:rPr>
              <a:t> | in | cm} Length units. If not specified, it is assumed that the units correspond to the length being used in the Line models.</a:t>
            </a:r>
          </a:p>
          <a:p>
            <a:pPr marL="914400" lvl="0" algn="just"/>
            <a:r>
              <a:rPr lang="en-US" sz="1400" b="1" dirty="0" err="1">
                <a:latin typeface="Courier New" panose="02070309020205020404" pitchFamily="49" charset="0"/>
                <a:cs typeface="Courier New" panose="02070309020205020404" pitchFamily="49" charset="0"/>
              </a:rPr>
              <a:t>Rmatrix</a:t>
            </a:r>
            <a:r>
              <a:rPr lang="en-US" sz="1400" b="1"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Series resistance matrix, ohms per unit length..</a:t>
            </a:r>
          </a:p>
          <a:p>
            <a:pPr marL="914400" lvl="0" algn="just"/>
            <a:r>
              <a:rPr lang="en-US" sz="1400" b="1" dirty="0" err="1">
                <a:latin typeface="Courier New" panose="02070309020205020404" pitchFamily="49" charset="0"/>
                <a:cs typeface="Courier New" panose="02070309020205020404" pitchFamily="49" charset="0"/>
              </a:rPr>
              <a:t>Xmatrix</a:t>
            </a:r>
            <a:r>
              <a:rPr lang="en-US" sz="1400" b="1"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Series reactance matrix, ohms per unit length.</a:t>
            </a:r>
          </a:p>
          <a:p>
            <a:pPr marL="914400" lvl="0" algn="just"/>
            <a:r>
              <a:rPr lang="en-US" sz="1400" b="1" dirty="0" err="1">
                <a:latin typeface="Courier New" panose="02070309020205020404" pitchFamily="49" charset="0"/>
                <a:cs typeface="Courier New" panose="02070309020205020404" pitchFamily="49" charset="0"/>
              </a:rPr>
              <a:t>Cmatrix</a:t>
            </a:r>
            <a:r>
              <a:rPr lang="en-US" sz="1400" b="1"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Shunt nodal capacitance matrix, </a:t>
            </a:r>
            <a:r>
              <a:rPr lang="en-US" sz="1400" dirty="0" err="1">
                <a:latin typeface="Courier New" panose="02070309020205020404" pitchFamily="49" charset="0"/>
                <a:cs typeface="Courier New" panose="02070309020205020404" pitchFamily="49" charset="0"/>
              </a:rPr>
              <a:t>nanofarads</a:t>
            </a:r>
            <a:r>
              <a:rPr lang="en-US" sz="1400" dirty="0">
                <a:latin typeface="Courier New" panose="02070309020205020404" pitchFamily="49" charset="0"/>
                <a:cs typeface="Courier New" panose="02070309020205020404" pitchFamily="49" charset="0"/>
              </a:rPr>
              <a:t> per unit length.</a:t>
            </a:r>
          </a:p>
          <a:p>
            <a:pPr marL="914400" lvl="0" algn="just"/>
            <a:r>
              <a:rPr lang="en-US" sz="1400" b="1" dirty="0" err="1">
                <a:latin typeface="Courier New" panose="02070309020205020404" pitchFamily="49" charset="0"/>
                <a:cs typeface="Courier New" panose="02070309020205020404" pitchFamily="49" charset="0"/>
              </a:rPr>
              <a:t>BaseFreq</a:t>
            </a:r>
            <a:r>
              <a:rPr lang="en-US" sz="1400" b="1"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Base Frequency at which the impedance values are specified. Default = 60.0 Hz.</a:t>
            </a:r>
          </a:p>
          <a:p>
            <a:pPr marL="914400" lvl="0" algn="just"/>
            <a:r>
              <a:rPr lang="en-US" sz="1400" b="1" dirty="0" err="1">
                <a:latin typeface="Courier New" panose="02070309020205020404" pitchFamily="49" charset="0"/>
                <a:cs typeface="Courier New" panose="02070309020205020404" pitchFamily="49" charset="0"/>
              </a:rPr>
              <a:t>Normamps</a:t>
            </a:r>
            <a:r>
              <a:rPr lang="en-US" sz="1400" b="1"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Normal ampacity, amps.</a:t>
            </a:r>
          </a:p>
          <a:p>
            <a:pPr marL="914400" lvl="0" algn="just"/>
            <a:r>
              <a:rPr lang="en-US" sz="1400" b="1" dirty="0" err="1">
                <a:latin typeface="Courier New" panose="02070309020205020404" pitchFamily="49" charset="0"/>
                <a:cs typeface="Courier New" panose="02070309020205020404" pitchFamily="49" charset="0"/>
              </a:rPr>
              <a:t>Emergamps</a:t>
            </a:r>
            <a:r>
              <a:rPr lang="en-US" sz="1400" b="1"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Emergency ampacity, amps.</a:t>
            </a:r>
          </a:p>
          <a:p>
            <a:pPr marL="914400" lvl="0" algn="just"/>
            <a:r>
              <a:rPr lang="en-US" sz="1400" b="1" dirty="0" err="1">
                <a:latin typeface="Courier New" panose="02070309020205020404" pitchFamily="49" charset="0"/>
                <a:cs typeface="Courier New" panose="02070309020205020404" pitchFamily="49" charset="0"/>
              </a:rPr>
              <a:t>Faultrate</a:t>
            </a:r>
            <a:r>
              <a:rPr lang="en-US" sz="1400" dirty="0">
                <a:latin typeface="Courier New" panose="02070309020205020404" pitchFamily="49" charset="0"/>
                <a:cs typeface="Courier New" panose="02070309020205020404" pitchFamily="49" charset="0"/>
              </a:rPr>
              <a:t> = Number of faults per year per unit length. This is the default for this general line</a:t>
            </a:r>
          </a:p>
          <a:p>
            <a:pPr marL="914400" lvl="0" algn="just"/>
            <a:r>
              <a:rPr lang="en-US" sz="1400" dirty="0">
                <a:latin typeface="Courier New" panose="02070309020205020404" pitchFamily="49" charset="0"/>
                <a:cs typeface="Courier New" panose="02070309020205020404" pitchFamily="49" charset="0"/>
              </a:rPr>
              <a:t>construction.</a:t>
            </a:r>
          </a:p>
        </p:txBody>
      </p:sp>
    </p:spTree>
    <p:extLst>
      <p:ext uri="{BB962C8B-B14F-4D97-AF65-F5344CB8AC3E}">
        <p14:creationId xmlns:p14="http://schemas.microsoft.com/office/powerpoint/2010/main" val="3399859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Load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70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862870"/>
          </a:xfrm>
          <a:prstGeom prst="rect">
            <a:avLst/>
          </a:prstGeom>
          <a:noFill/>
        </p:spPr>
        <p:txBody>
          <a:bodyPr wrap="square" rtlCol="0">
            <a:spAutoFit/>
          </a:bodyPr>
          <a:lstStyle/>
          <a:p>
            <a:pPr lvl="0" algn="just"/>
            <a:r>
              <a:rPr lang="en-US" sz="1800" dirty="0"/>
              <a:t>The properties are:</a:t>
            </a:r>
          </a:p>
          <a:p>
            <a:pPr algn="just"/>
            <a:r>
              <a:rPr lang="en-US" sz="1800" dirty="0"/>
              <a:t>…</a:t>
            </a:r>
          </a:p>
          <a:p>
            <a:pPr marL="914400" lvl="0" algn="just"/>
            <a:r>
              <a:rPr lang="en-US" sz="1400" b="1" dirty="0">
                <a:latin typeface="Courier New" panose="02070309020205020404" pitchFamily="49" charset="0"/>
                <a:cs typeface="Courier New" panose="02070309020205020404" pitchFamily="49" charset="0"/>
              </a:rPr>
              <a:t>CVRvars</a:t>
            </a:r>
            <a:r>
              <a:rPr lang="en-US" sz="1400" dirty="0">
                <a:latin typeface="Courier New" panose="02070309020205020404" pitchFamily="49" charset="0"/>
                <a:cs typeface="Courier New" panose="02070309020205020404" pitchFamily="49" charset="0"/>
              </a:rPr>
              <a:t> = Exponential </a:t>
            </a:r>
            <a:r>
              <a:rPr lang="en-US" sz="1400" dirty="0" err="1">
                <a:latin typeface="Courier New" panose="02070309020205020404" pitchFamily="49" charset="0"/>
                <a:cs typeface="Courier New" panose="02070309020205020404" pitchFamily="49" charset="0"/>
              </a:rPr>
              <a:t>paramater</a:t>
            </a:r>
            <a:r>
              <a:rPr lang="en-US" sz="1400" dirty="0">
                <a:latin typeface="Courier New" panose="02070309020205020404" pitchFamily="49" charset="0"/>
                <a:cs typeface="Courier New" panose="02070309020205020404" pitchFamily="49" charset="0"/>
              </a:rPr>
              <a:t> that defines the relationship between voltage (V0) and reactive power (Q0) based on the following: Q/Q0 = (V/V0)^</a:t>
            </a:r>
            <a:r>
              <a:rPr lang="en-US" sz="1400" dirty="0" err="1">
                <a:latin typeface="Courier New" panose="02070309020205020404" pitchFamily="49" charset="0"/>
                <a:cs typeface="Courier New" panose="02070309020205020404" pitchFamily="49" charset="0"/>
              </a:rPr>
              <a:t>CVRwars</a:t>
            </a:r>
            <a:r>
              <a:rPr lang="en-US" sz="1400" dirty="0">
                <a:latin typeface="Courier New" panose="02070309020205020404" pitchFamily="49" charset="0"/>
                <a:cs typeface="Courier New" panose="02070309020205020404" pitchFamily="49" charset="0"/>
              </a:rPr>
              <a:t>. Q0 is the nominal power of the load at the base voltage V0.</a:t>
            </a:r>
          </a:p>
          <a:p>
            <a:pPr marL="914400" lvl="0" algn="just"/>
            <a:r>
              <a:rPr lang="en-US" sz="1400" b="1" dirty="0">
                <a:latin typeface="Courier New" panose="02070309020205020404" pitchFamily="49" charset="0"/>
                <a:cs typeface="Courier New" panose="02070309020205020404" pitchFamily="49" charset="0"/>
              </a:rPr>
              <a:t>kWh</a:t>
            </a:r>
            <a:r>
              <a:rPr lang="en-US" sz="1400" dirty="0">
                <a:latin typeface="Courier New" panose="02070309020205020404" pitchFamily="49" charset="0"/>
                <a:cs typeface="Courier New" panose="02070309020205020404" pitchFamily="49" charset="0"/>
              </a:rPr>
              <a:t> = kWh billed for this period. Default is 0. See help on kVA and </a:t>
            </a:r>
            <a:r>
              <a:rPr lang="en-US" sz="1400" dirty="0" err="1">
                <a:latin typeface="Courier New" panose="02070309020205020404" pitchFamily="49" charset="0"/>
                <a:cs typeface="Courier New" panose="02070309020205020404" pitchFamily="49" charset="0"/>
              </a:rPr>
              <a:t>Cfactor</a:t>
            </a:r>
            <a:r>
              <a:rPr lang="en-US" sz="1400" dirty="0">
                <a:latin typeface="Courier New" panose="02070309020205020404" pitchFamily="49" charset="0"/>
                <a:cs typeface="Courier New" panose="02070309020205020404" pitchFamily="49" charset="0"/>
              </a:rPr>
              <a:t> and </a:t>
            </a:r>
            <a:r>
              <a:rPr lang="en-US" sz="1400" dirty="0" err="1">
                <a:latin typeface="Courier New" panose="02070309020205020404" pitchFamily="49" charset="0"/>
                <a:cs typeface="Courier New" panose="02070309020205020404" pitchFamily="49" charset="0"/>
              </a:rPr>
              <a:t>kWhDays</a:t>
            </a:r>
            <a:r>
              <a:rPr lang="en-US" sz="1400" dirty="0">
                <a:latin typeface="Courier New" panose="02070309020205020404" pitchFamily="49" charset="0"/>
                <a:cs typeface="Courier New" panose="02070309020205020404" pitchFamily="49" charset="0"/>
              </a:rPr>
              <a:t>.</a:t>
            </a:r>
          </a:p>
          <a:p>
            <a:pPr marL="914400" lvl="0" algn="just"/>
            <a:r>
              <a:rPr lang="en-US" sz="1400" b="1" dirty="0" err="1">
                <a:latin typeface="Courier New" panose="02070309020205020404" pitchFamily="49" charset="0"/>
                <a:cs typeface="Courier New" panose="02070309020205020404" pitchFamily="49" charset="0"/>
              </a:rPr>
              <a:t>kWhDays</a:t>
            </a:r>
            <a:r>
              <a:rPr lang="en-US" sz="1400" dirty="0">
                <a:latin typeface="Courier New" panose="02070309020205020404" pitchFamily="49" charset="0"/>
                <a:cs typeface="Courier New" panose="02070309020205020404" pitchFamily="49" charset="0"/>
              </a:rPr>
              <a:t> = Length of kWh billing period in days (24 </a:t>
            </a:r>
            <a:r>
              <a:rPr lang="en-US" sz="1400" dirty="0" err="1">
                <a:latin typeface="Courier New" panose="02070309020205020404" pitchFamily="49" charset="0"/>
                <a:cs typeface="Courier New" panose="02070309020205020404" pitchFamily="49" charset="0"/>
              </a:rPr>
              <a:t>hr</a:t>
            </a:r>
            <a:r>
              <a:rPr lang="en-US" sz="1400" dirty="0">
                <a:latin typeface="Courier New" panose="02070309020205020404" pitchFamily="49" charset="0"/>
                <a:cs typeface="Courier New" panose="02070309020205020404" pitchFamily="49" charset="0"/>
              </a:rPr>
              <a:t> days). Default is 30. Average demand is computed using this value.</a:t>
            </a:r>
          </a:p>
          <a:p>
            <a:pPr marL="914400" lvl="0" algn="just"/>
            <a:r>
              <a:rPr lang="en-US" sz="1400" b="1" dirty="0" err="1">
                <a:latin typeface="Courier New" panose="02070309020205020404" pitchFamily="49" charset="0"/>
                <a:cs typeface="Courier New" panose="02070309020205020404" pitchFamily="49" charset="0"/>
              </a:rPr>
              <a:t>CFactor</a:t>
            </a:r>
            <a:r>
              <a:rPr lang="en-US" sz="1400" dirty="0">
                <a:latin typeface="Courier New" panose="02070309020205020404" pitchFamily="49" charset="0"/>
                <a:cs typeface="Courier New" panose="02070309020205020404" pitchFamily="49" charset="0"/>
              </a:rPr>
              <a:t> = Factor relating average kW to peak kW. Default is 4.0. See kWh and </a:t>
            </a:r>
            <a:r>
              <a:rPr lang="en-US" sz="1400" dirty="0" err="1">
                <a:latin typeface="Courier New" panose="02070309020205020404" pitchFamily="49" charset="0"/>
                <a:cs typeface="Courier New" panose="02070309020205020404" pitchFamily="49" charset="0"/>
              </a:rPr>
              <a:t>kWhdays</a:t>
            </a:r>
            <a:r>
              <a:rPr lang="en-US" sz="1400" dirty="0">
                <a:latin typeface="Courier New" panose="02070309020205020404" pitchFamily="49" charset="0"/>
                <a:cs typeface="Courier New" panose="02070309020205020404" pitchFamily="49" charset="0"/>
              </a:rPr>
              <a:t>. See kVA.</a:t>
            </a:r>
          </a:p>
          <a:p>
            <a:pPr marL="914400" lvl="0" algn="just"/>
            <a:r>
              <a:rPr lang="en-US" sz="1400" b="1" dirty="0" err="1">
                <a:latin typeface="Courier New" panose="02070309020205020404" pitchFamily="49" charset="0"/>
                <a:cs typeface="Courier New" panose="02070309020205020404" pitchFamily="49" charset="0"/>
              </a:rPr>
              <a:t>CVRCurve</a:t>
            </a:r>
            <a:r>
              <a:rPr lang="en-US" sz="1400" dirty="0">
                <a:latin typeface="Courier New" panose="02070309020205020404" pitchFamily="49" charset="0"/>
                <a:cs typeface="Courier New" panose="02070309020205020404" pitchFamily="49" charset="0"/>
              </a:rPr>
              <a:t> = Default is NONE. Curve describing both watt and </a:t>
            </a:r>
            <a:r>
              <a:rPr lang="en-US" sz="1400" dirty="0" err="1">
                <a:latin typeface="Courier New" panose="02070309020205020404" pitchFamily="49" charset="0"/>
                <a:cs typeface="Courier New" panose="02070309020205020404" pitchFamily="49" charset="0"/>
              </a:rPr>
              <a:t>var</a:t>
            </a:r>
            <a:r>
              <a:rPr lang="en-US" sz="1400" dirty="0">
                <a:latin typeface="Courier New" panose="02070309020205020404" pitchFamily="49" charset="0"/>
                <a:cs typeface="Courier New" panose="02070309020205020404" pitchFamily="49" charset="0"/>
              </a:rPr>
              <a:t> factors as a function of time.</a:t>
            </a:r>
          </a:p>
          <a:p>
            <a:pPr marL="914400" lvl="0" algn="just"/>
            <a:r>
              <a:rPr lang="en-US" sz="1400" b="1" dirty="0" err="1">
                <a:latin typeface="Courier New" panose="02070309020205020404" pitchFamily="49" charset="0"/>
                <a:cs typeface="Courier New" panose="02070309020205020404" pitchFamily="49" charset="0"/>
              </a:rPr>
              <a:t>NumCust</a:t>
            </a:r>
            <a:r>
              <a:rPr lang="en-US" sz="1400" dirty="0">
                <a:latin typeface="Courier New" panose="02070309020205020404" pitchFamily="49" charset="0"/>
                <a:cs typeface="Courier New" panose="02070309020205020404" pitchFamily="49" charset="0"/>
              </a:rPr>
              <a:t> = Number of customers, this load. Default is 1.</a:t>
            </a:r>
          </a:p>
          <a:p>
            <a:pPr marL="914400" lvl="0" algn="just"/>
            <a:r>
              <a:rPr lang="en-US" sz="1400" b="1" dirty="0">
                <a:latin typeface="Courier New" panose="02070309020205020404" pitchFamily="49" charset="0"/>
                <a:cs typeface="Courier New" panose="02070309020205020404" pitchFamily="49" charset="0"/>
              </a:rPr>
              <a:t>spectrum</a:t>
            </a:r>
            <a:r>
              <a:rPr lang="en-US" sz="1400" dirty="0">
                <a:latin typeface="Courier New" panose="02070309020205020404" pitchFamily="49" charset="0"/>
                <a:cs typeface="Courier New" panose="02070309020205020404" pitchFamily="49" charset="0"/>
              </a:rPr>
              <a:t> = Name of harmonic current spectrum for this load. Default is "</a:t>
            </a:r>
            <a:r>
              <a:rPr lang="en-US" sz="1400" dirty="0" err="1">
                <a:latin typeface="Courier New" panose="02070309020205020404" pitchFamily="49" charset="0"/>
                <a:cs typeface="Courier New" panose="02070309020205020404" pitchFamily="49" charset="0"/>
              </a:rPr>
              <a:t>defaultload</a:t>
            </a:r>
            <a:r>
              <a:rPr lang="en-US" sz="1400" dirty="0">
                <a:latin typeface="Courier New" panose="02070309020205020404" pitchFamily="49" charset="0"/>
                <a:cs typeface="Courier New" panose="02070309020205020404" pitchFamily="49" charset="0"/>
              </a:rPr>
              <a:t>", which is defined when the DSS starts.</a:t>
            </a:r>
          </a:p>
          <a:p>
            <a:pPr marL="914400" lvl="0" algn="just"/>
            <a:endParaRPr lang="en-US" sz="1400" dirty="0">
              <a:latin typeface="Courier New" panose="02070309020205020404" pitchFamily="49" charset="0"/>
              <a:cs typeface="Courier New" panose="02070309020205020404" pitchFamily="49" charset="0"/>
            </a:endParaRPr>
          </a:p>
          <a:p>
            <a:pPr marL="914400" lvl="0" algn="just"/>
            <a:endParaRPr lang="en-US" sz="1400" dirty="0">
              <a:latin typeface="Courier New" panose="02070309020205020404" pitchFamily="49" charset="0"/>
              <a:cs typeface="Courier New" panose="02070309020205020404" pitchFamily="49" charset="0"/>
            </a:endParaRPr>
          </a:p>
          <a:p>
            <a:pPr lvl="0" algn="just"/>
            <a:r>
              <a:rPr lang="en-US" sz="1800" dirty="0"/>
              <a:t>…</a:t>
            </a:r>
          </a:p>
          <a:p>
            <a:pPr marL="914400" lvl="0" algn="just"/>
            <a:endParaRPr lang="en-US" sz="1800" dirty="0"/>
          </a:p>
        </p:txBody>
      </p:sp>
    </p:spTree>
    <p:extLst>
      <p:ext uri="{BB962C8B-B14F-4D97-AF65-F5344CB8AC3E}">
        <p14:creationId xmlns:p14="http://schemas.microsoft.com/office/powerpoint/2010/main" val="23804405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Load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71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647426"/>
          </a:xfrm>
          <a:prstGeom prst="rect">
            <a:avLst/>
          </a:prstGeom>
          <a:noFill/>
        </p:spPr>
        <p:txBody>
          <a:bodyPr wrap="square" rtlCol="0">
            <a:spAutoFit/>
          </a:bodyPr>
          <a:lstStyle/>
          <a:p>
            <a:pPr lvl="0" algn="just"/>
            <a:r>
              <a:rPr lang="en-US" sz="1800" dirty="0"/>
              <a:t>The properties are:</a:t>
            </a:r>
          </a:p>
          <a:p>
            <a:pPr algn="just"/>
            <a:r>
              <a:rPr lang="en-US" sz="1800" dirty="0"/>
              <a:t>…</a:t>
            </a:r>
          </a:p>
          <a:p>
            <a:pPr marL="914400" lvl="0" algn="just"/>
            <a:r>
              <a:rPr lang="en-US" sz="1400" b="1" dirty="0">
                <a:latin typeface="Courier New" panose="02070309020205020404" pitchFamily="49" charset="0"/>
                <a:cs typeface="Courier New" panose="02070309020205020404" pitchFamily="49" charset="0"/>
              </a:rPr>
              <a:t>ZIPV</a:t>
            </a:r>
            <a:r>
              <a:rPr lang="en-US" sz="1400" dirty="0">
                <a:latin typeface="Courier New" panose="02070309020205020404" pitchFamily="49" charset="0"/>
                <a:cs typeface="Courier New" panose="02070309020205020404" pitchFamily="49" charset="0"/>
              </a:rPr>
              <a:t> = Array of 7 coefficients:</a:t>
            </a:r>
          </a:p>
          <a:p>
            <a:pPr marL="914400" lvl="0" algn="just"/>
            <a:r>
              <a:rPr lang="en-US" sz="1400" dirty="0">
                <a:latin typeface="Courier New" panose="02070309020205020404" pitchFamily="49" charset="0"/>
                <a:cs typeface="Courier New" panose="02070309020205020404" pitchFamily="49" charset="0"/>
              </a:rPr>
              <a:t>1. First 3 are ZIP weighting factors for active power (should sum to 1)</a:t>
            </a:r>
          </a:p>
          <a:p>
            <a:pPr marL="914400" lvl="0" algn="just"/>
            <a:r>
              <a:rPr lang="en-US" sz="1400" dirty="0">
                <a:latin typeface="Courier New" panose="02070309020205020404" pitchFamily="49" charset="0"/>
                <a:cs typeface="Courier New" panose="02070309020205020404" pitchFamily="49" charset="0"/>
              </a:rPr>
              <a:t>2. Next 3 are ZIP weighting factors for reactive power (should sum to 1)</a:t>
            </a:r>
          </a:p>
          <a:p>
            <a:pPr marL="914400" lvl="0" algn="just"/>
            <a:r>
              <a:rPr lang="en-US" sz="1400" dirty="0">
                <a:latin typeface="Courier New" panose="02070309020205020404" pitchFamily="49" charset="0"/>
                <a:cs typeface="Courier New" panose="02070309020205020404" pitchFamily="49" charset="0"/>
              </a:rPr>
              <a:t>3. Last 1 is cut‐off voltage in </a:t>
            </a:r>
            <a:r>
              <a:rPr lang="en-US" sz="1400" dirty="0" err="1">
                <a:latin typeface="Courier New" panose="02070309020205020404" pitchFamily="49" charset="0"/>
                <a:cs typeface="Courier New" panose="02070309020205020404" pitchFamily="49" charset="0"/>
              </a:rPr>
              <a:t>p.u</a:t>
            </a:r>
            <a:r>
              <a:rPr lang="en-US" sz="1400" dirty="0">
                <a:latin typeface="Courier New" panose="02070309020205020404" pitchFamily="49" charset="0"/>
                <a:cs typeface="Courier New" panose="02070309020205020404" pitchFamily="49" charset="0"/>
              </a:rPr>
              <a:t>. of base kV; load is 0 below this cut‐off</a:t>
            </a:r>
          </a:p>
          <a:p>
            <a:pPr marL="914400" lvl="0" algn="just"/>
            <a:r>
              <a:rPr lang="en-US" sz="1400" dirty="0">
                <a:latin typeface="Courier New" panose="02070309020205020404" pitchFamily="49" charset="0"/>
                <a:cs typeface="Courier New" panose="02070309020205020404" pitchFamily="49" charset="0"/>
              </a:rPr>
              <a:t>No defaults; all coefficients must be specified if using model=8.</a:t>
            </a:r>
          </a:p>
          <a:p>
            <a:pPr marL="914400" lvl="0" algn="just"/>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SeriesRL</a:t>
            </a:r>
            <a:r>
              <a:rPr lang="en-US" sz="1400" b="1"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Percent of load that is series R‐L for Harmonic studies. Default is 50. Remainder is assumed to be parallel R and L. This has a significant impact on the amount of damping observed in Harmonics solutions.</a:t>
            </a:r>
          </a:p>
          <a:p>
            <a:pPr marL="914400" lvl="0" algn="just"/>
            <a:r>
              <a:rPr lang="en-US" sz="1400" b="1" dirty="0" err="1">
                <a:latin typeface="Courier New" panose="02070309020205020404" pitchFamily="49" charset="0"/>
                <a:cs typeface="Courier New" panose="02070309020205020404" pitchFamily="49" charset="0"/>
              </a:rPr>
              <a:t>Basefreq</a:t>
            </a:r>
            <a:r>
              <a:rPr lang="en-US" sz="1400" dirty="0">
                <a:latin typeface="Courier New" panose="02070309020205020404" pitchFamily="49" charset="0"/>
                <a:cs typeface="Courier New" panose="02070309020205020404" pitchFamily="49" charset="0"/>
              </a:rPr>
              <a:t> = Base frequency for which this load is defined. Default is 60.0.</a:t>
            </a:r>
          </a:p>
          <a:p>
            <a:pPr marL="914400" lvl="0" algn="just"/>
            <a:r>
              <a:rPr lang="en-US" sz="1400" b="1" dirty="0">
                <a:latin typeface="Courier New" panose="02070309020205020404" pitchFamily="49" charset="0"/>
                <a:cs typeface="Courier New" panose="02070309020205020404" pitchFamily="49" charset="0"/>
              </a:rPr>
              <a:t>Like</a:t>
            </a:r>
            <a:r>
              <a:rPr lang="en-US" sz="1400" dirty="0">
                <a:latin typeface="Courier New" panose="02070309020205020404" pitchFamily="49" charset="0"/>
                <a:cs typeface="Courier New" panose="02070309020205020404" pitchFamily="49" charset="0"/>
              </a:rPr>
              <a:t> = Name of another Load object on which to base this one.</a:t>
            </a:r>
          </a:p>
          <a:p>
            <a:pPr lvl="0" algn="just"/>
            <a:endParaRPr lang="en-US" sz="1800" dirty="0"/>
          </a:p>
          <a:p>
            <a:pPr marL="914400" lvl="0" algn="just"/>
            <a:endParaRPr lang="en-US" sz="1800" dirty="0"/>
          </a:p>
        </p:txBody>
      </p:sp>
    </p:spTree>
    <p:extLst>
      <p:ext uri="{BB962C8B-B14F-4D97-AF65-F5344CB8AC3E}">
        <p14:creationId xmlns:p14="http://schemas.microsoft.com/office/powerpoint/2010/main" val="10843546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Generator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72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524315"/>
          </a:xfrm>
          <a:prstGeom prst="rect">
            <a:avLst/>
          </a:prstGeom>
          <a:noFill/>
        </p:spPr>
        <p:txBody>
          <a:bodyPr wrap="square" rtlCol="0">
            <a:spAutoFit/>
          </a:bodyPr>
          <a:lstStyle/>
          <a:p>
            <a:pPr lvl="0" algn="just"/>
            <a:r>
              <a:rPr lang="en-US" sz="1800" dirty="0"/>
              <a:t>A Generator is a Power Conversion element similar to a Load object. Its rating is basically defined by its nominal kW and PF or its kW and </a:t>
            </a:r>
            <a:r>
              <a:rPr lang="en-US" sz="1800" dirty="0" err="1"/>
              <a:t>kvar</a:t>
            </a:r>
            <a:r>
              <a:rPr lang="en-US" sz="1800" dirty="0"/>
              <a:t>. Then it may be modified by a number of multipliers, including the global circuit load multiplier, yearly load shape, daily load shape, and a </a:t>
            </a:r>
            <a:r>
              <a:rPr lang="en-US" sz="1800" dirty="0" err="1"/>
              <a:t>dutycycle</a:t>
            </a:r>
            <a:r>
              <a:rPr lang="en-US" sz="1800" dirty="0"/>
              <a:t> load shape.</a:t>
            </a:r>
          </a:p>
          <a:p>
            <a:pPr lvl="0" algn="just"/>
            <a:endParaRPr lang="en-US" sz="1800" dirty="0"/>
          </a:p>
          <a:p>
            <a:pPr lvl="0" algn="just"/>
            <a:r>
              <a:rPr lang="en-US" sz="1800" dirty="0"/>
              <a:t>For power flow studies, the generator is essentially a negative load that can be dispatched. For Harmonics mode, the generator is converted to a voltage source behind the value specified for </a:t>
            </a:r>
            <a:r>
              <a:rPr lang="en-US" sz="1800" dirty="0" err="1"/>
              <a:t>Xd</a:t>
            </a:r>
            <a:r>
              <a:rPr lang="en-US" sz="1800" dirty="0"/>
              <a:t>” that approximately matches the power flow solution. For dynamics mode, the generator is converted to a voltage source behind an impedance with the impedance dependent on the model chosen.</a:t>
            </a:r>
          </a:p>
          <a:p>
            <a:pPr lvl="0" algn="just"/>
            <a:endParaRPr lang="en-US" sz="1800" dirty="0"/>
          </a:p>
          <a:p>
            <a:pPr lvl="0" algn="just"/>
            <a:r>
              <a:rPr lang="en-US" sz="1800" dirty="0"/>
              <a:t>If the dispatch value (</a:t>
            </a:r>
            <a:r>
              <a:rPr lang="en-US" sz="1800" dirty="0" err="1"/>
              <a:t>DispValue</a:t>
            </a:r>
            <a:r>
              <a:rPr lang="en-US" sz="1800" dirty="0"/>
              <a:t> property) is 0, the generator always follows the appropriate dispatch curve, which is simply a </a:t>
            </a:r>
            <a:r>
              <a:rPr lang="en-US" sz="1800" dirty="0" err="1"/>
              <a:t>Loadshape</a:t>
            </a:r>
            <a:r>
              <a:rPr lang="en-US" sz="1800" dirty="0"/>
              <a:t> object. If </a:t>
            </a:r>
            <a:r>
              <a:rPr lang="en-US" sz="1800" dirty="0" err="1"/>
              <a:t>DispValue</a:t>
            </a:r>
            <a:r>
              <a:rPr lang="en-US" sz="1800" dirty="0"/>
              <a:t>&gt;0 then the generator only comes on when the global circuit load multiplier exceeds </a:t>
            </a:r>
            <a:r>
              <a:rPr lang="en-US" sz="1800" dirty="0" err="1"/>
              <a:t>DispValue</a:t>
            </a:r>
            <a:r>
              <a:rPr lang="en-US" sz="1800" dirty="0"/>
              <a:t>. When the generator is on, it always follows the dispatch curve appropriate for the type of solution being performed.</a:t>
            </a:r>
          </a:p>
        </p:txBody>
      </p:sp>
    </p:spTree>
    <p:extLst>
      <p:ext uri="{BB962C8B-B14F-4D97-AF65-F5344CB8AC3E}">
        <p14:creationId xmlns:p14="http://schemas.microsoft.com/office/powerpoint/2010/main" val="10187141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Generator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73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247317"/>
          </a:xfrm>
          <a:prstGeom prst="rect">
            <a:avLst/>
          </a:prstGeom>
          <a:noFill/>
        </p:spPr>
        <p:txBody>
          <a:bodyPr wrap="square" rtlCol="0">
            <a:spAutoFit/>
          </a:bodyPr>
          <a:lstStyle/>
          <a:p>
            <a:pPr lvl="0" algn="just"/>
            <a:r>
              <a:rPr lang="en-US" sz="1800" dirty="0"/>
              <a:t>If you want to model a generator that is fully on whenever it is dispatched on, simply designate "Status=Fixed". The default is "Status=Variable" (i.e., it follows a dispatch curve. You could also define a dispatch curve that is always 1.0.</a:t>
            </a:r>
          </a:p>
          <a:p>
            <a:pPr lvl="0" algn="just"/>
            <a:endParaRPr lang="en-US" sz="1800" dirty="0"/>
          </a:p>
          <a:p>
            <a:pPr lvl="0" algn="just"/>
            <a:r>
              <a:rPr lang="en-US" sz="1800" dirty="0"/>
              <a:t>Generators have their own energy meters that record:</a:t>
            </a:r>
          </a:p>
          <a:p>
            <a:pPr marL="914400" lvl="0" algn="just"/>
            <a:r>
              <a:rPr lang="en-US" sz="1800" dirty="0"/>
              <a:t>1. Total kwh</a:t>
            </a:r>
          </a:p>
          <a:p>
            <a:pPr marL="914400" lvl="0" algn="just"/>
            <a:r>
              <a:rPr lang="en-US" sz="1800" dirty="0"/>
              <a:t>2. Total </a:t>
            </a:r>
            <a:r>
              <a:rPr lang="en-US" sz="1800" dirty="0" err="1"/>
              <a:t>kvarh</a:t>
            </a:r>
            <a:endParaRPr lang="en-US" sz="1800" dirty="0"/>
          </a:p>
          <a:p>
            <a:pPr marL="914400" lvl="0" algn="just"/>
            <a:r>
              <a:rPr lang="en-US" sz="1800" dirty="0"/>
              <a:t>3. Max kW</a:t>
            </a:r>
          </a:p>
          <a:p>
            <a:pPr marL="914400" lvl="0" algn="just"/>
            <a:r>
              <a:rPr lang="en-US" sz="1800" dirty="0"/>
              <a:t>4. Max kVA</a:t>
            </a:r>
          </a:p>
          <a:p>
            <a:pPr marL="914400" lvl="0" algn="just"/>
            <a:r>
              <a:rPr lang="en-US" sz="1800" dirty="0"/>
              <a:t>5. Hours in operation</a:t>
            </a:r>
          </a:p>
          <a:p>
            <a:pPr marL="914400" lvl="0" algn="just"/>
            <a:r>
              <a:rPr lang="en-US" sz="1800" dirty="0"/>
              <a:t>6. $ (Price signal * energy generated)</a:t>
            </a:r>
          </a:p>
          <a:p>
            <a:pPr lvl="0" algn="just"/>
            <a:endParaRPr lang="en-US" sz="1800" dirty="0"/>
          </a:p>
          <a:p>
            <a:pPr lvl="0" algn="just"/>
            <a:r>
              <a:rPr lang="en-US" sz="1800" dirty="0"/>
              <a:t>Generator meters reset with the circuit energy meters and take a sample with the circuit energy meters as well. The Energy meters also used trapezoidal integration so that they are compatible with Load‐Duration simulations.</a:t>
            </a:r>
          </a:p>
        </p:txBody>
      </p:sp>
    </p:spTree>
    <p:extLst>
      <p:ext uri="{BB962C8B-B14F-4D97-AF65-F5344CB8AC3E}">
        <p14:creationId xmlns:p14="http://schemas.microsoft.com/office/powerpoint/2010/main" val="4283989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Generator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74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801314"/>
          </a:xfrm>
          <a:prstGeom prst="rect">
            <a:avLst/>
          </a:prstGeom>
          <a:noFill/>
        </p:spPr>
        <p:txBody>
          <a:bodyPr wrap="square" rtlCol="0">
            <a:spAutoFit/>
          </a:bodyPr>
          <a:lstStyle/>
          <a:p>
            <a:pPr lvl="0" algn="just"/>
            <a:r>
              <a:rPr lang="en-US" sz="1800" dirty="0"/>
              <a:t>Generator power models for power flow simulations are:</a:t>
            </a:r>
          </a:p>
          <a:p>
            <a:pPr marL="914400" lvl="0" algn="just"/>
            <a:r>
              <a:rPr lang="en-US" sz="1800" dirty="0"/>
              <a:t>1. Constant P, Q (* dispatch curve, if appropriate).</a:t>
            </a:r>
          </a:p>
          <a:p>
            <a:pPr marL="914400" lvl="0" algn="just"/>
            <a:r>
              <a:rPr lang="en-US" sz="1800" dirty="0"/>
              <a:t>2. Constant Z (For simple, approximate solution)</a:t>
            </a:r>
          </a:p>
          <a:p>
            <a:pPr marL="914400" lvl="0" algn="just"/>
            <a:r>
              <a:rPr lang="en-US" sz="1800" dirty="0"/>
              <a:t>3. Constant P, |V| somewhat like a standard power flow with voltage magnitudes and</a:t>
            </a:r>
          </a:p>
          <a:p>
            <a:pPr marL="914400" lvl="0" algn="just"/>
            <a:r>
              <a:rPr lang="en-US" sz="1800" dirty="0"/>
              <a:t>angles as the variables instead of P and Q.</a:t>
            </a:r>
          </a:p>
          <a:p>
            <a:pPr marL="914400" lvl="0" algn="just"/>
            <a:r>
              <a:rPr lang="en-US" sz="1800" dirty="0"/>
              <a:t>4. Constant P, fixed Q. P follows dispatch; Q is always the same.</a:t>
            </a:r>
          </a:p>
          <a:p>
            <a:pPr marL="914400" lvl="0" algn="just"/>
            <a:r>
              <a:rPr lang="en-US" sz="1800" dirty="0"/>
              <a:t>5. Constant P, fixed reactance. P follows dispatch, Q is computed as if it were a fixed</a:t>
            </a:r>
          </a:p>
          <a:p>
            <a:pPr marL="914400" lvl="0" algn="just"/>
            <a:r>
              <a:rPr lang="en-US" sz="1800" dirty="0"/>
              <a:t>reactance.</a:t>
            </a:r>
          </a:p>
          <a:p>
            <a:pPr marL="914400" lvl="0" algn="just"/>
            <a:r>
              <a:rPr lang="en-US" sz="1800" dirty="0"/>
              <a:t>6. User‐written model</a:t>
            </a:r>
          </a:p>
          <a:p>
            <a:pPr marL="914400" lvl="0" algn="just"/>
            <a:r>
              <a:rPr lang="en-US" sz="1800" dirty="0"/>
              <a:t>7. Current‐limited constant P, Q model (like some inverters).</a:t>
            </a:r>
          </a:p>
          <a:p>
            <a:pPr marL="914400" lvl="0" algn="just"/>
            <a:endParaRPr lang="en-US" sz="1800" dirty="0"/>
          </a:p>
          <a:p>
            <a:pPr lvl="0" algn="just"/>
            <a:r>
              <a:rPr lang="en-US" sz="1800" dirty="0"/>
              <a:t>Most of the time you will use #1 for planning studies, assuming you want to specify a specific power. All load models can follow </a:t>
            </a:r>
            <a:r>
              <a:rPr lang="en-US" sz="1800" dirty="0" err="1"/>
              <a:t>Loadshapes</a:t>
            </a:r>
            <a:r>
              <a:rPr lang="en-US" sz="1800" dirty="0"/>
              <a:t>. Some follow only the P component while the Type 1 can follow both a P and Q characteristic.</a:t>
            </a:r>
          </a:p>
          <a:p>
            <a:pPr lvl="0" algn="just"/>
            <a:endParaRPr lang="en-US" sz="1800" dirty="0"/>
          </a:p>
        </p:txBody>
      </p:sp>
    </p:spTree>
    <p:extLst>
      <p:ext uri="{BB962C8B-B14F-4D97-AF65-F5344CB8AC3E}">
        <p14:creationId xmlns:p14="http://schemas.microsoft.com/office/powerpoint/2010/main" val="440010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Generator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75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401205"/>
          </a:xfrm>
          <a:prstGeom prst="rect">
            <a:avLst/>
          </a:prstGeom>
          <a:noFill/>
        </p:spPr>
        <p:txBody>
          <a:bodyPr wrap="square" rtlCol="0">
            <a:spAutoFit/>
          </a:bodyPr>
          <a:lstStyle/>
          <a:p>
            <a:pPr lvl="0" algn="just"/>
            <a:r>
              <a:rPr lang="en-US" sz="1800" dirty="0"/>
              <a:t>The default is for the generator to be a current injection source (Norton equivalent). Thus, its primitive Y matrix is similar to a Load object with a nominal equivalent admittance at rated voltage included in the primitive Y matrix and the injection current representing the amount required to compensate the Norton equivalent to achieve the desired terminal current. However, if the generator model is switched to Admittance from </a:t>
            </a:r>
            <a:r>
              <a:rPr lang="en-US" sz="1800" dirty="0" err="1"/>
              <a:t>PowerFlow</a:t>
            </a:r>
            <a:r>
              <a:rPr lang="en-US" sz="1800" dirty="0"/>
              <a:t> (see Set Mode command), the generator terminal current is computed simply from equivalent admittance that is included in the system Y matrix.</a:t>
            </a:r>
          </a:p>
          <a:p>
            <a:pPr lvl="0" algn="just"/>
            <a:endParaRPr lang="en-US" sz="1800" dirty="0"/>
          </a:p>
          <a:p>
            <a:pPr lvl="0" algn="just"/>
            <a:r>
              <a:rPr lang="en-US" sz="1800" dirty="0"/>
              <a:t>Generator powers are assumed balanced over the number of phases specified. If you would like unbalanced generators, enter separate single‐phase generators.</a:t>
            </a:r>
          </a:p>
          <a:p>
            <a:pPr lvl="0" algn="just"/>
            <a:endParaRPr lang="en-US" sz="1800" dirty="0"/>
          </a:p>
          <a:p>
            <a:pPr lvl="0" algn="just"/>
            <a:r>
              <a:rPr lang="en-US" sz="1800" dirty="0"/>
              <a:t>The properties, in numerical order, are:</a:t>
            </a:r>
          </a:p>
          <a:p>
            <a:pPr marL="914400" lvl="0" algn="just"/>
            <a:r>
              <a:rPr lang="en-US" sz="1400" b="1" dirty="0">
                <a:latin typeface="Courier New" panose="02070309020205020404" pitchFamily="49" charset="0"/>
                <a:cs typeface="Courier New" panose="02070309020205020404" pitchFamily="49" charset="0"/>
              </a:rPr>
              <a:t>bus1</a:t>
            </a:r>
            <a:r>
              <a:rPr lang="en-US" sz="1400" dirty="0">
                <a:latin typeface="Courier New" panose="02070309020205020404" pitchFamily="49" charset="0"/>
                <a:cs typeface="Courier New" panose="02070309020205020404" pitchFamily="49" charset="0"/>
              </a:rPr>
              <a:t> = Name of bus to which the generator is connected.</a:t>
            </a:r>
          </a:p>
          <a:p>
            <a:pPr marL="914400" lvl="0" algn="just"/>
            <a:r>
              <a:rPr lang="en-US" sz="1400" b="1" dirty="0">
                <a:latin typeface="Courier New" panose="02070309020205020404" pitchFamily="49" charset="0"/>
                <a:cs typeface="Courier New" panose="02070309020205020404" pitchFamily="49" charset="0"/>
              </a:rPr>
              <a:t>Phases</a:t>
            </a:r>
            <a:r>
              <a:rPr lang="en-US" sz="1400" dirty="0">
                <a:latin typeface="Courier New" panose="02070309020205020404" pitchFamily="49" charset="0"/>
                <a:cs typeface="Courier New" panose="02070309020205020404" pitchFamily="49" charset="0"/>
              </a:rPr>
              <a:t> = No. of phases this generator.</a:t>
            </a:r>
          </a:p>
          <a:p>
            <a:pPr lvl="0" algn="just"/>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519197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Generator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76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370427"/>
          </a:xfrm>
          <a:prstGeom prst="rect">
            <a:avLst/>
          </a:prstGeom>
          <a:noFill/>
        </p:spPr>
        <p:txBody>
          <a:bodyPr wrap="square" rtlCol="0">
            <a:spAutoFit/>
          </a:bodyPr>
          <a:lstStyle/>
          <a:p>
            <a:pPr lvl="0" algn="just"/>
            <a:r>
              <a:rPr lang="en-US" sz="1800" dirty="0"/>
              <a:t>The properties, in numerical order, are:</a:t>
            </a:r>
          </a:p>
          <a:p>
            <a:pPr algn="just"/>
            <a:r>
              <a:rPr lang="en-US" sz="1800" dirty="0">
                <a:latin typeface="Times New Roman" panose="02020603050405020304" pitchFamily="18" charset="0"/>
                <a:cs typeface="Times New Roman" panose="02020603050405020304" pitchFamily="18" charset="0"/>
              </a:rPr>
              <a:t>…</a:t>
            </a:r>
            <a:endParaRPr lang="en-US" sz="1800" dirty="0"/>
          </a:p>
          <a:p>
            <a:pPr marL="914400" lvl="0" algn="just"/>
            <a:r>
              <a:rPr lang="en-US" sz="1400" b="1" dirty="0">
                <a:latin typeface="Courier New" panose="02070309020205020404" pitchFamily="49" charset="0"/>
                <a:cs typeface="Courier New" panose="02070309020205020404" pitchFamily="49" charset="0"/>
              </a:rPr>
              <a:t>Kv</a:t>
            </a:r>
            <a:r>
              <a:rPr lang="en-US" sz="1400" dirty="0">
                <a:latin typeface="Courier New" panose="02070309020205020404" pitchFamily="49" charset="0"/>
                <a:cs typeface="Courier New" panose="02070309020205020404" pitchFamily="49" charset="0"/>
              </a:rPr>
              <a:t> = Base voltage for generator. For 2‐ or 3‐phase generators, specified in phase‐</a:t>
            </a:r>
            <a:r>
              <a:rPr lang="en-US" sz="1400" dirty="0" err="1">
                <a:latin typeface="Courier New" panose="02070309020205020404" pitchFamily="49" charset="0"/>
                <a:cs typeface="Courier New" panose="02070309020205020404" pitchFamily="49" charset="0"/>
              </a:rPr>
              <a:t>tophase</a:t>
            </a:r>
            <a:r>
              <a:rPr lang="en-US" sz="1400" dirty="0">
                <a:latin typeface="Courier New" panose="02070309020205020404" pitchFamily="49" charset="0"/>
                <a:cs typeface="Courier New" panose="02070309020205020404" pitchFamily="49" charset="0"/>
              </a:rPr>
              <a:t> kV. For all other generators, the actual kV across the generator branch. If wye (star) connected, specify the phase‐to‐neutral (L‐N) kV. If delta or phase‐</a:t>
            </a:r>
            <a:r>
              <a:rPr lang="en-US" sz="1400" dirty="0" err="1">
                <a:latin typeface="Courier New" panose="02070309020205020404" pitchFamily="49" charset="0"/>
                <a:cs typeface="Courier New" panose="02070309020205020404" pitchFamily="49" charset="0"/>
              </a:rPr>
              <a:t>tophase</a:t>
            </a:r>
            <a:r>
              <a:rPr lang="en-US" sz="1400" dirty="0">
                <a:latin typeface="Courier New" panose="02070309020205020404" pitchFamily="49" charset="0"/>
                <a:cs typeface="Courier New" panose="02070309020205020404" pitchFamily="49" charset="0"/>
              </a:rPr>
              <a:t> connected, specify the phase‐to‐phase (L‐L) kV.</a:t>
            </a:r>
          </a:p>
          <a:p>
            <a:pPr marL="914400" lvl="0" algn="just"/>
            <a:r>
              <a:rPr lang="en-US" sz="1400" b="1" dirty="0">
                <a:latin typeface="Courier New" panose="02070309020205020404" pitchFamily="49" charset="0"/>
                <a:cs typeface="Courier New" panose="02070309020205020404" pitchFamily="49" charset="0"/>
              </a:rPr>
              <a:t>Kw</a:t>
            </a:r>
            <a:r>
              <a:rPr lang="en-US" sz="1400" dirty="0">
                <a:latin typeface="Courier New" panose="02070309020205020404" pitchFamily="49" charset="0"/>
                <a:cs typeface="Courier New" panose="02070309020205020404" pitchFamily="49" charset="0"/>
              </a:rPr>
              <a:t> = nominal kW for generator. Total of all phases.</a:t>
            </a:r>
          </a:p>
          <a:p>
            <a:pPr marL="914400" lvl="0" algn="just"/>
            <a:r>
              <a:rPr lang="en-US" sz="1400" b="1" dirty="0">
                <a:latin typeface="Courier New" panose="02070309020205020404" pitchFamily="49" charset="0"/>
                <a:cs typeface="Courier New" panose="02070309020205020404" pitchFamily="49" charset="0"/>
              </a:rPr>
              <a:t>Pf</a:t>
            </a:r>
            <a:r>
              <a:rPr lang="en-US" sz="1400" dirty="0">
                <a:latin typeface="Courier New" panose="02070309020205020404" pitchFamily="49" charset="0"/>
                <a:cs typeface="Courier New" panose="02070309020205020404" pitchFamily="49" charset="0"/>
              </a:rPr>
              <a:t> = nominal Power Factor for generator. Negative PF is leading (absorbing </a:t>
            </a:r>
            <a:r>
              <a:rPr lang="en-US" sz="1400" dirty="0" err="1">
                <a:latin typeface="Courier New" panose="02070309020205020404" pitchFamily="49" charset="0"/>
                <a:cs typeface="Courier New" panose="02070309020205020404" pitchFamily="49" charset="0"/>
              </a:rPr>
              <a:t>vars</a:t>
            </a:r>
            <a:r>
              <a:rPr lang="en-US" sz="1400" dirty="0">
                <a:latin typeface="Courier New" panose="02070309020205020404" pitchFamily="49" charset="0"/>
                <a:cs typeface="Courier New" panose="02070309020205020404" pitchFamily="49" charset="0"/>
              </a:rPr>
              <a:t>). Specify either PF or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(see below). If both are specified, the last one specified takes precedence.</a:t>
            </a:r>
          </a:p>
          <a:p>
            <a:pPr marL="914400" lvl="0" algn="just"/>
            <a:r>
              <a:rPr lang="en-US" sz="1400" b="1" dirty="0">
                <a:latin typeface="Courier New" panose="02070309020205020404" pitchFamily="49" charset="0"/>
                <a:cs typeface="Courier New" panose="02070309020205020404" pitchFamily="49" charset="0"/>
              </a:rPr>
              <a:t>Model</a:t>
            </a:r>
            <a:r>
              <a:rPr lang="en-US" sz="1400" dirty="0">
                <a:latin typeface="Courier New" panose="02070309020205020404" pitchFamily="49" charset="0"/>
                <a:cs typeface="Courier New" panose="02070309020205020404" pitchFamily="49" charset="0"/>
              </a:rPr>
              <a:t>= Integer defining how the generator will vary with voltage. Presently defined models are:</a:t>
            </a:r>
          </a:p>
          <a:p>
            <a:pPr marL="914400" lvl="0" algn="just"/>
            <a:r>
              <a:rPr lang="en-US" sz="1400" dirty="0">
                <a:latin typeface="Courier New" panose="02070309020205020404" pitchFamily="49" charset="0"/>
                <a:cs typeface="Courier New" panose="02070309020205020404" pitchFamily="49" charset="0"/>
              </a:rPr>
              <a:t>1: Generator injects a constant kW at specified power factor.</a:t>
            </a:r>
          </a:p>
          <a:p>
            <a:pPr marL="914400" lvl="0" algn="just"/>
            <a:r>
              <a:rPr lang="en-US" sz="1400" dirty="0">
                <a:latin typeface="Courier New" panose="02070309020205020404" pitchFamily="49" charset="0"/>
                <a:cs typeface="Courier New" panose="02070309020205020404" pitchFamily="49" charset="0"/>
              </a:rPr>
              <a:t>2: Generator is modeled as a constant admittance.</a:t>
            </a:r>
          </a:p>
          <a:p>
            <a:pPr marL="914400" lvl="0" algn="just"/>
            <a:r>
              <a:rPr lang="en-US" sz="1400" dirty="0">
                <a:latin typeface="Courier New" panose="02070309020205020404" pitchFamily="49" charset="0"/>
                <a:cs typeface="Courier New" panose="02070309020205020404" pitchFamily="49" charset="0"/>
              </a:rPr>
              <a:t>3: </a:t>
            </a:r>
            <a:r>
              <a:rPr lang="en-US" sz="1400" dirty="0" err="1">
                <a:latin typeface="Courier New" panose="02070309020205020404" pitchFamily="49" charset="0"/>
                <a:cs typeface="Courier New" panose="02070309020205020404" pitchFamily="49" charset="0"/>
              </a:rPr>
              <a:t>Const</a:t>
            </a:r>
            <a:r>
              <a:rPr lang="en-US" sz="1400" dirty="0">
                <a:latin typeface="Courier New" panose="02070309020205020404" pitchFamily="49" charset="0"/>
                <a:cs typeface="Courier New" panose="02070309020205020404" pitchFamily="49" charset="0"/>
              </a:rPr>
              <a:t> kW, constant kV. Somewhat like a conventional transmission power flow P‐V generator.</a:t>
            </a:r>
          </a:p>
          <a:p>
            <a:pPr marL="914400" lvl="0" algn="just"/>
            <a:r>
              <a:rPr lang="en-US" sz="1400" dirty="0">
                <a:latin typeface="Courier New" panose="02070309020205020404" pitchFamily="49" charset="0"/>
                <a:cs typeface="Courier New" panose="02070309020205020404" pitchFamily="49" charset="0"/>
              </a:rPr>
              <a:t>4: </a:t>
            </a:r>
            <a:r>
              <a:rPr lang="en-US" sz="1400" dirty="0" err="1">
                <a:latin typeface="Courier New" panose="02070309020205020404" pitchFamily="49" charset="0"/>
                <a:cs typeface="Courier New" panose="02070309020205020404" pitchFamily="49" charset="0"/>
              </a:rPr>
              <a:t>Const</a:t>
            </a:r>
            <a:r>
              <a:rPr lang="en-US" sz="1400" dirty="0">
                <a:latin typeface="Courier New" panose="02070309020205020404" pitchFamily="49" charset="0"/>
                <a:cs typeface="Courier New" panose="02070309020205020404" pitchFamily="49" charset="0"/>
              </a:rPr>
              <a:t> kW, Fixed Q (Q never varies)</a:t>
            </a:r>
          </a:p>
          <a:p>
            <a:pPr lvl="0" algn="just"/>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514217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Generator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77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585871"/>
          </a:xfrm>
          <a:prstGeom prst="rect">
            <a:avLst/>
          </a:prstGeom>
          <a:noFill/>
        </p:spPr>
        <p:txBody>
          <a:bodyPr wrap="square" rtlCol="0">
            <a:spAutoFit/>
          </a:bodyPr>
          <a:lstStyle/>
          <a:p>
            <a:pPr lvl="0" algn="just"/>
            <a:r>
              <a:rPr lang="en-US" sz="1800" dirty="0"/>
              <a:t>The properties, in numerical order, are:</a:t>
            </a:r>
          </a:p>
          <a:p>
            <a:pPr algn="just"/>
            <a:r>
              <a:rPr lang="en-US" sz="1800" dirty="0">
                <a:latin typeface="Times New Roman" panose="02020603050405020304" pitchFamily="18" charset="0"/>
                <a:cs typeface="Times New Roman" panose="02020603050405020304" pitchFamily="18" charset="0"/>
              </a:rPr>
              <a:t>…</a:t>
            </a:r>
            <a:endParaRPr lang="en-US" sz="1800" dirty="0"/>
          </a:p>
          <a:p>
            <a:pPr marL="914400" lvl="0" algn="just"/>
            <a:r>
              <a:rPr lang="en-US" sz="1400" dirty="0">
                <a:latin typeface="Courier New" panose="02070309020205020404" pitchFamily="49" charset="0"/>
                <a:cs typeface="Courier New" panose="02070309020205020404" pitchFamily="49" charset="0"/>
              </a:rPr>
              <a:t>5: </a:t>
            </a:r>
            <a:r>
              <a:rPr lang="en-US" sz="1400" dirty="0" err="1">
                <a:latin typeface="Courier New" panose="02070309020205020404" pitchFamily="49" charset="0"/>
                <a:cs typeface="Courier New" panose="02070309020205020404" pitchFamily="49" charset="0"/>
              </a:rPr>
              <a:t>Const</a:t>
            </a:r>
            <a:r>
              <a:rPr lang="en-US" sz="1400" dirty="0">
                <a:latin typeface="Courier New" panose="02070309020205020404" pitchFamily="49" charset="0"/>
                <a:cs typeface="Courier New" panose="02070309020205020404" pitchFamily="49" charset="0"/>
              </a:rPr>
              <a:t> kW, Fixed Q(as a constant reactance)</a:t>
            </a:r>
          </a:p>
          <a:p>
            <a:pPr marL="914400" lvl="0" algn="just"/>
            <a:r>
              <a:rPr lang="en-US" sz="1400" dirty="0">
                <a:latin typeface="Courier New" panose="02070309020205020404" pitchFamily="49" charset="0"/>
                <a:cs typeface="Courier New" panose="02070309020205020404" pitchFamily="49" charset="0"/>
              </a:rPr>
              <a:t>6: Compute load injection from User‐written Model.(see usage of </a:t>
            </a:r>
            <a:r>
              <a:rPr lang="en-US" sz="1400" dirty="0" err="1">
                <a:latin typeface="Courier New" panose="02070309020205020404" pitchFamily="49" charset="0"/>
                <a:cs typeface="Courier New" panose="02070309020205020404" pitchFamily="49" charset="0"/>
              </a:rPr>
              <a:t>Xd</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Xdp</a:t>
            </a:r>
            <a:r>
              <a:rPr lang="en-US" sz="1400" dirty="0">
                <a:latin typeface="Courier New" panose="02070309020205020404" pitchFamily="49" charset="0"/>
                <a:cs typeface="Courier New" panose="02070309020205020404" pitchFamily="49" charset="0"/>
              </a:rPr>
              <a:t>)</a:t>
            </a:r>
          </a:p>
          <a:p>
            <a:pPr marL="914400" lvl="0" algn="just"/>
            <a:r>
              <a:rPr lang="en-US" sz="1400" dirty="0">
                <a:latin typeface="Courier New" panose="02070309020205020404" pitchFamily="49" charset="0"/>
                <a:cs typeface="Courier New" panose="02070309020205020404" pitchFamily="49" charset="0"/>
              </a:rPr>
              <a:t>7: Constant kW,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but current is limited when voltage is below </a:t>
            </a:r>
            <a:r>
              <a:rPr lang="en-US" sz="1400" dirty="0" err="1">
                <a:latin typeface="Courier New" panose="02070309020205020404" pitchFamily="49" charset="0"/>
                <a:cs typeface="Courier New" panose="02070309020205020404" pitchFamily="49" charset="0"/>
              </a:rPr>
              <a:t>Vminpu</a:t>
            </a:r>
            <a:endParaRPr lang="en-US" sz="1400" dirty="0">
              <a:latin typeface="Courier New" panose="02070309020205020404" pitchFamily="49" charset="0"/>
              <a:cs typeface="Courier New" panose="02070309020205020404" pitchFamily="49" charset="0"/>
            </a:endParaRPr>
          </a:p>
          <a:p>
            <a:pPr marL="914400" lvl="0" algn="just"/>
            <a:r>
              <a:rPr lang="en-US" sz="1400" b="1" dirty="0">
                <a:latin typeface="Courier New" panose="02070309020205020404" pitchFamily="49" charset="0"/>
                <a:cs typeface="Courier New" panose="02070309020205020404" pitchFamily="49" charset="0"/>
              </a:rPr>
              <a:t>Yearly</a:t>
            </a:r>
            <a:r>
              <a:rPr lang="en-US" sz="1400" dirty="0">
                <a:latin typeface="Courier New" panose="02070309020205020404" pitchFamily="49" charset="0"/>
                <a:cs typeface="Courier New" panose="02070309020205020404" pitchFamily="49" charset="0"/>
              </a:rPr>
              <a:t> = Name of Yearly load shape.</a:t>
            </a:r>
          </a:p>
          <a:p>
            <a:pPr marL="914400" lvl="0" algn="just"/>
            <a:r>
              <a:rPr lang="en-US" sz="1400" b="1" dirty="0">
                <a:latin typeface="Courier New" panose="02070309020205020404" pitchFamily="49" charset="0"/>
                <a:cs typeface="Courier New" panose="02070309020205020404" pitchFamily="49" charset="0"/>
              </a:rPr>
              <a:t>Daily</a:t>
            </a:r>
            <a:r>
              <a:rPr lang="en-US" sz="1400" dirty="0">
                <a:latin typeface="Courier New" panose="02070309020205020404" pitchFamily="49" charset="0"/>
                <a:cs typeface="Courier New" panose="02070309020205020404" pitchFamily="49" charset="0"/>
              </a:rPr>
              <a:t> = Name of Daily load shape.</a:t>
            </a:r>
          </a:p>
          <a:p>
            <a:pPr marL="914400" lvl="0" algn="just"/>
            <a:r>
              <a:rPr lang="en-US" sz="1400" b="1" dirty="0">
                <a:latin typeface="Courier New" panose="02070309020205020404" pitchFamily="49" charset="0"/>
                <a:cs typeface="Courier New" panose="02070309020205020404" pitchFamily="49" charset="0"/>
              </a:rPr>
              <a:t>Duty</a:t>
            </a:r>
            <a:r>
              <a:rPr lang="en-US" sz="1400" dirty="0">
                <a:latin typeface="Courier New" panose="02070309020205020404" pitchFamily="49" charset="0"/>
                <a:cs typeface="Courier New" panose="02070309020205020404" pitchFamily="49" charset="0"/>
              </a:rPr>
              <a:t> = name of Duty cycle load shape. Defaults to Daily load shape if not defined.</a:t>
            </a:r>
          </a:p>
          <a:p>
            <a:pPr marL="914400" lvl="0" algn="just"/>
            <a:r>
              <a:rPr lang="en-US" sz="1400" b="1" dirty="0" err="1">
                <a:latin typeface="Courier New" panose="02070309020205020404" pitchFamily="49" charset="0"/>
                <a:cs typeface="Courier New" panose="02070309020205020404" pitchFamily="49" charset="0"/>
              </a:rPr>
              <a:t>Dispvalue</a:t>
            </a:r>
            <a:r>
              <a:rPr lang="en-US" sz="1400" dirty="0">
                <a:latin typeface="Courier New" panose="02070309020205020404" pitchFamily="49" charset="0"/>
                <a:cs typeface="Courier New" panose="02070309020205020404" pitchFamily="49" charset="0"/>
              </a:rPr>
              <a:t> = Dispatch value. If = 0.0 then Generator follows dispatch curves. If &gt; 0 then Generator is ON only when the global load multiplier exceeds this value. Then the generator follows dispatch curves (see also Status)</a:t>
            </a:r>
          </a:p>
          <a:p>
            <a:pPr marL="914400" lvl="0" algn="just"/>
            <a:r>
              <a:rPr lang="en-US" sz="1400" b="1" dirty="0">
                <a:latin typeface="Courier New" panose="02070309020205020404" pitchFamily="49" charset="0"/>
                <a:cs typeface="Courier New" panose="02070309020205020404" pitchFamily="49" charset="0"/>
              </a:rPr>
              <a:t>Conn</a:t>
            </a:r>
            <a:r>
              <a:rPr lang="en-US" sz="1400" dirty="0">
                <a:latin typeface="Courier New" panose="02070309020205020404" pitchFamily="49" charset="0"/>
                <a:cs typeface="Courier New" panose="02070309020205020404" pitchFamily="49" charset="0"/>
              </a:rPr>
              <a:t> = {wye | y | LN} for Wye (Line‐Neutral) connection; {delta | LL} for Delta (Line‐Line) connection. Default = wye.</a:t>
            </a:r>
          </a:p>
          <a:p>
            <a:pPr marL="914400" lvl="0" algn="just"/>
            <a:r>
              <a:rPr lang="en-US" sz="1400" b="1"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 Base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If this is specified, will </a:t>
            </a:r>
            <a:r>
              <a:rPr lang="en-US" sz="1400" dirty="0" err="1">
                <a:latin typeface="Courier New" panose="02070309020205020404" pitchFamily="49" charset="0"/>
                <a:cs typeface="Courier New" panose="02070309020205020404" pitchFamily="49" charset="0"/>
              </a:rPr>
              <a:t>supercede</a:t>
            </a:r>
            <a:r>
              <a:rPr lang="en-US" sz="1400" dirty="0">
                <a:latin typeface="Courier New" panose="02070309020205020404" pitchFamily="49" charset="0"/>
                <a:cs typeface="Courier New" panose="02070309020205020404" pitchFamily="49" charset="0"/>
              </a:rPr>
              <a:t> PF. (see PF)</a:t>
            </a:r>
          </a:p>
          <a:p>
            <a:pPr lvl="0" algn="just"/>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293843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Generator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78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370427"/>
          </a:xfrm>
          <a:prstGeom prst="rect">
            <a:avLst/>
          </a:prstGeom>
          <a:noFill/>
        </p:spPr>
        <p:txBody>
          <a:bodyPr wrap="square" rtlCol="0">
            <a:spAutoFit/>
          </a:bodyPr>
          <a:lstStyle/>
          <a:p>
            <a:pPr lvl="0" algn="just"/>
            <a:r>
              <a:rPr lang="en-US" sz="1800" dirty="0"/>
              <a:t>The properties, in numerical order, are:</a:t>
            </a:r>
          </a:p>
          <a:p>
            <a:pPr algn="just"/>
            <a:r>
              <a:rPr lang="en-US" sz="1800" dirty="0">
                <a:latin typeface="Times New Roman" panose="02020603050405020304" pitchFamily="18" charset="0"/>
                <a:cs typeface="Times New Roman" panose="02020603050405020304" pitchFamily="18" charset="0"/>
              </a:rPr>
              <a:t>…</a:t>
            </a:r>
            <a:endParaRPr lang="en-US" sz="1800" dirty="0"/>
          </a:p>
          <a:p>
            <a:pPr marL="914400" lvl="0" algn="just"/>
            <a:r>
              <a:rPr lang="en-US" sz="1400" b="1" dirty="0">
                <a:latin typeface="Courier New" panose="02070309020205020404" pitchFamily="49" charset="0"/>
                <a:cs typeface="Courier New" panose="02070309020205020404" pitchFamily="49" charset="0"/>
              </a:rPr>
              <a:t>Rneut</a:t>
            </a:r>
            <a:r>
              <a:rPr lang="en-US" sz="1400" dirty="0">
                <a:latin typeface="Courier New" panose="02070309020205020404" pitchFamily="49" charset="0"/>
                <a:cs typeface="Courier New" panose="02070309020205020404" pitchFamily="49" charset="0"/>
              </a:rPr>
              <a:t> = Neutral resistance ohms. If entered as negative, non‐zero number, neutral is assumed open, or ungrounded. Ignored for delta or line‐line connected generators. Default is 0.</a:t>
            </a:r>
          </a:p>
          <a:p>
            <a:pPr marL="914400" lvl="0" algn="just"/>
            <a:r>
              <a:rPr lang="en-US" sz="1400" b="1" dirty="0" err="1">
                <a:latin typeface="Courier New" panose="02070309020205020404" pitchFamily="49" charset="0"/>
                <a:cs typeface="Courier New" panose="02070309020205020404" pitchFamily="49" charset="0"/>
              </a:rPr>
              <a:t>Xneut</a:t>
            </a:r>
            <a:r>
              <a:rPr lang="en-US" sz="1400" dirty="0">
                <a:latin typeface="Courier New" panose="02070309020205020404" pitchFamily="49" charset="0"/>
                <a:cs typeface="Courier New" panose="02070309020205020404" pitchFamily="49" charset="0"/>
              </a:rPr>
              <a:t> = Neutral reactance, ohms. Ignored for delta or line‐line connected generators. Assumed to be in series with Rneut value.</a:t>
            </a:r>
          </a:p>
          <a:p>
            <a:pPr marL="914400" lvl="0" algn="just"/>
            <a:r>
              <a:rPr lang="en-US" sz="1400" b="1" dirty="0">
                <a:latin typeface="Courier New" panose="02070309020205020404" pitchFamily="49" charset="0"/>
                <a:cs typeface="Courier New" panose="02070309020205020404" pitchFamily="49" charset="0"/>
              </a:rPr>
              <a:t>Status</a:t>
            </a:r>
            <a:r>
              <a:rPr lang="en-US" sz="1400" dirty="0">
                <a:latin typeface="Courier New" panose="02070309020205020404" pitchFamily="49" charset="0"/>
                <a:cs typeface="Courier New" panose="02070309020205020404" pitchFamily="49" charset="0"/>
              </a:rPr>
              <a:t> = {fixed | variable}. If Fixed, then dispatch multipliers do not apply. The generator is always at full power when it is ON. Default is Variable (follows curves).</a:t>
            </a:r>
          </a:p>
          <a:p>
            <a:pPr marL="914400" lvl="0" algn="just"/>
            <a:r>
              <a:rPr lang="en-US" sz="1400" b="1" dirty="0">
                <a:latin typeface="Courier New" panose="02070309020205020404" pitchFamily="49" charset="0"/>
                <a:cs typeface="Courier New" panose="02070309020205020404" pitchFamily="49" charset="0"/>
              </a:rPr>
              <a:t>Class</a:t>
            </a:r>
            <a:r>
              <a:rPr lang="en-US" sz="1400" dirty="0">
                <a:latin typeface="Courier New" panose="02070309020205020404" pitchFamily="49" charset="0"/>
                <a:cs typeface="Courier New" panose="02070309020205020404" pitchFamily="49" charset="0"/>
              </a:rPr>
              <a:t> = Integer number segregating the generator according to a particular class.</a:t>
            </a:r>
          </a:p>
          <a:p>
            <a:pPr marL="914400" lvl="0" algn="just"/>
            <a:r>
              <a:rPr lang="en-US" sz="1400" b="1" dirty="0" err="1">
                <a:latin typeface="Courier New" panose="02070309020205020404" pitchFamily="49" charset="0"/>
                <a:cs typeface="Courier New" panose="02070309020205020404" pitchFamily="49" charset="0"/>
              </a:rPr>
              <a:t>Maxkvar</a:t>
            </a:r>
            <a:r>
              <a:rPr lang="en-US" sz="1400" dirty="0">
                <a:latin typeface="Courier New" panose="02070309020205020404" pitchFamily="49" charset="0"/>
                <a:cs typeface="Courier New" panose="02070309020205020404" pitchFamily="49" charset="0"/>
              </a:rPr>
              <a:t> = Maximum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limit for Model = 3. Defaults to twice the specified load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Always reset this if you change PF or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properties.</a:t>
            </a:r>
          </a:p>
          <a:p>
            <a:pPr marL="914400" lvl="0" algn="just"/>
            <a:r>
              <a:rPr lang="en-US" sz="1400" b="1" dirty="0" err="1">
                <a:latin typeface="Courier New" panose="02070309020205020404" pitchFamily="49" charset="0"/>
                <a:cs typeface="Courier New" panose="02070309020205020404" pitchFamily="49" charset="0"/>
              </a:rPr>
              <a:t>Minkvar</a:t>
            </a:r>
            <a:r>
              <a:rPr lang="en-US" sz="1400" dirty="0">
                <a:latin typeface="Courier New" panose="02070309020205020404" pitchFamily="49" charset="0"/>
                <a:cs typeface="Courier New" panose="02070309020205020404" pitchFamily="49" charset="0"/>
              </a:rPr>
              <a:t> = Minimum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limit for Model = 3. Enter a negative number if generator can absorb vars. Defaults to negative of </a:t>
            </a:r>
            <a:r>
              <a:rPr lang="en-US" sz="1400" dirty="0" err="1">
                <a:latin typeface="Courier New" panose="02070309020205020404" pitchFamily="49" charset="0"/>
                <a:cs typeface="Courier New" panose="02070309020205020404" pitchFamily="49" charset="0"/>
              </a:rPr>
              <a:t>Maxkvar</a:t>
            </a:r>
            <a:r>
              <a:rPr lang="en-US" sz="1400" dirty="0">
                <a:latin typeface="Courier New" panose="02070309020205020404" pitchFamily="49" charset="0"/>
                <a:cs typeface="Courier New" panose="02070309020205020404" pitchFamily="49" charset="0"/>
              </a:rPr>
              <a:t>. Always reset this if you change PF or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properties.</a:t>
            </a:r>
          </a:p>
          <a:p>
            <a:pPr lvl="0" algn="just"/>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41882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Generator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79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370427"/>
          </a:xfrm>
          <a:prstGeom prst="rect">
            <a:avLst/>
          </a:prstGeom>
          <a:noFill/>
        </p:spPr>
        <p:txBody>
          <a:bodyPr wrap="square" rtlCol="0">
            <a:spAutoFit/>
          </a:bodyPr>
          <a:lstStyle/>
          <a:p>
            <a:pPr lvl="0" algn="just"/>
            <a:r>
              <a:rPr lang="en-US" sz="1800" dirty="0"/>
              <a:t>The properties, in numerical order, are:</a:t>
            </a:r>
          </a:p>
          <a:p>
            <a:pPr algn="just"/>
            <a:r>
              <a:rPr lang="en-US" sz="1800" dirty="0">
                <a:latin typeface="Times New Roman" panose="02020603050405020304" pitchFamily="18" charset="0"/>
                <a:cs typeface="Times New Roman" panose="02020603050405020304" pitchFamily="18" charset="0"/>
              </a:rPr>
              <a:t>…</a:t>
            </a:r>
            <a:endParaRPr lang="en-US" sz="1800" dirty="0"/>
          </a:p>
          <a:p>
            <a:pPr marL="914400" lvl="0" algn="just"/>
            <a:r>
              <a:rPr lang="en-US" sz="1400" b="1" dirty="0">
                <a:latin typeface="Courier New" panose="02070309020205020404" pitchFamily="49" charset="0"/>
                <a:cs typeface="Courier New" panose="02070309020205020404" pitchFamily="49" charset="0"/>
              </a:rPr>
              <a:t>Pvfactor</a:t>
            </a:r>
            <a:r>
              <a:rPr lang="en-US" sz="1400" dirty="0">
                <a:latin typeface="Courier New" panose="02070309020205020404" pitchFamily="49" charset="0"/>
                <a:cs typeface="Courier New" panose="02070309020205020404" pitchFamily="49" charset="0"/>
              </a:rPr>
              <a:t> = Convergence deceleration factor for P‐V generator model (Model=3). Default is 0.1. If the circuit converges easily, you may want to use a higher number such as 1.0. Use a lower number if solution diverges. Use </a:t>
            </a:r>
            <a:r>
              <a:rPr lang="en-US" sz="1400" dirty="0" err="1">
                <a:latin typeface="Courier New" panose="02070309020205020404" pitchFamily="49" charset="0"/>
                <a:cs typeface="Courier New" panose="02070309020205020404" pitchFamily="49" charset="0"/>
              </a:rPr>
              <a:t>Debugtrace</a:t>
            </a:r>
            <a:r>
              <a:rPr lang="en-US" sz="1400" dirty="0">
                <a:latin typeface="Courier New" panose="02070309020205020404" pitchFamily="49" charset="0"/>
                <a:cs typeface="Courier New" panose="02070309020205020404" pitchFamily="49" charset="0"/>
              </a:rPr>
              <a:t>=yes to create a file that will trace the convergence of a generator model.</a:t>
            </a:r>
          </a:p>
          <a:p>
            <a:pPr marL="914400" lvl="0" algn="just"/>
            <a:r>
              <a:rPr lang="en-US" sz="1400" b="1" dirty="0" err="1">
                <a:latin typeface="Courier New" panose="02070309020205020404" pitchFamily="49" charset="0"/>
                <a:cs typeface="Courier New" panose="02070309020205020404" pitchFamily="49" charset="0"/>
              </a:rPr>
              <a:t>Debugtrace</a:t>
            </a:r>
            <a:r>
              <a:rPr lang="en-US" sz="1400" dirty="0">
                <a:latin typeface="Courier New" panose="02070309020205020404" pitchFamily="49" charset="0"/>
                <a:cs typeface="Courier New" panose="02070309020205020404" pitchFamily="49" charset="0"/>
              </a:rPr>
              <a:t> = {Yes | No } Default is no. Turn this on to capture the progress of the generator model for each iteration. Creates a separate file for each generator named "GEN_name.CSV".</a:t>
            </a:r>
          </a:p>
          <a:p>
            <a:pPr marL="914400" lvl="0" algn="just"/>
            <a:r>
              <a:rPr lang="en-US" sz="1400" b="1" dirty="0" err="1">
                <a:latin typeface="Courier New" panose="02070309020205020404" pitchFamily="49" charset="0"/>
                <a:cs typeface="Courier New" panose="02070309020205020404" pitchFamily="49" charset="0"/>
              </a:rPr>
              <a:t>Vminpu</a:t>
            </a:r>
            <a:r>
              <a:rPr lang="en-US" sz="1400" dirty="0">
                <a:latin typeface="Courier New" panose="02070309020205020404" pitchFamily="49" charset="0"/>
                <a:cs typeface="Courier New" panose="02070309020205020404" pitchFamily="49" charset="0"/>
              </a:rPr>
              <a:t> = Default = 0.95. Minimum per unit voltage for which the Model is assumed to apply. Below this value, the generator model reverts to a constant impedance model. For Model 7, this is used to determine the upper current limit. For example, if </a:t>
            </a:r>
            <a:r>
              <a:rPr lang="en-US" sz="1400" dirty="0" err="1">
                <a:latin typeface="Courier New" panose="02070309020205020404" pitchFamily="49" charset="0"/>
                <a:cs typeface="Courier New" panose="02070309020205020404" pitchFamily="49" charset="0"/>
              </a:rPr>
              <a:t>Vminpu</a:t>
            </a:r>
            <a:r>
              <a:rPr lang="en-US" sz="1400" dirty="0">
                <a:latin typeface="Courier New" panose="02070309020205020404" pitchFamily="49" charset="0"/>
                <a:cs typeface="Courier New" panose="02070309020205020404" pitchFamily="49" charset="0"/>
              </a:rPr>
              <a:t> is</a:t>
            </a:r>
          </a:p>
          <a:p>
            <a:pPr marL="914400" lvl="0" algn="just"/>
            <a:r>
              <a:rPr lang="en-US" sz="1400" dirty="0">
                <a:latin typeface="Courier New" panose="02070309020205020404" pitchFamily="49" charset="0"/>
                <a:cs typeface="Courier New" panose="02070309020205020404" pitchFamily="49" charset="0"/>
              </a:rPr>
              <a:t>0.90 then the current limit is (1/0.90) = 111%.</a:t>
            </a:r>
          </a:p>
          <a:p>
            <a:pPr marL="914400" lvl="0" algn="just"/>
            <a:r>
              <a:rPr lang="en-US" sz="1400" b="1" dirty="0" err="1">
                <a:latin typeface="Courier New" panose="02070309020205020404" pitchFamily="49" charset="0"/>
                <a:cs typeface="Courier New" panose="02070309020205020404" pitchFamily="49" charset="0"/>
              </a:rPr>
              <a:t>Vmaxpu</a:t>
            </a:r>
            <a:r>
              <a:rPr lang="en-US" sz="1400" dirty="0">
                <a:latin typeface="Courier New" panose="02070309020205020404" pitchFamily="49" charset="0"/>
                <a:cs typeface="Courier New" panose="02070309020205020404" pitchFamily="49" charset="0"/>
              </a:rPr>
              <a:t> = Default = 1.05. Maximum per unit voltage for which the Model is assumed to apply. Above this value, the generator model reverts to a constant impedance model.</a:t>
            </a:r>
          </a:p>
          <a:p>
            <a:pPr lvl="0" algn="just"/>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3667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General Object Property Description</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LineCode</a:t>
            </a:r>
          </a:p>
        </p:txBody>
      </p:sp>
      <p:sp>
        <p:nvSpPr>
          <p:cNvPr id="4" name="Slide Number Placeholder 3"/>
          <p:cNvSpPr>
            <a:spLocks noGrp="1"/>
          </p:cNvSpPr>
          <p:nvPr>
            <p:ph type="sldNum" sz="quarter" idx="4"/>
          </p:nvPr>
        </p:nvSpPr>
        <p:spPr/>
        <p:txBody>
          <a:bodyPr/>
          <a:lstStyle/>
          <a:p>
            <a:fld id="{179A9A4E-4C82-4D44-9372-C31BB3818094}" type="slidenum">
              <a:rPr lang="en-US" smtClean="0"/>
              <a:pPr/>
              <a:t>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87482"/>
            <a:ext cx="8009238" cy="3323987"/>
          </a:xfrm>
          <a:prstGeom prst="rect">
            <a:avLst/>
          </a:prstGeom>
          <a:noFill/>
        </p:spPr>
        <p:txBody>
          <a:bodyPr wrap="square" rtlCol="0">
            <a:spAutoFit/>
          </a:bodyPr>
          <a:lstStyle/>
          <a:p>
            <a:pPr marL="914400" lvl="0" algn="just"/>
            <a:r>
              <a:rPr lang="en-US" sz="1400" b="1" dirty="0">
                <a:latin typeface="Courier New" panose="02070309020205020404" pitchFamily="49" charset="0"/>
                <a:cs typeface="Courier New" panose="02070309020205020404" pitchFamily="49" charset="0"/>
              </a:rPr>
              <a:t>Pctperm</a:t>
            </a:r>
            <a:r>
              <a:rPr lang="en-US" sz="1400" dirty="0">
                <a:latin typeface="Courier New" panose="02070309020205020404" pitchFamily="49" charset="0"/>
                <a:cs typeface="Courier New" panose="02070309020205020404" pitchFamily="49" charset="0"/>
              </a:rPr>
              <a:t> = Percent of the fault that become permanent (requiring a line crew to repair and a sustained interruption).</a:t>
            </a:r>
          </a:p>
          <a:p>
            <a:pPr marL="914400" lvl="0" algn="just"/>
            <a:r>
              <a:rPr lang="en-US" sz="1400" b="1" dirty="0" err="1">
                <a:latin typeface="Courier New" panose="02070309020205020404" pitchFamily="49" charset="0"/>
                <a:cs typeface="Courier New" panose="02070309020205020404" pitchFamily="49" charset="0"/>
              </a:rPr>
              <a:t>Kron</a:t>
            </a:r>
            <a:r>
              <a:rPr lang="en-US" sz="1400" dirty="0">
                <a:latin typeface="Courier New" panose="02070309020205020404" pitchFamily="49" charset="0"/>
                <a:cs typeface="Courier New" panose="02070309020205020404" pitchFamily="49" charset="0"/>
              </a:rPr>
              <a:t> = Y/N. Default=N. Perform </a:t>
            </a:r>
            <a:r>
              <a:rPr lang="en-US" sz="1400" dirty="0" err="1">
                <a:latin typeface="Courier New" panose="02070309020205020404" pitchFamily="49" charset="0"/>
                <a:cs typeface="Courier New" panose="02070309020205020404" pitchFamily="49" charset="0"/>
              </a:rPr>
              <a:t>Kron</a:t>
            </a:r>
            <a:r>
              <a:rPr lang="en-US" sz="1400" dirty="0">
                <a:latin typeface="Courier New" panose="02070309020205020404" pitchFamily="49" charset="0"/>
                <a:cs typeface="Courier New" panose="02070309020205020404" pitchFamily="49" charset="0"/>
              </a:rPr>
              <a:t> reduction on the impedance matrix after it is formed, reducing order by 1. Do this only on initial definition after matrices are defined. Ignored for symmetrical components.</a:t>
            </a:r>
          </a:p>
          <a:p>
            <a:pPr marL="914400" lvl="0" algn="just"/>
            <a:r>
              <a:rPr lang="en-US" sz="1400" b="1" dirty="0" err="1">
                <a:latin typeface="Courier New" panose="02070309020205020404" pitchFamily="49" charset="0"/>
                <a:cs typeface="Courier New" panose="02070309020205020404" pitchFamily="49" charset="0"/>
              </a:rPr>
              <a:t>Rg</a:t>
            </a:r>
            <a:r>
              <a:rPr lang="en-US" sz="1400" dirty="0">
                <a:latin typeface="Courier New" panose="02070309020205020404" pitchFamily="49" charset="0"/>
                <a:cs typeface="Courier New" panose="02070309020205020404" pitchFamily="49" charset="0"/>
              </a:rPr>
              <a:t> = Carson earth return resistance per unit length used to compute impedance values at base frequency. See description above. For making better adjustments of line impedance values for frequency for harmonics studies. Default= 0.01805 ohms per 1000 </a:t>
            </a:r>
            <a:r>
              <a:rPr lang="en-US" sz="1400" dirty="0" err="1">
                <a:latin typeface="Courier New" panose="02070309020205020404" pitchFamily="49" charset="0"/>
                <a:cs typeface="Courier New" panose="02070309020205020404" pitchFamily="49" charset="0"/>
              </a:rPr>
              <a:t>ft</a:t>
            </a:r>
            <a:r>
              <a:rPr lang="en-US" sz="1400" dirty="0">
                <a:latin typeface="Courier New" panose="02070309020205020404" pitchFamily="49" charset="0"/>
                <a:cs typeface="Courier New" panose="02070309020205020404" pitchFamily="49" charset="0"/>
              </a:rPr>
              <a:t> at 60 Hz. If you do not wish to adjust the earth return impedance for frequency, set both </a:t>
            </a:r>
            <a:r>
              <a:rPr lang="en-US" sz="1400" dirty="0" err="1">
                <a:latin typeface="Courier New" panose="02070309020205020404" pitchFamily="49" charset="0"/>
                <a:cs typeface="Courier New" panose="02070309020205020404" pitchFamily="49" charset="0"/>
              </a:rPr>
              <a:t>Rg</a:t>
            </a:r>
            <a:r>
              <a:rPr lang="en-US" sz="1400" dirty="0">
                <a:latin typeface="Courier New" panose="02070309020205020404" pitchFamily="49" charset="0"/>
                <a:cs typeface="Courier New" panose="02070309020205020404" pitchFamily="49" charset="0"/>
              </a:rPr>
              <a:t> and </a:t>
            </a:r>
            <a:r>
              <a:rPr lang="en-US" sz="1400" dirty="0" err="1">
                <a:latin typeface="Courier New" panose="02070309020205020404" pitchFamily="49" charset="0"/>
                <a:cs typeface="Courier New" panose="02070309020205020404" pitchFamily="49" charset="0"/>
              </a:rPr>
              <a:t>Xg</a:t>
            </a:r>
            <a:r>
              <a:rPr lang="en-US" sz="1400" dirty="0">
                <a:latin typeface="Courier New" panose="02070309020205020404" pitchFamily="49" charset="0"/>
                <a:cs typeface="Courier New" panose="02070309020205020404" pitchFamily="49" charset="0"/>
              </a:rPr>
              <a:t> to zero. Generally avoid </a:t>
            </a:r>
            <a:r>
              <a:rPr lang="en-US" sz="1400" dirty="0" err="1">
                <a:latin typeface="Courier New" panose="02070309020205020404" pitchFamily="49" charset="0"/>
                <a:cs typeface="Courier New" panose="02070309020205020404" pitchFamily="49" charset="0"/>
              </a:rPr>
              <a:t>Kron</a:t>
            </a:r>
            <a:r>
              <a:rPr lang="en-US" sz="1400" dirty="0">
                <a:latin typeface="Courier New" panose="02070309020205020404" pitchFamily="49" charset="0"/>
                <a:cs typeface="Courier New" panose="02070309020205020404" pitchFamily="49" charset="0"/>
              </a:rPr>
              <a:t> reduction if you will be solving at frequencies other than the base frequency and wish to adjust the earth return impedance.</a:t>
            </a:r>
          </a:p>
        </p:txBody>
      </p:sp>
    </p:spTree>
    <p:extLst>
      <p:ext uri="{BB962C8B-B14F-4D97-AF65-F5344CB8AC3E}">
        <p14:creationId xmlns:p14="http://schemas.microsoft.com/office/powerpoint/2010/main" val="40912470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Generator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80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5016758"/>
          </a:xfrm>
          <a:prstGeom prst="rect">
            <a:avLst/>
          </a:prstGeom>
          <a:noFill/>
        </p:spPr>
        <p:txBody>
          <a:bodyPr wrap="square" rtlCol="0">
            <a:spAutoFit/>
          </a:bodyPr>
          <a:lstStyle/>
          <a:p>
            <a:pPr lvl="0" algn="just"/>
            <a:r>
              <a:rPr lang="en-US" sz="1800" dirty="0"/>
              <a:t>The properties, in numerical order, are:</a:t>
            </a:r>
          </a:p>
          <a:p>
            <a:pPr algn="just"/>
            <a:r>
              <a:rPr lang="en-US" sz="1800" dirty="0">
                <a:latin typeface="Times New Roman" panose="02020603050405020304" pitchFamily="18" charset="0"/>
                <a:cs typeface="Times New Roman" panose="02020603050405020304" pitchFamily="18" charset="0"/>
              </a:rPr>
              <a:t>…</a:t>
            </a:r>
            <a:endParaRPr lang="en-US" sz="1800" dirty="0"/>
          </a:p>
          <a:p>
            <a:pPr marL="914400" lvl="0" algn="just"/>
            <a:r>
              <a:rPr lang="en-US" sz="1400" b="1" dirty="0">
                <a:latin typeface="Courier New" panose="02070309020205020404" pitchFamily="49" charset="0"/>
                <a:cs typeface="Courier New" panose="02070309020205020404" pitchFamily="49" charset="0"/>
              </a:rPr>
              <a:t>ForceON</a:t>
            </a:r>
            <a:r>
              <a:rPr lang="en-US" sz="1400" dirty="0">
                <a:latin typeface="Courier New" panose="02070309020205020404" pitchFamily="49" charset="0"/>
                <a:cs typeface="Courier New" panose="02070309020205020404" pitchFamily="49" charset="0"/>
              </a:rPr>
              <a:t> = {Yes | No} Forces generator ON despite requirements of other dispatch modes. Stays ON until this property is set to NO, or an internal algorithm cancels the forced ON state.</a:t>
            </a:r>
          </a:p>
          <a:p>
            <a:pPr marL="914400" lvl="0" algn="just"/>
            <a:r>
              <a:rPr lang="en-US" sz="1400" b="1" dirty="0">
                <a:latin typeface="Courier New" panose="02070309020205020404" pitchFamily="49" charset="0"/>
                <a:cs typeface="Courier New" panose="02070309020205020404" pitchFamily="49" charset="0"/>
              </a:rPr>
              <a:t>kVA</a:t>
            </a:r>
            <a:r>
              <a:rPr lang="en-US" sz="1400" dirty="0">
                <a:latin typeface="Courier New" panose="02070309020205020404" pitchFamily="49" charset="0"/>
                <a:cs typeface="Courier New" panose="02070309020205020404" pitchFamily="49" charset="0"/>
              </a:rPr>
              <a:t> = kVA rating of electrical machine. Defaults to 1.2* kW if not specified. Applied to machine or inverter definition for Dynamics mode solutions.</a:t>
            </a:r>
          </a:p>
          <a:p>
            <a:pPr marL="914400" lvl="0" algn="just"/>
            <a:r>
              <a:rPr lang="en-US" sz="1400" b="1" dirty="0">
                <a:latin typeface="Courier New" panose="02070309020205020404" pitchFamily="49" charset="0"/>
                <a:cs typeface="Courier New" panose="02070309020205020404" pitchFamily="49" charset="0"/>
              </a:rPr>
              <a:t>MVA</a:t>
            </a:r>
            <a:r>
              <a:rPr lang="en-US" sz="1400" dirty="0">
                <a:latin typeface="Courier New" panose="02070309020205020404" pitchFamily="49" charset="0"/>
                <a:cs typeface="Courier New" panose="02070309020205020404" pitchFamily="49" charset="0"/>
              </a:rPr>
              <a:t> = MVA rating of electrical machine. Alternative to using kVA=.</a:t>
            </a:r>
          </a:p>
          <a:p>
            <a:pPr marL="914400" lvl="0" algn="just"/>
            <a:r>
              <a:rPr lang="en-US" sz="1400" b="1" dirty="0" err="1">
                <a:latin typeface="Courier New" panose="02070309020205020404" pitchFamily="49" charset="0"/>
                <a:cs typeface="Courier New" panose="02070309020205020404" pitchFamily="49" charset="0"/>
              </a:rPr>
              <a:t>Xd</a:t>
            </a:r>
            <a:r>
              <a:rPr lang="en-US" sz="1400" dirty="0">
                <a:latin typeface="Courier New" panose="02070309020205020404" pitchFamily="49" charset="0"/>
                <a:cs typeface="Courier New" panose="02070309020205020404" pitchFamily="49" charset="0"/>
              </a:rPr>
              <a:t> = Per unit synchronous reactance of machine. Presently used only for </a:t>
            </a:r>
            <a:r>
              <a:rPr lang="en-US" sz="1400" dirty="0" err="1">
                <a:latin typeface="Courier New" panose="02070309020205020404" pitchFamily="49" charset="0"/>
                <a:cs typeface="Courier New" panose="02070309020205020404" pitchFamily="49" charset="0"/>
              </a:rPr>
              <a:t>Thevinen</a:t>
            </a:r>
            <a:r>
              <a:rPr lang="en-US" sz="1400" dirty="0">
                <a:latin typeface="Courier New" panose="02070309020205020404" pitchFamily="49" charset="0"/>
                <a:cs typeface="Courier New" panose="02070309020205020404" pitchFamily="49" charset="0"/>
              </a:rPr>
              <a:t> impedance for power flow </a:t>
            </a:r>
            <a:r>
              <a:rPr lang="en-US" sz="1400" dirty="0" err="1">
                <a:latin typeface="Courier New" panose="02070309020205020404" pitchFamily="49" charset="0"/>
                <a:cs typeface="Courier New" panose="02070309020205020404" pitchFamily="49" charset="0"/>
              </a:rPr>
              <a:t>calcs</a:t>
            </a:r>
            <a:r>
              <a:rPr lang="en-US" sz="1400" dirty="0">
                <a:latin typeface="Courier New" panose="02070309020205020404" pitchFamily="49" charset="0"/>
                <a:cs typeface="Courier New" panose="02070309020205020404" pitchFamily="49" charset="0"/>
              </a:rPr>
              <a:t> of user models (model=6). Typically use a value from 0.4 to 1.0. Default is 1.0</a:t>
            </a:r>
          </a:p>
          <a:p>
            <a:pPr marL="914400" lvl="0" algn="just"/>
            <a:r>
              <a:rPr lang="en-US" sz="1400" b="1" dirty="0" err="1">
                <a:latin typeface="Courier New" panose="02070309020205020404" pitchFamily="49" charset="0"/>
                <a:cs typeface="Courier New" panose="02070309020205020404" pitchFamily="49" charset="0"/>
              </a:rPr>
              <a:t>Xdp</a:t>
            </a:r>
            <a:r>
              <a:rPr lang="en-US" sz="1400" dirty="0">
                <a:latin typeface="Courier New" panose="02070309020205020404" pitchFamily="49" charset="0"/>
                <a:cs typeface="Courier New" panose="02070309020205020404" pitchFamily="49" charset="0"/>
              </a:rPr>
              <a:t> = Per unit transient reactance of the machine. Used for Dynamics mode and Fault studies. Default is 0.27.For user models, this value is used for the </a:t>
            </a:r>
            <a:r>
              <a:rPr lang="en-US" sz="1400" dirty="0" err="1">
                <a:latin typeface="Courier New" panose="02070309020205020404" pitchFamily="49" charset="0"/>
                <a:cs typeface="Courier New" panose="02070309020205020404" pitchFamily="49" charset="0"/>
              </a:rPr>
              <a:t>Thevinen</a:t>
            </a:r>
            <a:r>
              <a:rPr lang="en-US" sz="1400" dirty="0">
                <a:latin typeface="Courier New" panose="02070309020205020404" pitchFamily="49" charset="0"/>
                <a:cs typeface="Courier New" panose="02070309020205020404" pitchFamily="49" charset="0"/>
              </a:rPr>
              <a:t>/Norton impedance for Dynamics Mode.</a:t>
            </a:r>
          </a:p>
          <a:p>
            <a:pPr marL="914400" lvl="0" algn="just"/>
            <a:r>
              <a:rPr lang="en-US" sz="1400" b="1" dirty="0">
                <a:latin typeface="Courier New" panose="02070309020205020404" pitchFamily="49" charset="0"/>
                <a:cs typeface="Courier New" panose="02070309020205020404" pitchFamily="49" charset="0"/>
              </a:rPr>
              <a:t>H</a:t>
            </a:r>
            <a:r>
              <a:rPr lang="en-US" sz="1400" dirty="0">
                <a:latin typeface="Courier New" panose="02070309020205020404" pitchFamily="49" charset="0"/>
                <a:cs typeface="Courier New" panose="02070309020205020404" pitchFamily="49" charset="0"/>
              </a:rPr>
              <a:t> = Per unit mass constant of the machine. MW‐sec/MVA. Default is 1.0.</a:t>
            </a:r>
          </a:p>
          <a:p>
            <a:pPr marL="914400" lvl="0" algn="just"/>
            <a:r>
              <a:rPr lang="en-US" sz="1400" b="1" dirty="0">
                <a:latin typeface="Courier New" panose="02070309020205020404" pitchFamily="49" charset="0"/>
                <a:cs typeface="Courier New" panose="02070309020205020404" pitchFamily="49" charset="0"/>
              </a:rPr>
              <a:t>D</a:t>
            </a:r>
            <a:r>
              <a:rPr lang="en-US" sz="1400" dirty="0">
                <a:latin typeface="Courier New" panose="02070309020205020404" pitchFamily="49" charset="0"/>
                <a:cs typeface="Courier New" panose="02070309020205020404" pitchFamily="49" charset="0"/>
              </a:rPr>
              <a:t> = Damping constant. Usual range is 0 to 4. Default is 1.0. Adjust to get damping.</a:t>
            </a:r>
          </a:p>
          <a:p>
            <a:pPr lvl="0" algn="just"/>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662093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Generator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81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5170646"/>
          </a:xfrm>
          <a:prstGeom prst="rect">
            <a:avLst/>
          </a:prstGeom>
          <a:noFill/>
        </p:spPr>
        <p:txBody>
          <a:bodyPr wrap="square" rtlCol="0">
            <a:spAutoFit/>
          </a:bodyPr>
          <a:lstStyle/>
          <a:p>
            <a:pPr lvl="0" algn="just"/>
            <a:r>
              <a:rPr lang="en-US" sz="1800" dirty="0"/>
              <a:t>The properties, in numerical order, are:</a:t>
            </a:r>
          </a:p>
          <a:p>
            <a:pPr algn="just"/>
            <a:r>
              <a:rPr lang="en-US" sz="1800" dirty="0">
                <a:latin typeface="Times New Roman" panose="02020603050405020304" pitchFamily="18" charset="0"/>
                <a:cs typeface="Times New Roman" panose="02020603050405020304" pitchFamily="18" charset="0"/>
              </a:rPr>
              <a:t>…</a:t>
            </a:r>
            <a:endParaRPr lang="en-US" sz="1800" dirty="0"/>
          </a:p>
          <a:p>
            <a:pPr marL="914400" lvl="0" algn="just"/>
            <a:r>
              <a:rPr lang="en-US" sz="1400" b="1" dirty="0" err="1">
                <a:latin typeface="Courier New" panose="02070309020205020404" pitchFamily="49" charset="0"/>
                <a:cs typeface="Courier New" panose="02070309020205020404" pitchFamily="49" charset="0"/>
              </a:rPr>
              <a:t>UserModel</a:t>
            </a:r>
            <a:r>
              <a:rPr lang="en-US" sz="1400" dirty="0">
                <a:latin typeface="Courier New" panose="02070309020205020404" pitchFamily="49" charset="0"/>
                <a:cs typeface="Courier New" panose="02070309020205020404" pitchFamily="49" charset="0"/>
              </a:rPr>
              <a:t> = Name of DLL containing user‐written model, which computes the terminal currents for Dynamics studies, overriding the default model. Set to "none" to negate previous setting.</a:t>
            </a:r>
          </a:p>
          <a:p>
            <a:pPr marL="914400" lvl="0" algn="just"/>
            <a:r>
              <a:rPr lang="en-US" sz="1400" b="1" dirty="0" err="1">
                <a:latin typeface="Courier New" panose="02070309020205020404" pitchFamily="49" charset="0"/>
                <a:cs typeface="Courier New" panose="02070309020205020404" pitchFamily="49" charset="0"/>
              </a:rPr>
              <a:t>UserData</a:t>
            </a:r>
            <a:r>
              <a:rPr lang="en-US" sz="1400" dirty="0">
                <a:latin typeface="Courier New" panose="02070309020205020404" pitchFamily="49" charset="0"/>
                <a:cs typeface="Courier New" panose="02070309020205020404" pitchFamily="49" charset="0"/>
              </a:rPr>
              <a:t> = String (in quotes or parentheses) that gets passed to user‐written model for defining the data required for that model.</a:t>
            </a:r>
          </a:p>
          <a:p>
            <a:pPr marL="914400" lvl="0" algn="just"/>
            <a:r>
              <a:rPr lang="en-US" sz="1400" b="1" dirty="0" err="1">
                <a:latin typeface="Courier New" panose="02070309020205020404" pitchFamily="49" charset="0"/>
                <a:cs typeface="Courier New" panose="02070309020205020404" pitchFamily="49" charset="0"/>
              </a:rPr>
              <a:t>ShaftModel</a:t>
            </a:r>
            <a:r>
              <a:rPr lang="en-US" sz="1400" dirty="0">
                <a:latin typeface="Courier New" panose="02070309020205020404" pitchFamily="49" charset="0"/>
                <a:cs typeface="Courier New" panose="02070309020205020404" pitchFamily="49" charset="0"/>
              </a:rPr>
              <a:t> = Name of user‐written DLL containing a Shaft model, which models the prime mover and determines the power on the shaft for Dynamics studies. Models additional mass elements other than the single‐mass model in the DSS default model. Set to "none" to negate previous setting.</a:t>
            </a:r>
          </a:p>
          <a:p>
            <a:pPr marL="914400" lvl="0" algn="just"/>
            <a:r>
              <a:rPr lang="en-US" sz="1400" b="1" dirty="0" err="1">
                <a:latin typeface="Courier New" panose="02070309020205020404" pitchFamily="49" charset="0"/>
                <a:cs typeface="Courier New" panose="02070309020205020404" pitchFamily="49" charset="0"/>
              </a:rPr>
              <a:t>ShaftData</a:t>
            </a:r>
            <a:r>
              <a:rPr lang="en-US" sz="1400" dirty="0">
                <a:latin typeface="Courier New" panose="02070309020205020404" pitchFamily="49" charset="0"/>
                <a:cs typeface="Courier New" panose="02070309020205020404" pitchFamily="49" charset="0"/>
              </a:rPr>
              <a:t> = String that gets passed to user‐written shaft dynamic model for defining the data for that model.</a:t>
            </a:r>
          </a:p>
          <a:p>
            <a:pPr marL="914400" lvl="0" algn="just"/>
            <a:r>
              <a:rPr lang="en-US" sz="1400" b="1" dirty="0">
                <a:latin typeface="Courier New" panose="02070309020205020404" pitchFamily="49" charset="0"/>
                <a:cs typeface="Courier New" panose="02070309020205020404" pitchFamily="49" charset="0"/>
              </a:rPr>
              <a:t>spectrum</a:t>
            </a:r>
            <a:r>
              <a:rPr lang="en-US" sz="1400" dirty="0">
                <a:latin typeface="Courier New" panose="02070309020205020404" pitchFamily="49" charset="0"/>
                <a:cs typeface="Courier New" panose="02070309020205020404" pitchFamily="49" charset="0"/>
              </a:rPr>
              <a:t> = Name of harmonic voltage or current spectrum for this generator. Voltage behind </a:t>
            </a:r>
            <a:r>
              <a:rPr lang="en-US" sz="1400" dirty="0" err="1">
                <a:latin typeface="Courier New" panose="02070309020205020404" pitchFamily="49" charset="0"/>
                <a:cs typeface="Courier New" panose="02070309020205020404" pitchFamily="49" charset="0"/>
              </a:rPr>
              <a:t>Xd</a:t>
            </a:r>
            <a:r>
              <a:rPr lang="en-US" sz="1400" dirty="0">
                <a:latin typeface="Courier New" panose="02070309020205020404" pitchFamily="49" charset="0"/>
                <a:cs typeface="Courier New" panose="02070309020205020404" pitchFamily="49" charset="0"/>
              </a:rPr>
              <a:t>" for machine ‐ default. Current injection for inverter. Default value is "default", which is defined when the DSS starts.</a:t>
            </a:r>
          </a:p>
          <a:p>
            <a:pPr marL="914400" lvl="0" algn="just"/>
            <a:r>
              <a:rPr lang="en-US" sz="1400" b="1" dirty="0" err="1">
                <a:latin typeface="Courier New" panose="02070309020205020404" pitchFamily="49" charset="0"/>
                <a:cs typeface="Courier New" panose="02070309020205020404" pitchFamily="49" charset="0"/>
              </a:rPr>
              <a:t>Basefreq</a:t>
            </a:r>
            <a:r>
              <a:rPr lang="en-US" sz="1400" dirty="0">
                <a:latin typeface="Courier New" panose="02070309020205020404" pitchFamily="49" charset="0"/>
                <a:cs typeface="Courier New" panose="02070309020205020404" pitchFamily="49" charset="0"/>
              </a:rPr>
              <a:t>= Base frequency for which this generator is defined. Default is 60.0.</a:t>
            </a:r>
          </a:p>
          <a:p>
            <a:pPr marL="914400" lvl="0" algn="just"/>
            <a:r>
              <a:rPr lang="en-US" sz="1400" b="1" dirty="0">
                <a:latin typeface="Courier New" panose="02070309020205020404" pitchFamily="49" charset="0"/>
                <a:cs typeface="Courier New" panose="02070309020205020404" pitchFamily="49" charset="0"/>
              </a:rPr>
              <a:t>Like</a:t>
            </a:r>
            <a:r>
              <a:rPr lang="en-US" sz="1400" dirty="0">
                <a:latin typeface="Courier New" panose="02070309020205020404" pitchFamily="49" charset="0"/>
                <a:cs typeface="Courier New" panose="02070309020205020404" pitchFamily="49" charset="0"/>
              </a:rPr>
              <a:t>= Name of another Generator object on which to base this one.</a:t>
            </a:r>
          </a:p>
          <a:p>
            <a:pPr marL="914400" lvl="0" algn="just"/>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014923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Storage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82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1754326"/>
          </a:xfrm>
          <a:prstGeom prst="rect">
            <a:avLst/>
          </a:prstGeom>
          <a:noFill/>
        </p:spPr>
        <p:txBody>
          <a:bodyPr wrap="square" rtlCol="0">
            <a:spAutoFit/>
          </a:bodyPr>
          <a:lstStyle/>
          <a:p>
            <a:pPr lvl="0" algn="just"/>
            <a:r>
              <a:rPr lang="en-US" sz="1800" dirty="0"/>
              <a:t>Storage object is a recently added model into </a:t>
            </a:r>
            <a:r>
              <a:rPr lang="en-US" sz="1800" dirty="0" err="1"/>
              <a:t>OpenDss</a:t>
            </a:r>
            <a:r>
              <a:rPr lang="en-US" sz="1800" dirty="0"/>
              <a:t>, there is no description about it now. If you want to know more about storage object, you can search in the </a:t>
            </a:r>
            <a:r>
              <a:rPr lang="en-US" sz="1800" dirty="0" err="1"/>
              <a:t>OpenDss</a:t>
            </a:r>
            <a:r>
              <a:rPr lang="en-US" sz="1800" dirty="0"/>
              <a:t> forum or contact Roger Dugan.</a:t>
            </a:r>
          </a:p>
          <a:p>
            <a:pPr lvl="0" algn="just"/>
            <a:endParaRPr lang="en-US" sz="1800" dirty="0"/>
          </a:p>
          <a:p>
            <a:pPr lvl="0" algn="just"/>
            <a:r>
              <a:rPr lang="en-US" sz="1800" dirty="0"/>
              <a:t>However, the properties of storage object in summarized into a table, please refer to the </a:t>
            </a:r>
            <a:r>
              <a:rPr lang="en-US" sz="1800" dirty="0" err="1"/>
              <a:t>OpenDss</a:t>
            </a:r>
            <a:r>
              <a:rPr lang="en-US" sz="1800" dirty="0"/>
              <a:t> manual.</a:t>
            </a:r>
          </a:p>
        </p:txBody>
      </p:sp>
    </p:spTree>
    <p:extLst>
      <p:ext uri="{BB962C8B-B14F-4D97-AF65-F5344CB8AC3E}">
        <p14:creationId xmlns:p14="http://schemas.microsoft.com/office/powerpoint/2010/main" val="4497630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813FD-EF44-7697-190A-1BBCA129AC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DD45D4-4541-C02C-26C1-02E21B242455}"/>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Contents</a:t>
            </a:r>
          </a:p>
        </p:txBody>
      </p:sp>
      <p:sp>
        <p:nvSpPr>
          <p:cNvPr id="4" name="Slide Number Placeholder 3">
            <a:extLst>
              <a:ext uri="{FF2B5EF4-FFF2-40B4-BE49-F238E27FC236}">
                <a16:creationId xmlns:a16="http://schemas.microsoft.com/office/drawing/2014/main" id="{2430F138-3FC5-FFE8-C08E-A8CC29AC6BC8}"/>
              </a:ext>
            </a:extLst>
          </p:cNvPr>
          <p:cNvSpPr>
            <a:spLocks noGrp="1"/>
          </p:cNvSpPr>
          <p:nvPr>
            <p:ph type="sldNum" sz="quarter" idx="4"/>
          </p:nvPr>
        </p:nvSpPr>
        <p:spPr/>
        <p:txBody>
          <a:bodyPr/>
          <a:lstStyle/>
          <a:p>
            <a:fld id="{179A9A4E-4C82-4D44-9372-C31BB3818094}" type="slidenum">
              <a:rPr lang="en-US" smtClean="0"/>
              <a:pPr/>
              <a:t>83</a:t>
            </a:fld>
            <a:endParaRPr lang="en-US" dirty="0"/>
          </a:p>
        </p:txBody>
      </p:sp>
      <p:sp>
        <p:nvSpPr>
          <p:cNvPr id="5" name="Text Placeholder 4">
            <a:extLst>
              <a:ext uri="{FF2B5EF4-FFF2-40B4-BE49-F238E27FC236}">
                <a16:creationId xmlns:a16="http://schemas.microsoft.com/office/drawing/2014/main" id="{9B3B475F-7468-C07D-91C3-234956527738}"/>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8" name="Content Placeholder 2">
            <a:extLst>
              <a:ext uri="{FF2B5EF4-FFF2-40B4-BE49-F238E27FC236}">
                <a16:creationId xmlns:a16="http://schemas.microsoft.com/office/drawing/2014/main" id="{BF937E1E-03E1-7F15-B91D-E3BEA3E14349}"/>
              </a:ext>
            </a:extLst>
          </p:cNvPr>
          <p:cNvSpPr>
            <a:spLocks noGrp="1"/>
          </p:cNvSpPr>
          <p:nvPr>
            <p:ph idx="1"/>
          </p:nvPr>
        </p:nvSpPr>
        <p:spPr>
          <a:xfrm>
            <a:off x="762000" y="1222761"/>
            <a:ext cx="7239000" cy="4495800"/>
          </a:xfrm>
        </p:spPr>
        <p:txBody>
          <a:bodyPr>
            <a:normAutofit fontScale="92500"/>
          </a:bodyPr>
          <a:lstStyle/>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General object description</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Line</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Source and other objects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Power delivery elements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Power conversion elements</a:t>
            </a:r>
          </a:p>
          <a:p>
            <a:pPr>
              <a:lnSpc>
                <a:spcPct val="200000"/>
              </a:lnSpc>
              <a:buFont typeface="Wingdings" panose="05000000000000000000" pitchFamily="2" charset="2"/>
              <a:buChar char="q"/>
            </a:pPr>
            <a:r>
              <a:rPr lang="en-US" sz="2100" dirty="0">
                <a:solidFill>
                  <a:srgbClr val="C00000"/>
                </a:solidFill>
                <a:latin typeface="Times New Roman" panose="02020603050405020304" pitchFamily="18" charset="0"/>
                <a:cs typeface="Times New Roman" panose="02020603050405020304" pitchFamily="18" charset="0"/>
              </a:rPr>
              <a:t>Control elements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Meter elements</a:t>
            </a:r>
          </a:p>
          <a:p>
            <a:pPr>
              <a:lnSpc>
                <a:spcPct val="200000"/>
              </a:lnSpc>
              <a:buClrTx/>
              <a:buFont typeface="Wingdings" panose="05000000000000000000" pitchFamily="2" charset="2"/>
              <a:buChar char="q"/>
            </a:pPr>
            <a:endParaRPr lang="en-US" sz="2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10647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err="1">
                <a:latin typeface="Times New Roman" panose="02020603050405020304" pitchFamily="18" charset="0"/>
                <a:cs typeface="Times New Roman" panose="02020603050405020304" pitchFamily="18" charset="0"/>
              </a:rPr>
              <a:t>CapControl</a:t>
            </a:r>
            <a:r>
              <a:rPr lang="en-US" sz="4000" dirty="0">
                <a:latin typeface="Times New Roman" panose="02020603050405020304" pitchFamily="18" charset="0"/>
                <a:cs typeface="Times New Roman" panose="02020603050405020304" pitchFamily="18" charset="0"/>
              </a:rPr>
              <a:t>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84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3693319"/>
          </a:xfrm>
          <a:prstGeom prst="rect">
            <a:avLst/>
          </a:prstGeom>
          <a:noFill/>
        </p:spPr>
        <p:txBody>
          <a:bodyPr wrap="square" rtlCol="0">
            <a:spAutoFit/>
          </a:bodyPr>
          <a:lstStyle/>
          <a:p>
            <a:pPr lvl="0" algn="just"/>
            <a:r>
              <a:rPr lang="en-US" sz="1800" dirty="0"/>
              <a:t>One of the distinctive capabilities of the </a:t>
            </a:r>
            <a:r>
              <a:rPr lang="en-US" sz="1800" dirty="0" err="1"/>
              <a:t>OpenDSS</a:t>
            </a:r>
            <a:r>
              <a:rPr lang="en-US" sz="1800" dirty="0"/>
              <a:t> is that control elements are modeled separately from the power‐carrying elements. This provides significant flexibility to create new models. Initially, control objects reflected only standard utility distribution system control devices. More recently, new, innovative models have been developed. Currently, there are nine controls provided with the program with more planned soon. This section gives some idea of how the control objects work and how you might exploit them.</a:t>
            </a:r>
          </a:p>
          <a:p>
            <a:pPr lvl="0" algn="just"/>
            <a:endParaRPr lang="en-US" sz="1800" dirty="0"/>
          </a:p>
          <a:p>
            <a:pPr lvl="0" algn="just"/>
            <a:r>
              <a:rPr lang="en-US" sz="1800" dirty="0"/>
              <a:t>Control elements are polled after a power flow solution has been obtained. If any control needs to operate, it places a message on the Control Queue. When it comes time for the control to operate, the message is popped off the queue and the command executed. This allows for the simulation of controls that have time delays in their operation.</a:t>
            </a:r>
          </a:p>
        </p:txBody>
      </p:sp>
    </p:spTree>
    <p:extLst>
      <p:ext uri="{BB962C8B-B14F-4D97-AF65-F5344CB8AC3E}">
        <p14:creationId xmlns:p14="http://schemas.microsoft.com/office/powerpoint/2010/main" val="16288338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err="1">
                <a:latin typeface="Times New Roman" panose="02020603050405020304" pitchFamily="18" charset="0"/>
                <a:cs typeface="Times New Roman" panose="02020603050405020304" pitchFamily="18" charset="0"/>
              </a:rPr>
              <a:t>CapControl</a:t>
            </a:r>
            <a:r>
              <a:rPr lang="en-US" sz="4000" dirty="0">
                <a:latin typeface="Times New Roman" panose="02020603050405020304" pitchFamily="18" charset="0"/>
                <a:cs typeface="Times New Roman" panose="02020603050405020304" pitchFamily="18" charset="0"/>
              </a:rPr>
              <a:t>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85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832092"/>
          </a:xfrm>
          <a:prstGeom prst="rect">
            <a:avLst/>
          </a:prstGeom>
          <a:noFill/>
        </p:spPr>
        <p:txBody>
          <a:bodyPr wrap="square" rtlCol="0">
            <a:spAutoFit/>
          </a:bodyPr>
          <a:lstStyle/>
          <a:p>
            <a:pPr lvl="0" algn="just">
              <a:spcAft>
                <a:spcPts val="600"/>
              </a:spcAft>
            </a:pPr>
            <a:r>
              <a:rPr lang="en-US" sz="1800" dirty="0"/>
              <a:t>The typical execution of the Solve command for a single snapshot power flow solution is:</a:t>
            </a:r>
          </a:p>
          <a:p>
            <a:pPr marL="914400" lvl="0" algn="just"/>
            <a:r>
              <a:rPr lang="en-US" sz="1800" dirty="0"/>
              <a:t>1. Initialize Snapshot (_</a:t>
            </a:r>
            <a:r>
              <a:rPr lang="en-US" sz="1800" dirty="0" err="1"/>
              <a:t>InitSnap</a:t>
            </a:r>
            <a:r>
              <a:rPr lang="en-US" sz="1800" dirty="0"/>
              <a:t>)</a:t>
            </a:r>
          </a:p>
          <a:p>
            <a:pPr marL="914400" lvl="0" algn="just"/>
            <a:r>
              <a:rPr lang="en-US" sz="1800" dirty="0"/>
              <a:t>2. Repeat until converged:</a:t>
            </a:r>
          </a:p>
          <a:p>
            <a:pPr marL="914400" lvl="0" algn="just"/>
            <a:r>
              <a:rPr lang="en-US" sz="1800" dirty="0"/>
              <a:t>    a. Solve Circuit (_</a:t>
            </a:r>
            <a:r>
              <a:rPr lang="en-US" sz="1800" dirty="0" err="1"/>
              <a:t>SolveNoControl</a:t>
            </a:r>
            <a:r>
              <a:rPr lang="en-US" sz="1800" dirty="0"/>
              <a:t>)</a:t>
            </a:r>
          </a:p>
          <a:p>
            <a:pPr marL="914400" lvl="0" algn="just"/>
            <a:r>
              <a:rPr lang="en-US" sz="1800" dirty="0"/>
              <a:t>    b. Sample control devices (_</a:t>
            </a:r>
            <a:r>
              <a:rPr lang="en-US" sz="1800" dirty="0" err="1"/>
              <a:t>SampleControls</a:t>
            </a:r>
            <a:r>
              <a:rPr lang="en-US" sz="1800" dirty="0"/>
              <a:t>)</a:t>
            </a:r>
          </a:p>
          <a:p>
            <a:pPr marL="914400" lvl="0" algn="just"/>
            <a:r>
              <a:rPr lang="en-US" sz="1800" dirty="0"/>
              <a:t>    c. Do control actions, if any (_</a:t>
            </a:r>
            <a:r>
              <a:rPr lang="en-US" sz="1800" dirty="0" err="1"/>
              <a:t>DoControlActions</a:t>
            </a:r>
            <a:r>
              <a:rPr lang="en-US" sz="1800" dirty="0"/>
              <a:t>)</a:t>
            </a:r>
          </a:p>
          <a:p>
            <a:pPr lvl="0" algn="just">
              <a:spcBef>
                <a:spcPts val="600"/>
              </a:spcBef>
            </a:pPr>
            <a:r>
              <a:rPr lang="en-US" sz="1800" dirty="0"/>
              <a:t>The names in parentheses after the step is the corresponding command (see command reference above) that you would use if you wanted to “roll your own” solution method.</a:t>
            </a:r>
          </a:p>
          <a:p>
            <a:pPr lvl="0" algn="just">
              <a:spcBef>
                <a:spcPts val="600"/>
              </a:spcBef>
            </a:pPr>
            <a:r>
              <a:rPr lang="en-US" sz="1800" dirty="0"/>
              <a:t>Control elements typically have a Sample function that samples the voltage and current at the terminal that the control is monitoring. Each element of the Control element class also has a </a:t>
            </a:r>
            <a:r>
              <a:rPr lang="en-US" sz="1800" dirty="0" err="1"/>
              <a:t>DoPendingAction</a:t>
            </a:r>
            <a:r>
              <a:rPr lang="en-US" sz="1800" dirty="0"/>
              <a:t> function that is called from the control queue at the appropriated time. The Control element then takes the prescribed action or decides that it doesn’t need to (as is the case for many distribution system controls).</a:t>
            </a:r>
          </a:p>
        </p:txBody>
      </p:sp>
    </p:spTree>
    <p:extLst>
      <p:ext uri="{BB962C8B-B14F-4D97-AF65-F5344CB8AC3E}">
        <p14:creationId xmlns:p14="http://schemas.microsoft.com/office/powerpoint/2010/main" val="35090163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295400"/>
          </a:xfrm>
        </p:spPr>
        <p:txBody>
          <a:bodyPr/>
          <a:lstStyle/>
          <a:p>
            <a:r>
              <a:rPr lang="en-US" sz="4000" dirty="0" err="1">
                <a:latin typeface="Times New Roman" panose="02020603050405020304" pitchFamily="18" charset="0"/>
                <a:cs typeface="Times New Roman" panose="02020603050405020304" pitchFamily="18" charset="0"/>
              </a:rPr>
              <a:t>CapControl</a:t>
            </a:r>
            <a:r>
              <a:rPr lang="en-US" sz="4000" dirty="0">
                <a:latin typeface="Times New Roman" panose="02020603050405020304" pitchFamily="18" charset="0"/>
                <a:cs typeface="Times New Roman" panose="02020603050405020304" pitchFamily="18" charset="0"/>
              </a:rPr>
              <a:t> Object</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86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5370701"/>
          </a:xfrm>
          <a:prstGeom prst="rect">
            <a:avLst/>
          </a:prstGeom>
          <a:noFill/>
        </p:spPr>
        <p:txBody>
          <a:bodyPr wrap="square" rtlCol="0">
            <a:spAutoFit/>
          </a:bodyPr>
          <a:lstStyle/>
          <a:p>
            <a:pPr lvl="0" algn="just">
              <a:spcAft>
                <a:spcPts val="600"/>
              </a:spcAft>
            </a:pPr>
            <a:r>
              <a:rPr lang="en-US" sz="1800" dirty="0"/>
              <a:t>The capacitor control monitors the voltage and current at a terminal of a </a:t>
            </a:r>
            <a:r>
              <a:rPr lang="en-US" sz="1800" dirty="0" err="1"/>
              <a:t>PDelement</a:t>
            </a:r>
            <a:r>
              <a:rPr lang="en-US" sz="1800" dirty="0"/>
              <a:t> or a </a:t>
            </a:r>
            <a:r>
              <a:rPr lang="en-US" sz="1800" dirty="0" err="1"/>
              <a:t>PCelement</a:t>
            </a:r>
            <a:r>
              <a:rPr lang="en-US" sz="1800" dirty="0"/>
              <a:t> and sends switching messages to a Capacitor object. The </a:t>
            </a:r>
            <a:r>
              <a:rPr lang="en-US" sz="1800" dirty="0" err="1"/>
              <a:t>CapControl</a:t>
            </a:r>
            <a:r>
              <a:rPr lang="en-US" sz="1800" dirty="0"/>
              <a:t> contains essential features of many typical utility capacitor controls.</a:t>
            </a:r>
          </a:p>
          <a:p>
            <a:pPr lvl="0" algn="just">
              <a:spcAft>
                <a:spcPts val="600"/>
              </a:spcAft>
            </a:pPr>
            <a:r>
              <a:rPr lang="en-US" sz="1800" dirty="0"/>
              <a:t>Example:</a:t>
            </a:r>
          </a:p>
          <a:p>
            <a:pPr marL="914400" lvl="0" algn="just">
              <a:spcAft>
                <a:spcPts val="600"/>
              </a:spcAft>
            </a:pPr>
            <a:r>
              <a:rPr lang="en-US" sz="1400" b="1" dirty="0">
                <a:latin typeface="Courier New" panose="02070309020205020404" pitchFamily="49" charset="0"/>
                <a:cs typeface="Courier New" panose="02070309020205020404" pitchFamily="49" charset="0"/>
              </a:rPr>
              <a:t>New CapControl.C1ctrl element=Line.L1 Capacitor=C1</a:t>
            </a:r>
          </a:p>
          <a:p>
            <a:pPr marL="914400" lvl="0" algn="just">
              <a:spcAft>
                <a:spcPts val="600"/>
              </a:spcAft>
            </a:pPr>
            <a:r>
              <a:rPr lang="en-US" sz="1400" b="1" dirty="0">
                <a:latin typeface="Courier New" panose="02070309020205020404" pitchFamily="49" charset="0"/>
                <a:cs typeface="Courier New" panose="02070309020205020404" pitchFamily="49" charset="0"/>
              </a:rPr>
              <a:t>~ Type=Current ON=400 OFF=300 Delay=30</a:t>
            </a:r>
          </a:p>
          <a:p>
            <a:pPr lvl="0" algn="just">
              <a:spcAft>
                <a:spcPts val="600"/>
              </a:spcAft>
            </a:pPr>
            <a:r>
              <a:rPr lang="en-US" sz="1800" dirty="0"/>
              <a:t>This control monitors the current in Line.L1 and switches Capacitor.C1 based on current magnitude. This is one of the simpler controls to implement. The capacitor will switch ON when the current in the monitored phase (defaults to 1) after a delay of 30 s. If the current drops below 400 A before 30 s has elapsed, the control resets (ignores the message from the control queue). After energization, the capacitor switches off when the current drops below 300 with the default </a:t>
            </a:r>
            <a:r>
              <a:rPr lang="en-US" sz="1800" dirty="0" err="1"/>
              <a:t>DelayOFF</a:t>
            </a:r>
            <a:r>
              <a:rPr lang="en-US" sz="1800" dirty="0"/>
              <a:t>.</a:t>
            </a:r>
          </a:p>
          <a:p>
            <a:pPr lvl="0" algn="just">
              <a:spcAft>
                <a:spcPts val="600"/>
              </a:spcAft>
            </a:pPr>
            <a:endParaRPr lang="en-US" sz="1800" dirty="0"/>
          </a:p>
          <a:p>
            <a:pPr lvl="0" algn="just">
              <a:spcAft>
                <a:spcPts val="600"/>
              </a:spcAft>
            </a:pPr>
            <a:r>
              <a:rPr lang="en-US" sz="1800" dirty="0"/>
              <a:t>The properties are:</a:t>
            </a:r>
          </a:p>
          <a:p>
            <a:pPr lvl="0" algn="just">
              <a:spcAft>
                <a:spcPts val="600"/>
              </a:spcAft>
            </a:pPr>
            <a:r>
              <a:rPr lang="en-US" sz="1800" dirty="0"/>
              <a:t>…</a:t>
            </a:r>
          </a:p>
          <a:p>
            <a:pPr lvl="0" algn="just">
              <a:spcAft>
                <a:spcPts val="600"/>
              </a:spcAft>
            </a:pPr>
            <a:endParaRPr lang="en-US" sz="1800" dirty="0"/>
          </a:p>
          <a:p>
            <a:pPr lvl="0" algn="just">
              <a:spcAft>
                <a:spcPts val="600"/>
              </a:spcAft>
            </a:pPr>
            <a:endParaRPr lang="en-US" sz="1800" dirty="0"/>
          </a:p>
        </p:txBody>
      </p:sp>
    </p:spTree>
    <p:extLst>
      <p:ext uri="{BB962C8B-B14F-4D97-AF65-F5344CB8AC3E}">
        <p14:creationId xmlns:p14="http://schemas.microsoft.com/office/powerpoint/2010/main" val="26213402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295400"/>
          </a:xfrm>
        </p:spPr>
        <p:txBody>
          <a:bodyPr/>
          <a:lstStyle/>
          <a:p>
            <a:r>
              <a:rPr lang="en-US" sz="4000" dirty="0" err="1">
                <a:latin typeface="Times New Roman" panose="02020603050405020304" pitchFamily="18" charset="0"/>
                <a:cs typeface="Times New Roman" panose="02020603050405020304" pitchFamily="18" charset="0"/>
              </a:rPr>
              <a:t>CapControl</a:t>
            </a:r>
            <a:r>
              <a:rPr lang="en-US" sz="4000" dirty="0">
                <a:latin typeface="Times New Roman" panose="02020603050405020304" pitchFamily="18" charset="0"/>
                <a:cs typeface="Times New Roman" panose="02020603050405020304" pitchFamily="18" charset="0"/>
              </a:rPr>
              <a:t> Object</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87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847481"/>
          </a:xfrm>
          <a:prstGeom prst="rect">
            <a:avLst/>
          </a:prstGeom>
          <a:noFill/>
        </p:spPr>
        <p:txBody>
          <a:bodyPr wrap="square" rtlCol="0">
            <a:spAutoFit/>
          </a:bodyPr>
          <a:lstStyle/>
          <a:p>
            <a:pPr lvl="0" algn="just">
              <a:spcAft>
                <a:spcPts val="600"/>
              </a:spcAft>
            </a:pPr>
            <a:r>
              <a:rPr lang="en-US" sz="1800" dirty="0"/>
              <a:t>The properties are:</a:t>
            </a:r>
          </a:p>
          <a:p>
            <a:pPr marL="914400" lvl="0" algn="just">
              <a:spcAft>
                <a:spcPts val="600"/>
              </a:spcAft>
            </a:pPr>
            <a:r>
              <a:rPr lang="en-US" sz="1400" b="1" dirty="0">
                <a:latin typeface="Courier New" panose="02070309020205020404" pitchFamily="49" charset="0"/>
                <a:cs typeface="Courier New" panose="02070309020205020404" pitchFamily="49" charset="0"/>
              </a:rPr>
              <a:t>Element</a:t>
            </a:r>
            <a:r>
              <a:rPr lang="en-US" sz="1400" dirty="0">
                <a:latin typeface="Courier New" panose="02070309020205020404" pitchFamily="49" charset="0"/>
                <a:cs typeface="Courier New" panose="02070309020205020404" pitchFamily="49" charset="0"/>
              </a:rPr>
              <a:t> = Full object name of the circuit element, typically a line or transformer, to which the capacitor control's PT and/or CT are </a:t>
            </a:r>
            <a:r>
              <a:rPr lang="en-US" sz="1400" dirty="0" err="1">
                <a:latin typeface="Courier New" panose="02070309020205020404" pitchFamily="49" charset="0"/>
                <a:cs typeface="Courier New" panose="02070309020205020404" pitchFamily="49" charset="0"/>
              </a:rPr>
              <a:t>connected.There</a:t>
            </a:r>
            <a:r>
              <a:rPr lang="en-US" sz="1400" dirty="0">
                <a:latin typeface="Courier New" panose="02070309020205020404" pitchFamily="49" charset="0"/>
                <a:cs typeface="Courier New" panose="02070309020205020404" pitchFamily="49" charset="0"/>
              </a:rPr>
              <a:t> is no default; must be specified.</a:t>
            </a:r>
          </a:p>
          <a:p>
            <a:pPr marL="914400" lvl="0" algn="just">
              <a:spcAft>
                <a:spcPts val="600"/>
              </a:spcAft>
            </a:pPr>
            <a:r>
              <a:rPr lang="en-US" sz="1400" b="1" dirty="0">
                <a:latin typeface="Courier New" panose="02070309020205020404" pitchFamily="49" charset="0"/>
                <a:cs typeface="Courier New" panose="02070309020205020404" pitchFamily="49" charset="0"/>
              </a:rPr>
              <a:t>Capacitor</a:t>
            </a:r>
            <a:r>
              <a:rPr lang="en-US" sz="1400" dirty="0">
                <a:latin typeface="Courier New" panose="02070309020205020404" pitchFamily="49" charset="0"/>
                <a:cs typeface="Courier New" panose="02070309020205020404" pitchFamily="49" charset="0"/>
              </a:rPr>
              <a:t> = Name of Capacitor element which the </a:t>
            </a:r>
            <a:r>
              <a:rPr lang="en-US" sz="1400" dirty="0" err="1">
                <a:latin typeface="Courier New" panose="02070309020205020404" pitchFamily="49" charset="0"/>
                <a:cs typeface="Courier New" panose="02070309020205020404" pitchFamily="49" charset="0"/>
              </a:rPr>
              <a:t>CapControl</a:t>
            </a:r>
            <a:r>
              <a:rPr lang="en-US" sz="1400" dirty="0">
                <a:latin typeface="Courier New" panose="02070309020205020404" pitchFamily="49" charset="0"/>
                <a:cs typeface="Courier New" panose="02070309020205020404" pitchFamily="49" charset="0"/>
              </a:rPr>
              <a:t> controls. No Default; Must be </a:t>
            </a:r>
            <a:r>
              <a:rPr lang="en-US" sz="1400" dirty="0" err="1">
                <a:latin typeface="Courier New" panose="02070309020205020404" pitchFamily="49" charset="0"/>
                <a:cs typeface="Courier New" panose="02070309020205020404" pitchFamily="49" charset="0"/>
              </a:rPr>
              <a:t>specified.Do</a:t>
            </a:r>
            <a:r>
              <a:rPr lang="en-US" sz="1400" dirty="0">
                <a:latin typeface="Courier New" panose="02070309020205020404" pitchFamily="49" charset="0"/>
                <a:cs typeface="Courier New" panose="02070309020205020404" pitchFamily="49" charset="0"/>
              </a:rPr>
              <a:t> not specify the full object name; "Capacitor" is assumed for the object class. Example: Capacitor=cap1</a:t>
            </a:r>
          </a:p>
          <a:p>
            <a:pPr marL="914400" lvl="0" algn="just">
              <a:spcAft>
                <a:spcPts val="600"/>
              </a:spcAft>
            </a:pPr>
            <a:r>
              <a:rPr lang="en-US" sz="1400" b="1" dirty="0">
                <a:latin typeface="Courier New" panose="02070309020205020404" pitchFamily="49" charset="0"/>
                <a:cs typeface="Courier New" panose="02070309020205020404" pitchFamily="49" charset="0"/>
              </a:rPr>
              <a:t>Type</a:t>
            </a:r>
            <a:r>
              <a:rPr lang="en-US" sz="1400" dirty="0">
                <a:latin typeface="Courier New" panose="02070309020205020404" pitchFamily="49" charset="0"/>
                <a:cs typeface="Courier New" panose="02070309020205020404" pitchFamily="49" charset="0"/>
              </a:rPr>
              <a:t> = {Current | voltage |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 PF | time } Control type. Specify the ONsetting and </a:t>
            </a:r>
            <a:r>
              <a:rPr lang="en-US" sz="1400" dirty="0" err="1">
                <a:latin typeface="Courier New" panose="02070309020205020404" pitchFamily="49" charset="0"/>
                <a:cs typeface="Courier New" panose="02070309020205020404" pitchFamily="49" charset="0"/>
              </a:rPr>
              <a:t>OFFsetting</a:t>
            </a:r>
            <a:r>
              <a:rPr lang="en-US" sz="1400" dirty="0">
                <a:latin typeface="Courier New" panose="02070309020205020404" pitchFamily="49" charset="0"/>
                <a:cs typeface="Courier New" panose="02070309020205020404" pitchFamily="49" charset="0"/>
              </a:rPr>
              <a:t> appropriately with the type of control. (See help for ONsetting) </a:t>
            </a:r>
          </a:p>
          <a:p>
            <a:pPr marL="914400" lvl="0" algn="just">
              <a:spcAft>
                <a:spcPts val="600"/>
              </a:spcAft>
            </a:pPr>
            <a:r>
              <a:rPr lang="en-US" sz="1400" b="1" dirty="0" err="1">
                <a:latin typeface="Courier New" panose="02070309020205020404" pitchFamily="49" charset="0"/>
                <a:cs typeface="Courier New" panose="02070309020205020404" pitchFamily="49" charset="0"/>
              </a:rPr>
              <a:t>CTPhase</a:t>
            </a:r>
            <a:r>
              <a:rPr lang="en-US" sz="1400" dirty="0">
                <a:latin typeface="Courier New" panose="02070309020205020404" pitchFamily="49" charset="0"/>
                <a:cs typeface="Courier New" panose="02070309020205020404" pitchFamily="49" charset="0"/>
              </a:rPr>
              <a:t> Number of the phase being monitored for CURRENT control or one of {AVG | MAX | MIN} for all phases. Default=1. If delta or L‐L connection, enter the first or the two phases being monitored [1‐2, 2‐3, 3‐1]. Must be less than the number of phases.</a:t>
            </a:r>
          </a:p>
          <a:p>
            <a:pPr marL="914400" lvl="0" algn="just">
              <a:spcAft>
                <a:spcPts val="600"/>
              </a:spcAft>
            </a:pPr>
            <a:r>
              <a:rPr lang="en-US" sz="1400" dirty="0">
                <a:latin typeface="Courier New" panose="02070309020205020404" pitchFamily="49" charset="0"/>
                <a:cs typeface="Courier New" panose="02070309020205020404" pitchFamily="49" charset="0"/>
              </a:rPr>
              <a:t>Does not apply to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control which uses all phases by default.</a:t>
            </a:r>
          </a:p>
          <a:p>
            <a:pPr marL="914400" lvl="0" algn="just">
              <a:spcAft>
                <a:spcPts val="600"/>
              </a:spcAft>
            </a:pPr>
            <a:r>
              <a:rPr lang="en-US" sz="1400" b="1" dirty="0" err="1">
                <a:latin typeface="Courier New" panose="02070309020205020404" pitchFamily="49" charset="0"/>
                <a:cs typeface="Courier New" panose="02070309020205020404" pitchFamily="49" charset="0"/>
              </a:rPr>
              <a:t>CTratio</a:t>
            </a:r>
            <a:r>
              <a:rPr lang="en-US" sz="1400" dirty="0">
                <a:latin typeface="Courier New" panose="02070309020205020404" pitchFamily="49" charset="0"/>
                <a:cs typeface="Courier New" panose="02070309020205020404" pitchFamily="49" charset="0"/>
              </a:rPr>
              <a:t> = Ratio of the CT from line amps to control ampere setting for current and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control types.</a:t>
            </a:r>
          </a:p>
          <a:p>
            <a:pPr lvl="0" algn="just">
              <a:spcAft>
                <a:spcPts val="600"/>
              </a:spcAft>
            </a:pPr>
            <a:r>
              <a:rPr lang="en-US" sz="1800" dirty="0"/>
              <a:t>…</a:t>
            </a:r>
          </a:p>
        </p:txBody>
      </p:sp>
    </p:spTree>
    <p:extLst>
      <p:ext uri="{BB962C8B-B14F-4D97-AF65-F5344CB8AC3E}">
        <p14:creationId xmlns:p14="http://schemas.microsoft.com/office/powerpoint/2010/main" val="7628004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295400"/>
          </a:xfrm>
        </p:spPr>
        <p:txBody>
          <a:bodyPr/>
          <a:lstStyle/>
          <a:p>
            <a:r>
              <a:rPr lang="en-US" sz="4000" dirty="0" err="1">
                <a:latin typeface="Times New Roman" panose="02020603050405020304" pitchFamily="18" charset="0"/>
                <a:cs typeface="Times New Roman" panose="02020603050405020304" pitchFamily="18" charset="0"/>
              </a:rPr>
              <a:t>CapControl</a:t>
            </a:r>
            <a:r>
              <a:rPr lang="en-US" sz="4000" dirty="0">
                <a:latin typeface="Times New Roman" panose="02020603050405020304" pitchFamily="18" charset="0"/>
                <a:cs typeface="Times New Roman" panose="02020603050405020304" pitchFamily="18" charset="0"/>
              </a:rPr>
              <a:t> Object</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88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693593"/>
          </a:xfrm>
          <a:prstGeom prst="rect">
            <a:avLst/>
          </a:prstGeom>
          <a:noFill/>
        </p:spPr>
        <p:txBody>
          <a:bodyPr wrap="square" rtlCol="0">
            <a:spAutoFit/>
          </a:bodyPr>
          <a:lstStyle/>
          <a:p>
            <a:pPr lvl="0" algn="just">
              <a:spcAft>
                <a:spcPts val="600"/>
              </a:spcAft>
            </a:pPr>
            <a:r>
              <a:rPr lang="en-US" sz="1800" dirty="0"/>
              <a:t>The properties are:</a:t>
            </a:r>
          </a:p>
          <a:p>
            <a:pPr algn="just">
              <a:spcAft>
                <a:spcPts val="600"/>
              </a:spcAft>
            </a:pPr>
            <a:r>
              <a:rPr lang="en-US" sz="1800" dirty="0"/>
              <a:t>…</a:t>
            </a:r>
          </a:p>
          <a:p>
            <a:pPr marL="914400" lvl="0" algn="just">
              <a:spcAft>
                <a:spcPts val="600"/>
              </a:spcAft>
            </a:pPr>
            <a:r>
              <a:rPr lang="en-US" sz="1400" b="1" dirty="0">
                <a:latin typeface="Courier New" panose="02070309020205020404" pitchFamily="49" charset="0"/>
                <a:cs typeface="Courier New" panose="02070309020205020404" pitchFamily="49" charset="0"/>
              </a:rPr>
              <a:t>DeadTime</a:t>
            </a:r>
            <a:r>
              <a:rPr lang="en-US" sz="1400" dirty="0">
                <a:latin typeface="Courier New" panose="02070309020205020404" pitchFamily="49" charset="0"/>
                <a:cs typeface="Courier New" panose="02070309020205020404" pitchFamily="49" charset="0"/>
              </a:rPr>
              <a:t> = Dead time after capacitor is turned OFF before it can be turned back ON. Default is 300 sec.</a:t>
            </a:r>
          </a:p>
          <a:p>
            <a:pPr marL="914400" lvl="0" algn="just">
              <a:spcAft>
                <a:spcPts val="600"/>
              </a:spcAft>
            </a:pPr>
            <a:r>
              <a:rPr lang="en-US" sz="1400" b="1" dirty="0">
                <a:latin typeface="Courier New" panose="02070309020205020404" pitchFamily="49" charset="0"/>
                <a:cs typeface="Courier New" panose="02070309020205020404" pitchFamily="49" charset="0"/>
              </a:rPr>
              <a:t>Delay</a:t>
            </a:r>
            <a:r>
              <a:rPr lang="en-US" sz="1400" dirty="0">
                <a:latin typeface="Courier New" panose="02070309020205020404" pitchFamily="49" charset="0"/>
                <a:cs typeface="Courier New" panose="02070309020205020404" pitchFamily="49" charset="0"/>
              </a:rPr>
              <a:t> = Time delay, in seconds, from when the control is armed before it sends out the switching command to turn ON. The control may reset before the action actually occurs. This is used to determine which capacity control will act first. Default is 15. You may specify any floating point number to achieve a model of whatever condition is necessary.</a:t>
            </a:r>
          </a:p>
          <a:p>
            <a:pPr marL="914400" lvl="0" algn="just">
              <a:spcAft>
                <a:spcPts val="600"/>
              </a:spcAft>
            </a:pPr>
            <a:r>
              <a:rPr lang="en-US" sz="1400" b="1" dirty="0" err="1">
                <a:latin typeface="Courier New" panose="02070309020205020404" pitchFamily="49" charset="0"/>
                <a:cs typeface="Courier New" panose="02070309020205020404" pitchFamily="49" charset="0"/>
              </a:rPr>
              <a:t>DelayOFF</a:t>
            </a:r>
            <a:r>
              <a:rPr lang="en-US" sz="1400" dirty="0">
                <a:latin typeface="Courier New" panose="02070309020205020404" pitchFamily="49" charset="0"/>
                <a:cs typeface="Courier New" panose="02070309020205020404" pitchFamily="49" charset="0"/>
              </a:rPr>
              <a:t> = Time delay, in seconds, for control to turn OFF when present state is ON. Default is 15.</a:t>
            </a:r>
          </a:p>
          <a:p>
            <a:pPr marL="914400" lvl="0" algn="just">
              <a:spcAft>
                <a:spcPts val="600"/>
              </a:spcAft>
            </a:pPr>
            <a:r>
              <a:rPr lang="en-US" sz="1400" b="1" dirty="0" err="1">
                <a:latin typeface="Courier New" panose="02070309020205020404" pitchFamily="49" charset="0"/>
                <a:cs typeface="Courier New" panose="02070309020205020404" pitchFamily="49" charset="0"/>
              </a:rPr>
              <a:t>EventLog</a:t>
            </a:r>
            <a:r>
              <a:rPr lang="en-US" sz="1400" dirty="0">
                <a:latin typeface="Courier New" panose="02070309020205020404" pitchFamily="49" charset="0"/>
                <a:cs typeface="Courier New" panose="02070309020205020404" pitchFamily="49" charset="0"/>
              </a:rPr>
              <a:t> = {Yes/True* | No/False} Default is YES for </a:t>
            </a:r>
            <a:r>
              <a:rPr lang="en-US" sz="1400" dirty="0" err="1">
                <a:latin typeface="Courier New" panose="02070309020205020404" pitchFamily="49" charset="0"/>
                <a:cs typeface="Courier New" panose="02070309020205020404" pitchFamily="49" charset="0"/>
              </a:rPr>
              <a:t>CapControl</a:t>
            </a:r>
            <a:r>
              <a:rPr lang="en-US" sz="1400" dirty="0">
                <a:latin typeface="Courier New" panose="02070309020205020404" pitchFamily="49" charset="0"/>
                <a:cs typeface="Courier New" panose="02070309020205020404" pitchFamily="49" charset="0"/>
              </a:rPr>
              <a:t>. Log control actions to </a:t>
            </a:r>
            <a:r>
              <a:rPr lang="en-US" sz="1400" dirty="0" err="1">
                <a:latin typeface="Courier New" panose="02070309020205020404" pitchFamily="49" charset="0"/>
                <a:cs typeface="Courier New" panose="02070309020205020404" pitchFamily="49" charset="0"/>
              </a:rPr>
              <a:t>Eventlog</a:t>
            </a:r>
            <a:r>
              <a:rPr lang="en-US" sz="1400" dirty="0">
                <a:latin typeface="Courier New" panose="02070309020205020404" pitchFamily="49" charset="0"/>
                <a:cs typeface="Courier New" panose="02070309020205020404" pitchFamily="49" charset="0"/>
              </a:rPr>
              <a:t>.</a:t>
            </a:r>
          </a:p>
          <a:p>
            <a:pPr marL="914400" lvl="0" algn="just">
              <a:spcAft>
                <a:spcPts val="600"/>
              </a:spcAft>
            </a:pPr>
            <a:r>
              <a:rPr lang="en-US" sz="1400" b="1" dirty="0" err="1">
                <a:latin typeface="Courier New" panose="02070309020205020404" pitchFamily="49" charset="0"/>
                <a:cs typeface="Courier New" panose="02070309020205020404" pitchFamily="49" charset="0"/>
              </a:rPr>
              <a:t>OFFsetting</a:t>
            </a:r>
            <a:r>
              <a:rPr lang="en-US" sz="1400" dirty="0">
                <a:latin typeface="Courier New" panose="02070309020205020404" pitchFamily="49" charset="0"/>
                <a:cs typeface="Courier New" panose="02070309020205020404" pitchFamily="49" charset="0"/>
              </a:rPr>
              <a:t> = Value at which the control arms to switch the capacitor OFF. (See help for </a:t>
            </a:r>
            <a:r>
              <a:rPr lang="en-US" sz="1400" dirty="0" err="1">
                <a:latin typeface="Courier New" panose="02070309020205020404" pitchFamily="49" charset="0"/>
                <a:cs typeface="Courier New" panose="02070309020205020404" pitchFamily="49" charset="0"/>
              </a:rPr>
              <a:t>ONsetting</a:t>
            </a:r>
            <a:r>
              <a:rPr lang="en-US" sz="1400" dirty="0">
                <a:latin typeface="Courier New" panose="02070309020205020404" pitchFamily="49" charset="0"/>
                <a:cs typeface="Courier New" panose="02070309020205020404" pitchFamily="49" charset="0"/>
              </a:rPr>
              <a:t>)For Time control, is OK to have Off time the next day ( &lt; On time)</a:t>
            </a:r>
          </a:p>
          <a:p>
            <a:pPr lvl="0" algn="just">
              <a:spcAft>
                <a:spcPts val="600"/>
              </a:spcAft>
            </a:pPr>
            <a:r>
              <a:rPr lang="en-US" sz="1800" dirty="0"/>
              <a:t>…</a:t>
            </a:r>
          </a:p>
        </p:txBody>
      </p:sp>
    </p:spTree>
    <p:extLst>
      <p:ext uri="{BB962C8B-B14F-4D97-AF65-F5344CB8AC3E}">
        <p14:creationId xmlns:p14="http://schemas.microsoft.com/office/powerpoint/2010/main" val="12668065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295400"/>
          </a:xfrm>
        </p:spPr>
        <p:txBody>
          <a:bodyPr/>
          <a:lstStyle/>
          <a:p>
            <a:r>
              <a:rPr lang="en-US" sz="4000" dirty="0" err="1">
                <a:latin typeface="Times New Roman" panose="02020603050405020304" pitchFamily="18" charset="0"/>
                <a:cs typeface="Times New Roman" panose="02020603050405020304" pitchFamily="18" charset="0"/>
              </a:rPr>
              <a:t>CapControl</a:t>
            </a:r>
            <a:r>
              <a:rPr lang="en-US" sz="4000" dirty="0">
                <a:latin typeface="Times New Roman" panose="02020603050405020304" pitchFamily="18" charset="0"/>
                <a:cs typeface="Times New Roman" panose="02020603050405020304" pitchFamily="18" charset="0"/>
              </a:rPr>
              <a:t> Object</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89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616648"/>
          </a:xfrm>
          <a:prstGeom prst="rect">
            <a:avLst/>
          </a:prstGeom>
          <a:noFill/>
        </p:spPr>
        <p:txBody>
          <a:bodyPr wrap="square" rtlCol="0">
            <a:spAutoFit/>
          </a:bodyPr>
          <a:lstStyle/>
          <a:p>
            <a:pPr lvl="0" algn="just">
              <a:spcAft>
                <a:spcPts val="600"/>
              </a:spcAft>
            </a:pPr>
            <a:r>
              <a:rPr lang="en-US" sz="1800" dirty="0"/>
              <a:t>The properties are:</a:t>
            </a:r>
          </a:p>
          <a:p>
            <a:pPr algn="just">
              <a:spcAft>
                <a:spcPts val="600"/>
              </a:spcAft>
            </a:pPr>
            <a:r>
              <a:rPr lang="en-US" sz="1800" dirty="0"/>
              <a:t>…</a:t>
            </a:r>
          </a:p>
          <a:p>
            <a:pPr marL="914400" lvl="0" algn="just">
              <a:spcAft>
                <a:spcPts val="600"/>
              </a:spcAft>
            </a:pPr>
            <a:r>
              <a:rPr lang="en-US" sz="1400" b="1" dirty="0">
                <a:latin typeface="Courier New" panose="02070309020205020404" pitchFamily="49" charset="0"/>
                <a:cs typeface="Courier New" panose="02070309020205020404" pitchFamily="49" charset="0"/>
              </a:rPr>
              <a:t>ONsetting</a:t>
            </a:r>
            <a:r>
              <a:rPr lang="en-US" sz="1400" dirty="0">
                <a:latin typeface="Courier New" panose="02070309020205020404" pitchFamily="49" charset="0"/>
                <a:cs typeface="Courier New" panose="02070309020205020404" pitchFamily="49" charset="0"/>
              </a:rPr>
              <a:t> = Value at which the control arms to switch the capacitor ON (or ratchet up a step).</a:t>
            </a:r>
          </a:p>
          <a:p>
            <a:pPr marL="914400" lvl="0" algn="just">
              <a:spcAft>
                <a:spcPts val="600"/>
              </a:spcAft>
            </a:pPr>
            <a:r>
              <a:rPr lang="en-US" sz="1400" dirty="0">
                <a:latin typeface="Courier New" panose="02070309020205020404" pitchFamily="49" charset="0"/>
                <a:cs typeface="Courier New" panose="02070309020205020404" pitchFamily="49" charset="0"/>
              </a:rPr>
              <a:t>Type of Control: (1) Current: Line Amps / </a:t>
            </a:r>
            <a:r>
              <a:rPr lang="en-US" sz="1400" dirty="0" err="1">
                <a:latin typeface="Courier New" panose="02070309020205020404" pitchFamily="49" charset="0"/>
                <a:cs typeface="Courier New" panose="02070309020205020404" pitchFamily="49" charset="0"/>
              </a:rPr>
              <a:t>Ctratio</a:t>
            </a:r>
            <a:r>
              <a:rPr lang="en-US" sz="1400" dirty="0">
                <a:latin typeface="Courier New" panose="02070309020205020404" pitchFamily="49" charset="0"/>
                <a:cs typeface="Courier New" panose="02070309020205020404" pitchFamily="49" charset="0"/>
              </a:rPr>
              <a:t>; (2) Voltage: Line‐Neutral (or Line‐Line for delta) Volts / </a:t>
            </a:r>
            <a:r>
              <a:rPr lang="en-US" sz="1400" dirty="0" err="1">
                <a:latin typeface="Courier New" panose="02070309020205020404" pitchFamily="49" charset="0"/>
                <a:cs typeface="Courier New" panose="02070309020205020404" pitchFamily="49" charset="0"/>
              </a:rPr>
              <a:t>Ptratio</a:t>
            </a:r>
            <a:r>
              <a:rPr lang="en-US" sz="1400" dirty="0">
                <a:latin typeface="Courier New" panose="02070309020205020404" pitchFamily="49" charset="0"/>
                <a:cs typeface="Courier New" panose="02070309020205020404" pitchFamily="49" charset="0"/>
              </a:rPr>
              <a:t>; (3)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Total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all phases (3‐phase for </a:t>
            </a:r>
            <a:r>
              <a:rPr lang="en-US" sz="1400" dirty="0" err="1">
                <a:latin typeface="Courier New" panose="02070309020205020404" pitchFamily="49" charset="0"/>
                <a:cs typeface="Courier New" panose="02070309020205020404" pitchFamily="49" charset="0"/>
              </a:rPr>
              <a:t>pos</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seq</a:t>
            </a:r>
            <a:r>
              <a:rPr lang="en-US" sz="1400" dirty="0">
                <a:latin typeface="Courier New" panose="02070309020205020404" pitchFamily="49" charset="0"/>
                <a:cs typeface="Courier New" panose="02070309020205020404" pitchFamily="49" charset="0"/>
              </a:rPr>
              <a:t> model). This is directional; (4) PF: Power Factor, Total power in monitored terminal. Negative for Leading; (5) Time: </a:t>
            </a:r>
            <a:r>
              <a:rPr lang="en-US" sz="1400" dirty="0" err="1">
                <a:latin typeface="Courier New" panose="02070309020205020404" pitchFamily="49" charset="0"/>
                <a:cs typeface="Courier New" panose="02070309020205020404" pitchFamily="49" charset="0"/>
              </a:rPr>
              <a:t>Hrs</a:t>
            </a:r>
            <a:r>
              <a:rPr lang="en-US" sz="1400" dirty="0">
                <a:latin typeface="Courier New" panose="02070309020205020404" pitchFamily="49" charset="0"/>
                <a:cs typeface="Courier New" panose="02070309020205020404" pitchFamily="49" charset="0"/>
              </a:rPr>
              <a:t> from Midnight as a floating point number (decimal). 7:30am would be entered as 7.5.</a:t>
            </a:r>
          </a:p>
          <a:p>
            <a:pPr marL="914400" lvl="0" algn="just">
              <a:spcAft>
                <a:spcPts val="600"/>
              </a:spcAft>
            </a:pPr>
            <a:r>
              <a:rPr lang="en-US" sz="1400" b="1" dirty="0" err="1">
                <a:latin typeface="Courier New" panose="02070309020205020404" pitchFamily="49" charset="0"/>
                <a:cs typeface="Courier New" panose="02070309020205020404" pitchFamily="49" charset="0"/>
              </a:rPr>
              <a:t>PTPhase</a:t>
            </a:r>
            <a:r>
              <a:rPr lang="en-US" sz="1400" dirty="0">
                <a:latin typeface="Courier New" panose="02070309020205020404" pitchFamily="49" charset="0"/>
                <a:cs typeface="Courier New" panose="02070309020205020404" pitchFamily="49" charset="0"/>
              </a:rPr>
              <a:t> = Number of the phase being monitored for VOLTAGE control or one of {AVG | MAX | MIN} for all phases. Default=1. If delta or L‐L connection, enter the first or the two phases being monitored [1‐2, 2‐3, 3‐1]. Must be less than the number of phases. Does not apply to </a:t>
            </a:r>
            <a:r>
              <a:rPr lang="en-US" sz="1400" dirty="0" err="1">
                <a:latin typeface="Courier New" panose="02070309020205020404" pitchFamily="49" charset="0"/>
                <a:cs typeface="Courier New" panose="02070309020205020404" pitchFamily="49" charset="0"/>
              </a:rPr>
              <a:t>kvar</a:t>
            </a:r>
            <a:r>
              <a:rPr lang="en-US" sz="1400" dirty="0">
                <a:latin typeface="Courier New" panose="02070309020205020404" pitchFamily="49" charset="0"/>
                <a:cs typeface="Courier New" panose="02070309020205020404" pitchFamily="49" charset="0"/>
              </a:rPr>
              <a:t> control which uses all phases by default.</a:t>
            </a:r>
          </a:p>
          <a:p>
            <a:pPr marL="914400" lvl="0" algn="just">
              <a:spcAft>
                <a:spcPts val="600"/>
              </a:spcAft>
            </a:pPr>
            <a:endParaRPr lang="en-US" sz="1400" b="1" dirty="0">
              <a:latin typeface="Courier New" panose="02070309020205020404" pitchFamily="49" charset="0"/>
              <a:cs typeface="Courier New" panose="02070309020205020404" pitchFamily="49" charset="0"/>
            </a:endParaRPr>
          </a:p>
          <a:p>
            <a:pPr marL="914400" lvl="0" algn="just">
              <a:spcAft>
                <a:spcPts val="600"/>
              </a:spcAft>
            </a:pPr>
            <a:r>
              <a:rPr lang="en-US" sz="1800" dirty="0"/>
              <a:t>…</a:t>
            </a:r>
          </a:p>
        </p:txBody>
      </p:sp>
    </p:spTree>
    <p:extLst>
      <p:ext uri="{BB962C8B-B14F-4D97-AF65-F5344CB8AC3E}">
        <p14:creationId xmlns:p14="http://schemas.microsoft.com/office/powerpoint/2010/main" val="225604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General Object Property Description</a:t>
            </a:r>
            <a:br>
              <a:rPr lang="en-US" sz="4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LineCode</a:t>
            </a:r>
          </a:p>
        </p:txBody>
      </p:sp>
      <p:sp>
        <p:nvSpPr>
          <p:cNvPr id="4" name="Slide Number Placeholder 3"/>
          <p:cNvSpPr>
            <a:spLocks noGrp="1"/>
          </p:cNvSpPr>
          <p:nvPr>
            <p:ph type="sldNum" sz="quarter" idx="4"/>
          </p:nvPr>
        </p:nvSpPr>
        <p:spPr/>
        <p:txBody>
          <a:bodyPr/>
          <a:lstStyle/>
          <a:p>
            <a:fld id="{179A9A4E-4C82-4D44-9372-C31BB3818094}" type="slidenum">
              <a:rPr lang="en-US" smtClean="0"/>
              <a:pPr/>
              <a:t>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87482"/>
            <a:ext cx="8009238" cy="2677656"/>
          </a:xfrm>
          <a:prstGeom prst="rect">
            <a:avLst/>
          </a:prstGeom>
          <a:noFill/>
        </p:spPr>
        <p:txBody>
          <a:bodyPr wrap="square" rtlCol="0">
            <a:spAutoFit/>
          </a:bodyPr>
          <a:lstStyle/>
          <a:p>
            <a:pPr marL="914400" lvl="0" algn="just"/>
            <a:r>
              <a:rPr lang="en-US" sz="1400" b="1" dirty="0" err="1">
                <a:latin typeface="Courier New" panose="02070309020205020404" pitchFamily="49" charset="0"/>
                <a:cs typeface="Courier New" panose="02070309020205020404" pitchFamily="49" charset="0"/>
              </a:rPr>
              <a:t>Xg</a:t>
            </a:r>
            <a:r>
              <a:rPr lang="en-US" sz="1400" dirty="0">
                <a:latin typeface="Courier New" panose="02070309020205020404" pitchFamily="49" charset="0"/>
                <a:cs typeface="Courier New" panose="02070309020205020404" pitchFamily="49" charset="0"/>
              </a:rPr>
              <a:t> = Carson earth return reactance per unit length used to compute impedance values at base frequency. See description above. For making better adjustments of line impedance values for frequency for harmonics studies. Default= 0.155081 ohms per</a:t>
            </a:r>
          </a:p>
          <a:p>
            <a:pPr marL="914400" lvl="0" algn="just"/>
            <a:r>
              <a:rPr lang="en-US" sz="1400" dirty="0">
                <a:latin typeface="Courier New" panose="02070309020205020404" pitchFamily="49" charset="0"/>
                <a:cs typeface="Courier New" panose="02070309020205020404" pitchFamily="49" charset="0"/>
              </a:rPr>
              <a:t>1000 </a:t>
            </a:r>
            <a:r>
              <a:rPr lang="en-US" sz="1400" dirty="0" err="1">
                <a:latin typeface="Courier New" panose="02070309020205020404" pitchFamily="49" charset="0"/>
                <a:cs typeface="Courier New" panose="02070309020205020404" pitchFamily="49" charset="0"/>
              </a:rPr>
              <a:t>ft</a:t>
            </a:r>
            <a:r>
              <a:rPr lang="en-US" sz="1400" dirty="0">
                <a:latin typeface="Courier New" panose="02070309020205020404" pitchFamily="49" charset="0"/>
                <a:cs typeface="Courier New" panose="02070309020205020404" pitchFamily="49" charset="0"/>
              </a:rPr>
              <a:t> at 60 Hz. If you do not wish to adjust the earth return impedance for frequency, set both </a:t>
            </a:r>
            <a:r>
              <a:rPr lang="en-US" sz="1400" dirty="0" err="1">
                <a:latin typeface="Courier New" panose="02070309020205020404" pitchFamily="49" charset="0"/>
                <a:cs typeface="Courier New" panose="02070309020205020404" pitchFamily="49" charset="0"/>
              </a:rPr>
              <a:t>Rg</a:t>
            </a:r>
            <a:r>
              <a:rPr lang="en-US" sz="1400" dirty="0">
                <a:latin typeface="Courier New" panose="02070309020205020404" pitchFamily="49" charset="0"/>
                <a:cs typeface="Courier New" panose="02070309020205020404" pitchFamily="49" charset="0"/>
              </a:rPr>
              <a:t> and </a:t>
            </a:r>
            <a:r>
              <a:rPr lang="en-US" sz="1400" dirty="0" err="1">
                <a:latin typeface="Courier New" panose="02070309020205020404" pitchFamily="49" charset="0"/>
                <a:cs typeface="Courier New" panose="02070309020205020404" pitchFamily="49" charset="0"/>
              </a:rPr>
              <a:t>Xg</a:t>
            </a:r>
            <a:r>
              <a:rPr lang="en-US" sz="1400" dirty="0">
                <a:latin typeface="Courier New" panose="02070309020205020404" pitchFamily="49" charset="0"/>
                <a:cs typeface="Courier New" panose="02070309020205020404" pitchFamily="49" charset="0"/>
              </a:rPr>
              <a:t> to zero. Generally avoid </a:t>
            </a:r>
            <a:r>
              <a:rPr lang="en-US" sz="1400" dirty="0" err="1">
                <a:latin typeface="Courier New" panose="02070309020205020404" pitchFamily="49" charset="0"/>
                <a:cs typeface="Courier New" panose="02070309020205020404" pitchFamily="49" charset="0"/>
              </a:rPr>
              <a:t>Kron</a:t>
            </a:r>
            <a:r>
              <a:rPr lang="en-US" sz="1400" dirty="0">
                <a:latin typeface="Courier New" panose="02070309020205020404" pitchFamily="49" charset="0"/>
                <a:cs typeface="Courier New" panose="02070309020205020404" pitchFamily="49" charset="0"/>
              </a:rPr>
              <a:t> reduction if you will be solving at frequencies other than the base frequency and wish to adjust the earth return impedance.</a:t>
            </a:r>
          </a:p>
          <a:p>
            <a:pPr marL="914400" lvl="0" algn="just"/>
            <a:r>
              <a:rPr lang="en-US" sz="1400" b="1" dirty="0">
                <a:latin typeface="Courier New" panose="02070309020205020404" pitchFamily="49" charset="0"/>
                <a:cs typeface="Courier New" panose="02070309020205020404" pitchFamily="49" charset="0"/>
              </a:rPr>
              <a:t>Rho</a:t>
            </a:r>
            <a:r>
              <a:rPr lang="en-US" sz="1400" dirty="0">
                <a:latin typeface="Courier New" panose="02070309020205020404" pitchFamily="49" charset="0"/>
                <a:cs typeface="Courier New" panose="02070309020205020404" pitchFamily="49" charset="0"/>
              </a:rPr>
              <a:t> = Earth resistivity used to compute earth correction factor. Default=100 meter ohms.</a:t>
            </a:r>
          </a:p>
          <a:p>
            <a:pPr marL="914400" lvl="0" algn="just"/>
            <a:r>
              <a:rPr lang="en-US" sz="1400" b="1" dirty="0">
                <a:latin typeface="Courier New" panose="02070309020205020404" pitchFamily="49" charset="0"/>
                <a:cs typeface="Courier New" panose="02070309020205020404" pitchFamily="49" charset="0"/>
              </a:rPr>
              <a:t>Like</a:t>
            </a:r>
            <a:r>
              <a:rPr lang="en-US" sz="1400" dirty="0">
                <a:latin typeface="Courier New" panose="02070309020205020404" pitchFamily="49" charset="0"/>
                <a:cs typeface="Courier New" panose="02070309020205020404" pitchFamily="49" charset="0"/>
              </a:rPr>
              <a:t> = Name of an existing LineCode object to build this like.</a:t>
            </a:r>
          </a:p>
        </p:txBody>
      </p:sp>
    </p:spTree>
    <p:extLst>
      <p:ext uri="{BB962C8B-B14F-4D97-AF65-F5344CB8AC3E}">
        <p14:creationId xmlns:p14="http://schemas.microsoft.com/office/powerpoint/2010/main" val="33509143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295400"/>
          </a:xfrm>
        </p:spPr>
        <p:txBody>
          <a:bodyPr/>
          <a:lstStyle/>
          <a:p>
            <a:r>
              <a:rPr lang="en-US" sz="4000" dirty="0" err="1">
                <a:latin typeface="Times New Roman" panose="02020603050405020304" pitchFamily="18" charset="0"/>
                <a:cs typeface="Times New Roman" panose="02020603050405020304" pitchFamily="18" charset="0"/>
              </a:rPr>
              <a:t>CapControl</a:t>
            </a:r>
            <a:r>
              <a:rPr lang="en-US" sz="4000" dirty="0">
                <a:latin typeface="Times New Roman" panose="02020603050405020304" pitchFamily="18" charset="0"/>
                <a:cs typeface="Times New Roman" panose="02020603050405020304" pitchFamily="18" charset="0"/>
              </a:rPr>
              <a:t> Object</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90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832092"/>
          </a:xfrm>
          <a:prstGeom prst="rect">
            <a:avLst/>
          </a:prstGeom>
          <a:noFill/>
        </p:spPr>
        <p:txBody>
          <a:bodyPr wrap="square" rtlCol="0">
            <a:spAutoFit/>
          </a:bodyPr>
          <a:lstStyle/>
          <a:p>
            <a:pPr lvl="0" algn="just">
              <a:spcAft>
                <a:spcPts val="600"/>
              </a:spcAft>
            </a:pPr>
            <a:r>
              <a:rPr lang="en-US" sz="1800" dirty="0"/>
              <a:t>The properties are:</a:t>
            </a:r>
          </a:p>
          <a:p>
            <a:pPr algn="just">
              <a:spcAft>
                <a:spcPts val="600"/>
              </a:spcAft>
            </a:pPr>
            <a:r>
              <a:rPr lang="en-US" sz="1800" dirty="0"/>
              <a:t>…</a:t>
            </a:r>
          </a:p>
          <a:p>
            <a:pPr marL="914400" lvl="0" algn="just">
              <a:spcAft>
                <a:spcPts val="600"/>
              </a:spcAft>
            </a:pPr>
            <a:r>
              <a:rPr lang="en-US" sz="1400" b="1" dirty="0">
                <a:latin typeface="Courier New" panose="02070309020205020404" pitchFamily="49" charset="0"/>
                <a:cs typeface="Courier New" panose="02070309020205020404" pitchFamily="49" charset="0"/>
              </a:rPr>
              <a:t>PTratio</a:t>
            </a:r>
            <a:r>
              <a:rPr lang="en-US" sz="1400" dirty="0">
                <a:latin typeface="Courier New" panose="02070309020205020404" pitchFamily="49" charset="0"/>
                <a:cs typeface="Courier New" panose="02070309020205020404" pitchFamily="49" charset="0"/>
              </a:rPr>
              <a:t> = Ratio of the PT that converts the monitored voltage to the control voltage. Default is 60. If the capacitor is Wye, the 1st phase line‐to‐neutral voltage is monitored. Else, the line‐to‐line voltage (1st ‐ 2nd phase) is monitored.</a:t>
            </a:r>
          </a:p>
          <a:p>
            <a:pPr marL="914400" lvl="0" algn="just">
              <a:spcAft>
                <a:spcPts val="600"/>
              </a:spcAft>
            </a:pPr>
            <a:r>
              <a:rPr lang="en-US" sz="1400" b="1" dirty="0">
                <a:latin typeface="Courier New" panose="02070309020205020404" pitchFamily="49" charset="0"/>
                <a:cs typeface="Courier New" panose="02070309020205020404" pitchFamily="49" charset="0"/>
              </a:rPr>
              <a:t>terminal</a:t>
            </a:r>
            <a:r>
              <a:rPr lang="en-US" sz="1400" dirty="0">
                <a:latin typeface="Courier New" panose="02070309020205020404" pitchFamily="49" charset="0"/>
                <a:cs typeface="Courier New" panose="02070309020205020404" pitchFamily="49" charset="0"/>
              </a:rPr>
              <a:t> = Number of the terminal of the circuit element to which the </a:t>
            </a:r>
            <a:r>
              <a:rPr lang="en-US" sz="1400" dirty="0" err="1">
                <a:latin typeface="Courier New" panose="02070309020205020404" pitchFamily="49" charset="0"/>
                <a:cs typeface="Courier New" panose="02070309020205020404" pitchFamily="49" charset="0"/>
              </a:rPr>
              <a:t>CapControl</a:t>
            </a:r>
            <a:r>
              <a:rPr lang="en-US" sz="1400" dirty="0">
                <a:latin typeface="Courier New" panose="02070309020205020404" pitchFamily="49" charset="0"/>
                <a:cs typeface="Courier New" panose="02070309020205020404" pitchFamily="49" charset="0"/>
              </a:rPr>
              <a:t> is connected. 1 or 2, typically. Default is 1.</a:t>
            </a:r>
          </a:p>
          <a:p>
            <a:pPr marL="914400" lvl="0" algn="just">
              <a:spcAft>
                <a:spcPts val="600"/>
              </a:spcAft>
            </a:pPr>
            <a:r>
              <a:rPr lang="en-US" sz="1400" b="1" dirty="0" err="1">
                <a:latin typeface="Courier New" panose="02070309020205020404" pitchFamily="49" charset="0"/>
                <a:cs typeface="Courier New" panose="02070309020205020404" pitchFamily="49" charset="0"/>
              </a:rPr>
              <a:t>Vbus</a:t>
            </a:r>
            <a:r>
              <a:rPr lang="en-US" sz="1400" dirty="0">
                <a:latin typeface="Courier New" panose="02070309020205020404" pitchFamily="49" charset="0"/>
                <a:cs typeface="Courier New" panose="02070309020205020404" pitchFamily="49" charset="0"/>
              </a:rPr>
              <a:t> = Name of bus to use for voltage override function. Default is bus at monitored terminal. Sometimes it is useful to monitor a bus in another location to emulate various DMS control algorithms.</a:t>
            </a:r>
          </a:p>
          <a:p>
            <a:pPr marL="914400" lvl="0" algn="just">
              <a:spcAft>
                <a:spcPts val="600"/>
              </a:spcAft>
            </a:pPr>
            <a:r>
              <a:rPr lang="en-US" sz="1400" b="1" dirty="0" err="1">
                <a:latin typeface="Courier New" panose="02070309020205020404" pitchFamily="49" charset="0"/>
                <a:cs typeface="Courier New" panose="02070309020205020404" pitchFamily="49" charset="0"/>
              </a:rPr>
              <a:t>Vmax</a:t>
            </a:r>
            <a:r>
              <a:rPr lang="en-US" sz="1400" dirty="0">
                <a:latin typeface="Courier New" panose="02070309020205020404" pitchFamily="49" charset="0"/>
                <a:cs typeface="Courier New" panose="02070309020205020404" pitchFamily="49" charset="0"/>
              </a:rPr>
              <a:t> = Maximum voltage, in volts. If the voltage across the capacitor divided by the PTRATIO is greater than this voltage, the capacitor will switch OFF regardless of other control settings. Default is 126 (goes with a PT ratio of 60 for 12.47 kV system).</a:t>
            </a:r>
          </a:p>
          <a:p>
            <a:pPr lvl="0" algn="just">
              <a:spcAft>
                <a:spcPts val="600"/>
              </a:spcAft>
            </a:pPr>
            <a:r>
              <a:rPr lang="en-US" sz="1800" dirty="0"/>
              <a:t>…</a:t>
            </a:r>
          </a:p>
        </p:txBody>
      </p:sp>
    </p:spTree>
    <p:extLst>
      <p:ext uri="{BB962C8B-B14F-4D97-AF65-F5344CB8AC3E}">
        <p14:creationId xmlns:p14="http://schemas.microsoft.com/office/powerpoint/2010/main" val="23158031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295400"/>
          </a:xfrm>
        </p:spPr>
        <p:txBody>
          <a:bodyPr/>
          <a:lstStyle/>
          <a:p>
            <a:r>
              <a:rPr lang="en-US" sz="4000" dirty="0" err="1">
                <a:latin typeface="Times New Roman" panose="02020603050405020304" pitchFamily="18" charset="0"/>
                <a:cs typeface="Times New Roman" panose="02020603050405020304" pitchFamily="18" charset="0"/>
              </a:rPr>
              <a:t>CapControl</a:t>
            </a:r>
            <a:r>
              <a:rPr lang="en-US" sz="4000" dirty="0">
                <a:latin typeface="Times New Roman" panose="02020603050405020304" pitchFamily="18" charset="0"/>
                <a:cs typeface="Times New Roman" panose="02020603050405020304" pitchFamily="18" charset="0"/>
              </a:rPr>
              <a:t> Object</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91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2385268"/>
          </a:xfrm>
          <a:prstGeom prst="rect">
            <a:avLst/>
          </a:prstGeom>
          <a:noFill/>
        </p:spPr>
        <p:txBody>
          <a:bodyPr wrap="square" rtlCol="0">
            <a:spAutoFit/>
          </a:bodyPr>
          <a:lstStyle/>
          <a:p>
            <a:pPr lvl="0" algn="just">
              <a:spcAft>
                <a:spcPts val="600"/>
              </a:spcAft>
            </a:pPr>
            <a:r>
              <a:rPr lang="en-US" sz="1800" dirty="0"/>
              <a:t>The properties are:</a:t>
            </a:r>
          </a:p>
          <a:p>
            <a:pPr algn="just">
              <a:spcAft>
                <a:spcPts val="600"/>
              </a:spcAft>
            </a:pPr>
            <a:r>
              <a:rPr lang="en-US" sz="1800" dirty="0"/>
              <a:t>…</a:t>
            </a:r>
          </a:p>
          <a:p>
            <a:pPr marL="914400" lvl="0" algn="just">
              <a:spcAft>
                <a:spcPts val="600"/>
              </a:spcAft>
            </a:pPr>
            <a:r>
              <a:rPr lang="en-US" sz="1400" b="1" dirty="0" err="1">
                <a:latin typeface="Courier New" panose="02070309020205020404" pitchFamily="49" charset="0"/>
                <a:cs typeface="Courier New" panose="02070309020205020404" pitchFamily="49" charset="0"/>
              </a:rPr>
              <a:t>Vmin</a:t>
            </a:r>
            <a:r>
              <a:rPr lang="en-US" sz="1400" dirty="0">
                <a:latin typeface="Courier New" panose="02070309020205020404" pitchFamily="49" charset="0"/>
                <a:cs typeface="Courier New" panose="02070309020205020404" pitchFamily="49" charset="0"/>
              </a:rPr>
              <a:t> = Minimum voltage, in volts. If the voltage across the capacitor divided by the PTRATIO is less than this voltage, the capacitor will switch ON regardless of other control settings. Default is 115 (goes with a PT ratio of 60 for 12.47 kV system).</a:t>
            </a:r>
          </a:p>
          <a:p>
            <a:pPr marL="914400" lvl="0" algn="just">
              <a:spcAft>
                <a:spcPts val="600"/>
              </a:spcAft>
            </a:pPr>
            <a:r>
              <a:rPr lang="en-US" sz="1400" b="1" dirty="0" err="1">
                <a:latin typeface="Courier New" panose="02070309020205020404" pitchFamily="49" charset="0"/>
                <a:cs typeface="Courier New" panose="02070309020205020404" pitchFamily="49" charset="0"/>
              </a:rPr>
              <a:t>VoltOverride</a:t>
            </a:r>
            <a:r>
              <a:rPr lang="en-US" sz="1400" dirty="0">
                <a:latin typeface="Courier New" panose="02070309020205020404" pitchFamily="49" charset="0"/>
                <a:cs typeface="Courier New" panose="02070309020205020404" pitchFamily="49" charset="0"/>
              </a:rPr>
              <a:t> = {Yes | No} Default is No. Switch to indicate whether VOLTAGE OVERRIDE is to be considered. </a:t>
            </a:r>
            <a:r>
              <a:rPr lang="en-US" sz="1400" dirty="0" err="1">
                <a:latin typeface="Courier New" panose="02070309020205020404" pitchFamily="49" charset="0"/>
                <a:cs typeface="Courier New" panose="02070309020205020404" pitchFamily="49" charset="0"/>
              </a:rPr>
              <a:t>Vmax</a:t>
            </a:r>
            <a:r>
              <a:rPr lang="en-US" sz="1400" dirty="0">
                <a:latin typeface="Courier New" panose="02070309020205020404" pitchFamily="49" charset="0"/>
                <a:cs typeface="Courier New" panose="02070309020205020404" pitchFamily="49" charset="0"/>
              </a:rPr>
              <a:t> and </a:t>
            </a:r>
            <a:r>
              <a:rPr lang="en-US" sz="1400" dirty="0" err="1">
                <a:latin typeface="Courier New" panose="02070309020205020404" pitchFamily="49" charset="0"/>
                <a:cs typeface="Courier New" panose="02070309020205020404" pitchFamily="49" charset="0"/>
              </a:rPr>
              <a:t>Vmin</a:t>
            </a:r>
            <a:r>
              <a:rPr lang="en-US" sz="1400" dirty="0">
                <a:latin typeface="Courier New" panose="02070309020205020404" pitchFamily="49" charset="0"/>
                <a:cs typeface="Courier New" panose="02070309020205020404" pitchFamily="49" charset="0"/>
              </a:rPr>
              <a:t> must be set to reasonable values if this property is Yes.</a:t>
            </a:r>
          </a:p>
        </p:txBody>
      </p:sp>
    </p:spTree>
    <p:extLst>
      <p:ext uri="{BB962C8B-B14F-4D97-AF65-F5344CB8AC3E}">
        <p14:creationId xmlns:p14="http://schemas.microsoft.com/office/powerpoint/2010/main" val="14557644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err="1">
                <a:latin typeface="Times New Roman" panose="02020603050405020304" pitchFamily="18" charset="0"/>
                <a:cs typeface="Times New Roman" panose="02020603050405020304" pitchFamily="18" charset="0"/>
              </a:rPr>
              <a:t>RegControl</a:t>
            </a:r>
            <a:r>
              <a:rPr lang="en-US" sz="4000" dirty="0">
                <a:latin typeface="Times New Roman" panose="02020603050405020304" pitchFamily="18" charset="0"/>
                <a:cs typeface="Times New Roman" panose="02020603050405020304" pitchFamily="18" charset="0"/>
              </a:rPr>
              <a:t>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92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201150"/>
          </a:xfrm>
          <a:prstGeom prst="rect">
            <a:avLst/>
          </a:prstGeom>
          <a:noFill/>
        </p:spPr>
        <p:txBody>
          <a:bodyPr wrap="square" rtlCol="0">
            <a:spAutoFit/>
          </a:bodyPr>
          <a:lstStyle/>
          <a:p>
            <a:pPr lvl="0" algn="just"/>
            <a:r>
              <a:rPr lang="en-US" sz="1800" dirty="0"/>
              <a:t>This control is designed to emulate a standard utility voltage regulator or LTC control. It is attached to a particular winding of a transformer as the winding to monitor. It generally also adjusts the taps in that winding but could also be directed to control the taps in another winding.</a:t>
            </a:r>
          </a:p>
          <a:p>
            <a:pPr lvl="0" algn="just"/>
            <a:endParaRPr lang="en-US" sz="1800" dirty="0"/>
          </a:p>
          <a:p>
            <a:pPr lvl="0" algn="just"/>
            <a:r>
              <a:rPr lang="en-US" sz="1800" dirty="0"/>
              <a:t>The control has line drop compensator modeling by setting the R, X, </a:t>
            </a:r>
            <a:r>
              <a:rPr lang="en-US" sz="1800" dirty="0" err="1"/>
              <a:t>CTprim</a:t>
            </a:r>
            <a:r>
              <a:rPr lang="en-US" sz="1800" dirty="0"/>
              <a:t>, and </a:t>
            </a:r>
            <a:r>
              <a:rPr lang="en-US" sz="1800" dirty="0" err="1"/>
              <a:t>ptratio</a:t>
            </a:r>
            <a:r>
              <a:rPr lang="en-US" sz="1800" dirty="0"/>
              <a:t> properties. The control can also monitor the voltage at a remote bus to emulate various Smart Grid devices. This is a useful function for performing volt/</a:t>
            </a:r>
            <a:r>
              <a:rPr lang="en-US" sz="1800" dirty="0" err="1"/>
              <a:t>var</a:t>
            </a:r>
            <a:r>
              <a:rPr lang="en-US" sz="1800" dirty="0"/>
              <a:t> optimization.</a:t>
            </a:r>
          </a:p>
          <a:p>
            <a:pPr lvl="0" algn="just"/>
            <a:endParaRPr lang="en-US" sz="1800" dirty="0"/>
          </a:p>
          <a:p>
            <a:pPr lvl="0" algn="just">
              <a:spcAft>
                <a:spcPts val="600"/>
              </a:spcAft>
            </a:pPr>
            <a:r>
              <a:rPr lang="en-US" sz="1800" dirty="0"/>
              <a:t>To understand how regulator controls work, refer to W. H. </a:t>
            </a:r>
            <a:r>
              <a:rPr lang="en-US" sz="1800" dirty="0" err="1"/>
              <a:t>Kersting’s</a:t>
            </a:r>
            <a:r>
              <a:rPr lang="en-US" sz="1800" dirty="0"/>
              <a:t> book on Distribution System Modeling. A simple example of a regulator on a 12.47 kV system:</a:t>
            </a:r>
          </a:p>
          <a:p>
            <a:pPr marL="914400" lvl="0" algn="just"/>
            <a:r>
              <a:rPr lang="en-US" sz="1400" b="1" dirty="0">
                <a:latin typeface="Courier New" panose="02070309020205020404" pitchFamily="49" charset="0"/>
                <a:cs typeface="Courier New" panose="02070309020205020404" pitchFamily="49" charset="0"/>
              </a:rPr>
              <a:t>New RegControl.Reg1 Transformer=T1 Winding=2 </a:t>
            </a:r>
            <a:r>
              <a:rPr lang="en-US" sz="1400" b="1" dirty="0" err="1">
                <a:latin typeface="Courier New" panose="02070309020205020404" pitchFamily="49" charset="0"/>
                <a:cs typeface="Courier New" panose="02070309020205020404" pitchFamily="49" charset="0"/>
              </a:rPr>
              <a:t>Vreg</a:t>
            </a:r>
            <a:r>
              <a:rPr lang="en-US" sz="1400" b="1" dirty="0">
                <a:latin typeface="Courier New" panose="02070309020205020404" pitchFamily="49" charset="0"/>
                <a:cs typeface="Courier New" panose="02070309020205020404" pitchFamily="49" charset="0"/>
              </a:rPr>
              <a:t>=122 band=3 </a:t>
            </a:r>
            <a:r>
              <a:rPr lang="en-US" sz="1400" b="1" dirty="0" err="1">
                <a:latin typeface="Courier New" panose="02070309020205020404" pitchFamily="49" charset="0"/>
                <a:cs typeface="Courier New" panose="02070309020205020404" pitchFamily="49" charset="0"/>
              </a:rPr>
              <a:t>ptratio</a:t>
            </a:r>
            <a:r>
              <a:rPr lang="en-US" sz="1400" b="1" dirty="0">
                <a:latin typeface="Courier New" panose="02070309020205020404" pitchFamily="49" charset="0"/>
                <a:cs typeface="Courier New" panose="02070309020205020404" pitchFamily="49" charset="0"/>
              </a:rPr>
              <a:t>=60</a:t>
            </a:r>
          </a:p>
        </p:txBody>
      </p:sp>
    </p:spTree>
    <p:extLst>
      <p:ext uri="{BB962C8B-B14F-4D97-AF65-F5344CB8AC3E}">
        <p14:creationId xmlns:p14="http://schemas.microsoft.com/office/powerpoint/2010/main" val="41914699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err="1">
                <a:latin typeface="Times New Roman" panose="02020603050405020304" pitchFamily="18" charset="0"/>
                <a:cs typeface="Times New Roman" panose="02020603050405020304" pitchFamily="18" charset="0"/>
              </a:rPr>
              <a:t>RegControl</a:t>
            </a:r>
            <a:r>
              <a:rPr lang="en-US" sz="4000" dirty="0">
                <a:latin typeface="Times New Roman" panose="02020603050405020304" pitchFamily="18" charset="0"/>
                <a:cs typeface="Times New Roman" panose="02020603050405020304" pitchFamily="18" charset="0"/>
              </a:rPr>
              <a:t>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93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5247590"/>
          </a:xfrm>
          <a:prstGeom prst="rect">
            <a:avLst/>
          </a:prstGeom>
          <a:noFill/>
        </p:spPr>
        <p:txBody>
          <a:bodyPr wrap="square" rtlCol="0">
            <a:spAutoFit/>
          </a:bodyPr>
          <a:lstStyle/>
          <a:p>
            <a:pPr lvl="0" algn="just">
              <a:spcAft>
                <a:spcPts val="600"/>
              </a:spcAft>
            </a:pPr>
            <a:r>
              <a:rPr lang="en-US" sz="1800" dirty="0"/>
              <a:t>With a line‐drop compensator, the definition might look like</a:t>
            </a:r>
          </a:p>
          <a:p>
            <a:pPr marL="914400" lvl="0" algn="just"/>
            <a:r>
              <a:rPr lang="en-US" sz="1400" b="1" dirty="0">
                <a:latin typeface="Courier New" panose="02070309020205020404" pitchFamily="49" charset="0"/>
                <a:cs typeface="Courier New" panose="02070309020205020404" pitchFamily="49" charset="0"/>
              </a:rPr>
              <a:t>New RegControl.Reg1 Transformer=T1 Winding=2 </a:t>
            </a:r>
            <a:r>
              <a:rPr lang="en-US" sz="1400" b="1" dirty="0" err="1">
                <a:latin typeface="Courier New" panose="02070309020205020404" pitchFamily="49" charset="0"/>
                <a:cs typeface="Courier New" panose="02070309020205020404" pitchFamily="49" charset="0"/>
              </a:rPr>
              <a:t>Vreg</a:t>
            </a:r>
            <a:r>
              <a:rPr lang="en-US" sz="1400" b="1" dirty="0">
                <a:latin typeface="Courier New" panose="02070309020205020404" pitchFamily="49" charset="0"/>
                <a:cs typeface="Courier New" panose="02070309020205020404" pitchFamily="49" charset="0"/>
              </a:rPr>
              <a:t>=122 band=3</a:t>
            </a:r>
          </a:p>
          <a:p>
            <a:pPr marL="914400" lvl="0" algn="just"/>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ptratio</a:t>
            </a:r>
            <a:r>
              <a:rPr lang="en-US" sz="1400" b="1" dirty="0">
                <a:latin typeface="Courier New" panose="02070309020205020404" pitchFamily="49" charset="0"/>
                <a:cs typeface="Courier New" panose="02070309020205020404" pitchFamily="49" charset="0"/>
              </a:rPr>
              <a:t>=60 </a:t>
            </a:r>
            <a:r>
              <a:rPr lang="en-US" sz="1400" b="1" dirty="0" err="1">
                <a:latin typeface="Courier New" panose="02070309020205020404" pitchFamily="49" charset="0"/>
                <a:cs typeface="Courier New" panose="02070309020205020404" pitchFamily="49" charset="0"/>
              </a:rPr>
              <a:t>CTprim</a:t>
            </a:r>
            <a:r>
              <a:rPr lang="en-US" sz="1400" b="1" dirty="0">
                <a:latin typeface="Courier New" panose="02070309020205020404" pitchFamily="49" charset="0"/>
                <a:cs typeface="Courier New" panose="02070309020205020404" pitchFamily="49" charset="0"/>
              </a:rPr>
              <a:t>=300 R=2 X=0</a:t>
            </a:r>
          </a:p>
          <a:p>
            <a:pPr lvl="0" algn="just">
              <a:spcBef>
                <a:spcPts val="600"/>
              </a:spcBef>
              <a:spcAft>
                <a:spcPts val="600"/>
              </a:spcAft>
            </a:pPr>
            <a:r>
              <a:rPr lang="en-US" sz="1800" dirty="0"/>
              <a:t>Controlling a bus at the end of the feeder to 118 V:</a:t>
            </a:r>
          </a:p>
          <a:p>
            <a:pPr marL="914400" algn="just"/>
            <a:r>
              <a:rPr lang="en-US" sz="1400" b="1" dirty="0">
                <a:latin typeface="Courier New" panose="02070309020205020404" pitchFamily="49" charset="0"/>
                <a:cs typeface="Courier New" panose="02070309020205020404" pitchFamily="49" charset="0"/>
              </a:rPr>
              <a:t>New RegControl.Reg1 Transformer=T1 Winding=2 </a:t>
            </a:r>
            <a:r>
              <a:rPr lang="en-US" sz="1400" b="1" dirty="0" err="1">
                <a:latin typeface="Courier New" panose="02070309020205020404" pitchFamily="49" charset="0"/>
                <a:cs typeface="Courier New" panose="02070309020205020404" pitchFamily="49" charset="0"/>
              </a:rPr>
              <a:t>Vreg</a:t>
            </a:r>
            <a:r>
              <a:rPr lang="en-US" sz="1400" b="1" dirty="0">
                <a:latin typeface="Courier New" panose="02070309020205020404" pitchFamily="49" charset="0"/>
                <a:cs typeface="Courier New" panose="02070309020205020404" pitchFamily="49" charset="0"/>
              </a:rPr>
              <a:t>=118 band=2 bus=</a:t>
            </a:r>
            <a:r>
              <a:rPr lang="en-US" sz="1400" b="1" dirty="0" err="1">
                <a:latin typeface="Courier New" panose="02070309020205020404" pitchFamily="49" charset="0"/>
                <a:cs typeface="Courier New" panose="02070309020205020404" pitchFamily="49" charset="0"/>
              </a:rPr>
              <a:t>MyEndBus</a:t>
            </a:r>
            <a:endParaRPr lang="en-US" sz="1400" b="1" dirty="0">
              <a:latin typeface="Courier New" panose="02070309020205020404" pitchFamily="49" charset="0"/>
              <a:cs typeface="Courier New" panose="02070309020205020404" pitchFamily="49" charset="0"/>
            </a:endParaRPr>
          </a:p>
          <a:p>
            <a:pPr marL="914400" algn="just"/>
            <a:endParaRPr lang="en-US" sz="1400" b="1" dirty="0">
              <a:latin typeface="Courier New" panose="02070309020205020404" pitchFamily="49" charset="0"/>
              <a:cs typeface="Courier New" panose="02070309020205020404" pitchFamily="49" charset="0"/>
            </a:endParaRPr>
          </a:p>
          <a:p>
            <a:pPr lvl="0" algn="just">
              <a:spcAft>
                <a:spcPts val="600"/>
              </a:spcAft>
            </a:pPr>
            <a:r>
              <a:rPr lang="en-US" sz="1800" dirty="0"/>
              <a:t>The properties are:</a:t>
            </a:r>
          </a:p>
          <a:p>
            <a:pPr marL="914400" algn="just">
              <a:spcAft>
                <a:spcPts val="0"/>
              </a:spcAft>
            </a:pPr>
            <a:r>
              <a:rPr lang="en-US" sz="1400" b="1" dirty="0">
                <a:latin typeface="Courier New" panose="02070309020205020404" pitchFamily="49" charset="0"/>
                <a:cs typeface="Courier New" panose="02070309020205020404" pitchFamily="49" charset="0"/>
              </a:rPr>
              <a:t>transformer</a:t>
            </a:r>
            <a:r>
              <a:rPr lang="en-US" sz="1400" dirty="0">
                <a:latin typeface="Courier New" panose="02070309020205020404" pitchFamily="49" charset="0"/>
                <a:cs typeface="Courier New" panose="02070309020205020404" pitchFamily="49" charset="0"/>
              </a:rPr>
              <a:t> = Name of Transformer element to which the </a:t>
            </a:r>
            <a:r>
              <a:rPr lang="en-US" sz="1400" dirty="0" err="1">
                <a:latin typeface="Courier New" panose="02070309020205020404" pitchFamily="49" charset="0"/>
                <a:cs typeface="Courier New" panose="02070309020205020404" pitchFamily="49" charset="0"/>
              </a:rPr>
              <a:t>RegControl</a:t>
            </a:r>
            <a:r>
              <a:rPr lang="en-US" sz="1400" dirty="0">
                <a:latin typeface="Courier New" panose="02070309020205020404" pitchFamily="49" charset="0"/>
                <a:cs typeface="Courier New" panose="02070309020205020404" pitchFamily="49" charset="0"/>
              </a:rPr>
              <a:t> is connected. Do not specify the full object name; "Transformer" is assumed for the object class. Example: Transformer=Xfmr1</a:t>
            </a:r>
          </a:p>
          <a:p>
            <a:pPr marL="914400" algn="just">
              <a:spcAft>
                <a:spcPts val="0"/>
              </a:spcAft>
            </a:pPr>
            <a:r>
              <a:rPr lang="en-US" sz="1400" b="1" dirty="0">
                <a:latin typeface="Courier New" panose="02070309020205020404" pitchFamily="49" charset="0"/>
                <a:cs typeface="Courier New" panose="02070309020205020404" pitchFamily="49" charset="0"/>
              </a:rPr>
              <a:t>winding</a:t>
            </a:r>
            <a:r>
              <a:rPr lang="en-US" sz="1400" dirty="0">
                <a:latin typeface="Courier New" panose="02070309020205020404" pitchFamily="49" charset="0"/>
                <a:cs typeface="Courier New" panose="02070309020205020404" pitchFamily="49" charset="0"/>
              </a:rPr>
              <a:t> = Number of the winding of the transformer element that the </a:t>
            </a:r>
            <a:r>
              <a:rPr lang="en-US" sz="1400" dirty="0" err="1">
                <a:latin typeface="Courier New" panose="02070309020205020404" pitchFamily="49" charset="0"/>
                <a:cs typeface="Courier New" panose="02070309020205020404" pitchFamily="49" charset="0"/>
              </a:rPr>
              <a:t>RegControl</a:t>
            </a:r>
            <a:r>
              <a:rPr lang="en-US" sz="1400" dirty="0">
                <a:latin typeface="Courier New" panose="02070309020205020404" pitchFamily="49" charset="0"/>
                <a:cs typeface="Courier New" panose="02070309020205020404" pitchFamily="49" charset="0"/>
              </a:rPr>
              <a:t> is monitoring. 1 or 2, typically. Side Effect: Sets TAPWINDING property to the same winding.</a:t>
            </a:r>
          </a:p>
          <a:p>
            <a:pPr marL="914400" algn="just">
              <a:spcAft>
                <a:spcPts val="0"/>
              </a:spcAft>
            </a:pPr>
            <a:r>
              <a:rPr lang="en-US" sz="1400" b="1" dirty="0" err="1">
                <a:latin typeface="Courier New" panose="02070309020205020404" pitchFamily="49" charset="0"/>
                <a:cs typeface="Courier New" panose="02070309020205020404" pitchFamily="49" charset="0"/>
              </a:rPr>
              <a:t>vreg</a:t>
            </a:r>
            <a:r>
              <a:rPr lang="en-US" sz="1400" dirty="0">
                <a:latin typeface="Courier New" panose="02070309020205020404" pitchFamily="49" charset="0"/>
                <a:cs typeface="Courier New" panose="02070309020205020404" pitchFamily="49" charset="0"/>
              </a:rPr>
              <a:t> = Voltage regulator setting, in VOLTS, for the winding being controlled. Multiplying this value times the </a:t>
            </a:r>
            <a:r>
              <a:rPr lang="en-US" sz="1400" dirty="0" err="1">
                <a:latin typeface="Courier New" panose="02070309020205020404" pitchFamily="49" charset="0"/>
                <a:cs typeface="Courier New" panose="02070309020205020404" pitchFamily="49" charset="0"/>
              </a:rPr>
              <a:t>ptratio</a:t>
            </a:r>
            <a:r>
              <a:rPr lang="en-US" sz="1400" dirty="0">
                <a:latin typeface="Courier New" panose="02070309020205020404" pitchFamily="49" charset="0"/>
                <a:cs typeface="Courier New" panose="02070309020205020404" pitchFamily="49" charset="0"/>
              </a:rPr>
              <a:t> should yield the voltage across the WINDING of the controlled transformer. Default is 120.0</a:t>
            </a:r>
          </a:p>
          <a:p>
            <a:pPr algn="just">
              <a:spcAft>
                <a:spcPts val="600"/>
              </a:spcAft>
            </a:pPr>
            <a:r>
              <a:rPr lang="en-US" sz="1800" dirty="0"/>
              <a:t>…</a:t>
            </a:r>
          </a:p>
          <a:p>
            <a:pPr marL="914400" algn="just"/>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503848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err="1">
                <a:latin typeface="Times New Roman" panose="02020603050405020304" pitchFamily="18" charset="0"/>
                <a:cs typeface="Times New Roman" panose="02020603050405020304" pitchFamily="18" charset="0"/>
              </a:rPr>
              <a:t>RegControl</a:t>
            </a:r>
            <a:r>
              <a:rPr lang="en-US" sz="4000" dirty="0">
                <a:latin typeface="Times New Roman" panose="02020603050405020304" pitchFamily="18" charset="0"/>
                <a:cs typeface="Times New Roman" panose="02020603050405020304" pitchFamily="18" charset="0"/>
              </a:rPr>
              <a:t>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94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955203"/>
          </a:xfrm>
          <a:prstGeom prst="rect">
            <a:avLst/>
          </a:prstGeom>
          <a:noFill/>
        </p:spPr>
        <p:txBody>
          <a:bodyPr wrap="square" rtlCol="0">
            <a:spAutoFit/>
          </a:bodyPr>
          <a:lstStyle/>
          <a:p>
            <a:pPr lvl="0" algn="just">
              <a:spcAft>
                <a:spcPts val="600"/>
              </a:spcAft>
            </a:pPr>
            <a:r>
              <a:rPr lang="en-US" sz="1800" dirty="0"/>
              <a:t>The properties are:</a:t>
            </a:r>
          </a:p>
          <a:p>
            <a:pPr algn="just">
              <a:spcAft>
                <a:spcPts val="600"/>
              </a:spcAft>
            </a:pPr>
            <a:r>
              <a:rPr lang="en-US" sz="1800" dirty="0"/>
              <a:t>…</a:t>
            </a:r>
          </a:p>
          <a:p>
            <a:pPr marL="914400" algn="just">
              <a:spcAft>
                <a:spcPts val="0"/>
              </a:spcAft>
            </a:pPr>
            <a:r>
              <a:rPr lang="en-US" sz="1400" b="1" dirty="0">
                <a:latin typeface="Courier New" panose="02070309020205020404" pitchFamily="49" charset="0"/>
                <a:cs typeface="Courier New" panose="02070309020205020404" pitchFamily="49" charset="0"/>
              </a:rPr>
              <a:t>band</a:t>
            </a:r>
            <a:r>
              <a:rPr lang="en-US" sz="1400" dirty="0">
                <a:latin typeface="Courier New" panose="02070309020205020404" pitchFamily="49" charset="0"/>
                <a:cs typeface="Courier New" panose="02070309020205020404" pitchFamily="49" charset="0"/>
              </a:rPr>
              <a:t> = Bandwidth in VOLTS for the controlled bus (see help for </a:t>
            </a:r>
            <a:r>
              <a:rPr lang="en-US" sz="1400" dirty="0" err="1">
                <a:latin typeface="Courier New" panose="02070309020205020404" pitchFamily="49" charset="0"/>
                <a:cs typeface="Courier New" panose="02070309020205020404" pitchFamily="49" charset="0"/>
              </a:rPr>
              <a:t>ptratio</a:t>
            </a:r>
            <a:r>
              <a:rPr lang="en-US" sz="1400" dirty="0">
                <a:latin typeface="Courier New" panose="02070309020205020404" pitchFamily="49" charset="0"/>
                <a:cs typeface="Courier New" panose="02070309020205020404" pitchFamily="49" charset="0"/>
              </a:rPr>
              <a:t> property). Default is 3.0 </a:t>
            </a:r>
          </a:p>
          <a:p>
            <a:pPr marL="914400" algn="just">
              <a:spcAft>
                <a:spcPts val="0"/>
              </a:spcAft>
            </a:pPr>
            <a:r>
              <a:rPr lang="en-US" sz="1400" b="1" dirty="0">
                <a:latin typeface="Courier New" panose="02070309020205020404" pitchFamily="49" charset="0"/>
                <a:cs typeface="Courier New" panose="02070309020205020404" pitchFamily="49" charset="0"/>
              </a:rPr>
              <a:t>delay</a:t>
            </a:r>
            <a:r>
              <a:rPr lang="en-US" sz="1400" dirty="0">
                <a:latin typeface="Courier New" panose="02070309020205020404" pitchFamily="49" charset="0"/>
                <a:cs typeface="Courier New" panose="02070309020205020404" pitchFamily="49" charset="0"/>
              </a:rPr>
              <a:t> = Time delay, in seconds, from when the voltage goes out of band to when the tap changing begins. This is used to determine which regulator control will act first. Default is 15. You may specify any floating point number to achieve a model of</a:t>
            </a:r>
          </a:p>
          <a:p>
            <a:pPr marL="914400" algn="just">
              <a:spcAft>
                <a:spcPts val="0"/>
              </a:spcAft>
            </a:pPr>
            <a:r>
              <a:rPr lang="en-US" sz="1400" dirty="0">
                <a:latin typeface="Courier New" panose="02070309020205020404" pitchFamily="49" charset="0"/>
                <a:cs typeface="Courier New" panose="02070309020205020404" pitchFamily="49" charset="0"/>
              </a:rPr>
              <a:t>whatever condition is necessary.</a:t>
            </a:r>
          </a:p>
          <a:p>
            <a:pPr marL="914400" algn="just">
              <a:spcAft>
                <a:spcPts val="0"/>
              </a:spcAft>
            </a:pPr>
            <a:r>
              <a:rPr lang="en-US" sz="1400" b="1" dirty="0" err="1">
                <a:latin typeface="Courier New" panose="02070309020205020404" pitchFamily="49" charset="0"/>
                <a:cs typeface="Courier New" panose="02070309020205020404" pitchFamily="49" charset="0"/>
              </a:rPr>
              <a:t>ptratio</a:t>
            </a:r>
            <a:r>
              <a:rPr lang="en-US" sz="1400" dirty="0">
                <a:latin typeface="Courier New" panose="02070309020205020404" pitchFamily="49" charset="0"/>
                <a:cs typeface="Courier New" panose="02070309020205020404" pitchFamily="49" charset="0"/>
              </a:rPr>
              <a:t> = Ratio of the PT that converts the controlled winding voltage to the regulator voltage. Default is 60. If the winding is Wye, the line‐to‐neutral voltage is used. Else, the line‐to‐line voltage is used.</a:t>
            </a:r>
          </a:p>
          <a:p>
            <a:pPr marL="914400" algn="just">
              <a:spcAft>
                <a:spcPts val="0"/>
              </a:spcAft>
            </a:pPr>
            <a:r>
              <a:rPr lang="en-US" sz="1400" b="1" dirty="0" err="1">
                <a:latin typeface="Courier New" panose="02070309020205020404" pitchFamily="49" charset="0"/>
                <a:cs typeface="Courier New" panose="02070309020205020404" pitchFamily="49" charset="0"/>
              </a:rPr>
              <a:t>CTprim</a:t>
            </a:r>
            <a:r>
              <a:rPr lang="en-US" sz="1400" dirty="0">
                <a:latin typeface="Courier New" panose="02070309020205020404" pitchFamily="49" charset="0"/>
                <a:cs typeface="Courier New" panose="02070309020205020404" pitchFamily="49" charset="0"/>
              </a:rPr>
              <a:t> = Rating, in Amperes, of the primary CT rating for converting the line amps to control </a:t>
            </a:r>
            <a:r>
              <a:rPr lang="en-US" sz="1400" dirty="0" err="1">
                <a:latin typeface="Courier New" panose="02070309020205020404" pitchFamily="49" charset="0"/>
                <a:cs typeface="Courier New" panose="02070309020205020404" pitchFamily="49" charset="0"/>
              </a:rPr>
              <a:t>amps.The</a:t>
            </a:r>
            <a:r>
              <a:rPr lang="en-US" sz="1400" dirty="0">
                <a:latin typeface="Courier New" panose="02070309020205020404" pitchFamily="49" charset="0"/>
                <a:cs typeface="Courier New" panose="02070309020205020404" pitchFamily="49" charset="0"/>
              </a:rPr>
              <a:t> typical default secondary ampere rating is 0.2 Amps (check with manufacturer specs).</a:t>
            </a:r>
          </a:p>
          <a:p>
            <a:pPr marL="914400" algn="just">
              <a:spcAft>
                <a:spcPts val="0"/>
              </a:spcAft>
            </a:pPr>
            <a:r>
              <a:rPr lang="en-US" sz="1400" b="1" dirty="0">
                <a:latin typeface="Courier New" panose="02070309020205020404" pitchFamily="49" charset="0"/>
                <a:cs typeface="Courier New" panose="02070309020205020404" pitchFamily="49" charset="0"/>
              </a:rPr>
              <a:t>R</a:t>
            </a:r>
            <a:r>
              <a:rPr lang="en-US" sz="1400" dirty="0">
                <a:latin typeface="Courier New" panose="02070309020205020404" pitchFamily="49" charset="0"/>
                <a:cs typeface="Courier New" panose="02070309020205020404" pitchFamily="49" charset="0"/>
              </a:rPr>
              <a:t> = R setting on the line drop compensator in the regulator, expressed in VOLTS.</a:t>
            </a:r>
          </a:p>
          <a:p>
            <a:pPr algn="just">
              <a:spcAft>
                <a:spcPts val="0"/>
              </a:spcAft>
            </a:pPr>
            <a:r>
              <a:rPr lang="en-US" sz="1800" dirty="0"/>
              <a:t>…</a:t>
            </a:r>
          </a:p>
          <a:p>
            <a:pPr marL="914400" algn="just"/>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644930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err="1">
                <a:latin typeface="Times New Roman" panose="02020603050405020304" pitchFamily="18" charset="0"/>
                <a:cs typeface="Times New Roman" panose="02020603050405020304" pitchFamily="18" charset="0"/>
              </a:rPr>
              <a:t>RegControl</a:t>
            </a:r>
            <a:r>
              <a:rPr lang="en-US" sz="4000" dirty="0">
                <a:latin typeface="Times New Roman" panose="02020603050405020304" pitchFamily="18" charset="0"/>
                <a:cs typeface="Times New Roman" panose="02020603050405020304" pitchFamily="18" charset="0"/>
              </a:rPr>
              <a:t>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95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5170646"/>
          </a:xfrm>
          <a:prstGeom prst="rect">
            <a:avLst/>
          </a:prstGeom>
          <a:noFill/>
        </p:spPr>
        <p:txBody>
          <a:bodyPr wrap="square" rtlCol="0">
            <a:spAutoFit/>
          </a:bodyPr>
          <a:lstStyle/>
          <a:p>
            <a:pPr lvl="0" algn="just">
              <a:spcAft>
                <a:spcPts val="600"/>
              </a:spcAft>
            </a:pPr>
            <a:r>
              <a:rPr lang="en-US" sz="1800" dirty="0"/>
              <a:t>The properties are:</a:t>
            </a:r>
          </a:p>
          <a:p>
            <a:pPr algn="just">
              <a:spcAft>
                <a:spcPts val="600"/>
              </a:spcAft>
            </a:pPr>
            <a:r>
              <a:rPr lang="en-US" sz="1800" dirty="0"/>
              <a:t>…</a:t>
            </a:r>
          </a:p>
          <a:p>
            <a:pPr marL="914400" algn="just">
              <a:spcAft>
                <a:spcPts val="0"/>
              </a:spcAft>
            </a:pPr>
            <a:r>
              <a:rPr lang="en-US" sz="1400" b="1" dirty="0">
                <a:latin typeface="Courier New" panose="02070309020205020404" pitchFamily="49" charset="0"/>
                <a:cs typeface="Courier New" panose="02070309020205020404" pitchFamily="49" charset="0"/>
              </a:rPr>
              <a:t>X</a:t>
            </a:r>
            <a:r>
              <a:rPr lang="en-US" sz="1400" dirty="0">
                <a:latin typeface="Courier New" panose="02070309020205020404" pitchFamily="49" charset="0"/>
                <a:cs typeface="Courier New" panose="02070309020205020404" pitchFamily="49" charset="0"/>
              </a:rPr>
              <a:t> = X setting on the line drop compensator in the regulator, expressed in VOLTS </a:t>
            </a:r>
            <a:r>
              <a:rPr lang="en-US" sz="1400" dirty="0" err="1">
                <a:latin typeface="Courier New" panose="02070309020205020404" pitchFamily="49" charset="0"/>
                <a:cs typeface="Courier New" panose="02070309020205020404" pitchFamily="49" charset="0"/>
              </a:rPr>
              <a:t>PTphase</a:t>
            </a:r>
            <a:r>
              <a:rPr lang="en-US" sz="1400" dirty="0">
                <a:latin typeface="Courier New" panose="02070309020205020404" pitchFamily="49" charset="0"/>
                <a:cs typeface="Courier New" panose="02070309020205020404" pitchFamily="49" charset="0"/>
              </a:rPr>
              <a:t> For multi‐phase transformers, the number of the phase being monitored or one of { MAX | MIN} for all phases. Default=1. Must be less than or equal to the number of phases. Ignored for regulated bus.</a:t>
            </a:r>
          </a:p>
          <a:p>
            <a:pPr marL="914400" algn="just">
              <a:spcAft>
                <a:spcPts val="0"/>
              </a:spcAft>
            </a:pPr>
            <a:r>
              <a:rPr lang="en-US" sz="1400" b="1" dirty="0" err="1">
                <a:latin typeface="Courier New" panose="02070309020205020404" pitchFamily="49" charset="0"/>
                <a:cs typeface="Courier New" panose="02070309020205020404" pitchFamily="49" charset="0"/>
              </a:rPr>
              <a:t>tapwinding</a:t>
            </a:r>
            <a:r>
              <a:rPr lang="en-US" sz="1400" dirty="0">
                <a:latin typeface="Courier New" panose="02070309020205020404" pitchFamily="49" charset="0"/>
                <a:cs typeface="Courier New" panose="02070309020205020404" pitchFamily="49" charset="0"/>
              </a:rPr>
              <a:t> = Winding containing the actual taps, if different than the WINDING property. Defaults to the same winding as specified by the WINDING property.</a:t>
            </a:r>
          </a:p>
          <a:p>
            <a:pPr marL="914400" algn="just">
              <a:spcAft>
                <a:spcPts val="0"/>
              </a:spcAft>
            </a:pPr>
            <a:r>
              <a:rPr lang="en-US" sz="1400" b="1" dirty="0">
                <a:latin typeface="Courier New" panose="02070309020205020404" pitchFamily="49" charset="0"/>
                <a:cs typeface="Courier New" panose="02070309020205020404" pitchFamily="49" charset="0"/>
              </a:rPr>
              <a:t>bus</a:t>
            </a:r>
            <a:r>
              <a:rPr lang="en-US" sz="1400" dirty="0">
                <a:latin typeface="Courier New" panose="02070309020205020404" pitchFamily="49" charset="0"/>
                <a:cs typeface="Courier New" panose="02070309020205020404" pitchFamily="49" charset="0"/>
              </a:rPr>
              <a:t> = Name of a bus (</a:t>
            </a:r>
            <a:r>
              <a:rPr lang="en-US" sz="1400" dirty="0" err="1">
                <a:latin typeface="Courier New" panose="02070309020205020404" pitchFamily="49" charset="0"/>
                <a:cs typeface="Courier New" panose="02070309020205020404" pitchFamily="49" charset="0"/>
              </a:rPr>
              <a:t>busname.nodename</a:t>
            </a:r>
            <a:r>
              <a:rPr lang="en-US" sz="1400" dirty="0">
                <a:latin typeface="Courier New" panose="02070309020205020404" pitchFamily="49" charset="0"/>
                <a:cs typeface="Courier New" panose="02070309020205020404" pitchFamily="49" charset="0"/>
              </a:rPr>
              <a:t>) in the system to use as the controlled bus instead of the bus to which the transformer winding is connected or the R and X line drop compensator settings.</a:t>
            </a:r>
          </a:p>
          <a:p>
            <a:pPr marL="914400" algn="just">
              <a:spcAft>
                <a:spcPts val="0"/>
              </a:spcAft>
            </a:pPr>
            <a:r>
              <a:rPr lang="en-US" sz="1400" b="1" dirty="0" err="1">
                <a:latin typeface="Courier New" panose="02070309020205020404" pitchFamily="49" charset="0"/>
                <a:cs typeface="Courier New" panose="02070309020205020404" pitchFamily="49" charset="0"/>
              </a:rPr>
              <a:t>debugtrace</a:t>
            </a:r>
            <a:r>
              <a:rPr lang="en-US" sz="1400" dirty="0">
                <a:latin typeface="Courier New" panose="02070309020205020404" pitchFamily="49" charset="0"/>
                <a:cs typeface="Courier New" panose="02070309020205020404" pitchFamily="49" charset="0"/>
              </a:rPr>
              <a:t> = {Yes | No* } Default is no. Turn this on to capture the progress of the regulator model for each control iteration. Creates a separate file for each </a:t>
            </a:r>
            <a:r>
              <a:rPr lang="en-US" sz="1400" dirty="0" err="1">
                <a:latin typeface="Courier New" panose="02070309020205020404" pitchFamily="49" charset="0"/>
                <a:cs typeface="Courier New" panose="02070309020205020404" pitchFamily="49" charset="0"/>
              </a:rPr>
              <a:t>RegControl</a:t>
            </a:r>
            <a:r>
              <a:rPr lang="en-US" sz="1400" dirty="0">
                <a:latin typeface="Courier New" panose="02070309020205020404" pitchFamily="49" charset="0"/>
                <a:cs typeface="Courier New" panose="02070309020205020404" pitchFamily="49" charset="0"/>
              </a:rPr>
              <a:t> named "REG_name.CSV".</a:t>
            </a:r>
          </a:p>
          <a:p>
            <a:pPr marL="914400" algn="just">
              <a:spcAft>
                <a:spcPts val="0"/>
              </a:spcAft>
            </a:pPr>
            <a:r>
              <a:rPr lang="en-US" sz="1400" b="1" dirty="0" err="1">
                <a:latin typeface="Courier New" panose="02070309020205020404" pitchFamily="49" charset="0"/>
                <a:cs typeface="Courier New" panose="02070309020205020404" pitchFamily="49" charset="0"/>
              </a:rPr>
              <a:t>EventLog</a:t>
            </a:r>
            <a:r>
              <a:rPr lang="en-US" sz="1400" dirty="0">
                <a:latin typeface="Courier New" panose="02070309020205020404" pitchFamily="49" charset="0"/>
                <a:cs typeface="Courier New" panose="02070309020205020404" pitchFamily="49" charset="0"/>
              </a:rPr>
              <a:t> = {Yes/True* | No/False} Default is YES for regulator control. Log control actions </a:t>
            </a:r>
            <a:r>
              <a:rPr lang="en-US" sz="1400" dirty="0" err="1">
                <a:latin typeface="Courier New" panose="02070309020205020404" pitchFamily="49" charset="0"/>
                <a:cs typeface="Courier New" panose="02070309020205020404" pitchFamily="49" charset="0"/>
              </a:rPr>
              <a:t>toEventlog</a:t>
            </a:r>
            <a:r>
              <a:rPr lang="en-US" sz="1400" dirty="0">
                <a:latin typeface="Courier New" panose="02070309020205020404" pitchFamily="49" charset="0"/>
                <a:cs typeface="Courier New" panose="02070309020205020404" pitchFamily="49" charset="0"/>
              </a:rPr>
              <a:t>.</a:t>
            </a:r>
          </a:p>
          <a:p>
            <a:pPr algn="just">
              <a:spcAft>
                <a:spcPts val="0"/>
              </a:spcAft>
            </a:pPr>
            <a:r>
              <a:rPr lang="en-US" sz="1800" dirty="0"/>
              <a:t>…</a:t>
            </a:r>
          </a:p>
          <a:p>
            <a:pPr marL="914400" algn="just"/>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616208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err="1">
                <a:latin typeface="Times New Roman" panose="02020603050405020304" pitchFamily="18" charset="0"/>
                <a:cs typeface="Times New Roman" panose="02020603050405020304" pitchFamily="18" charset="0"/>
              </a:rPr>
              <a:t>RegControl</a:t>
            </a:r>
            <a:r>
              <a:rPr lang="en-US" sz="4000" dirty="0">
                <a:latin typeface="Times New Roman" panose="02020603050405020304" pitchFamily="18" charset="0"/>
                <a:cs typeface="Times New Roman" panose="02020603050405020304" pitchFamily="18" charset="0"/>
              </a:rPr>
              <a:t>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96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955203"/>
          </a:xfrm>
          <a:prstGeom prst="rect">
            <a:avLst/>
          </a:prstGeom>
          <a:noFill/>
        </p:spPr>
        <p:txBody>
          <a:bodyPr wrap="square" rtlCol="0">
            <a:spAutoFit/>
          </a:bodyPr>
          <a:lstStyle/>
          <a:p>
            <a:pPr lvl="0" algn="just">
              <a:spcAft>
                <a:spcPts val="600"/>
              </a:spcAft>
            </a:pPr>
            <a:r>
              <a:rPr lang="en-US" sz="1800" dirty="0"/>
              <a:t>The properties are:</a:t>
            </a:r>
          </a:p>
          <a:p>
            <a:pPr algn="just">
              <a:spcAft>
                <a:spcPts val="600"/>
              </a:spcAft>
            </a:pPr>
            <a:r>
              <a:rPr lang="en-US" sz="1800" dirty="0"/>
              <a:t>…</a:t>
            </a:r>
          </a:p>
          <a:p>
            <a:pPr marL="914400" algn="just">
              <a:spcAft>
                <a:spcPts val="0"/>
              </a:spcAft>
            </a:pPr>
            <a:r>
              <a:rPr lang="en-US" sz="1400" b="1" dirty="0">
                <a:latin typeface="Courier New" panose="02070309020205020404" pitchFamily="49" charset="0"/>
                <a:cs typeface="Courier New" panose="02070309020205020404" pitchFamily="49" charset="0"/>
              </a:rPr>
              <a:t>inversetime</a:t>
            </a:r>
            <a:r>
              <a:rPr lang="en-US" sz="1400" dirty="0">
                <a:latin typeface="Courier New" panose="02070309020205020404" pitchFamily="49" charset="0"/>
                <a:cs typeface="Courier New" panose="02070309020205020404" pitchFamily="49" charset="0"/>
              </a:rPr>
              <a:t> = {Yes | No* } Default is no. The time delay is adjusted inversely proportional to the amount the voltage is outside the band down to 10%.</a:t>
            </a:r>
          </a:p>
          <a:p>
            <a:pPr marL="914400" algn="just">
              <a:spcAft>
                <a:spcPts val="0"/>
              </a:spcAft>
            </a:pPr>
            <a:r>
              <a:rPr lang="en-US" sz="1400" b="1" dirty="0" err="1">
                <a:latin typeface="Courier New" panose="02070309020205020404" pitchFamily="49" charset="0"/>
                <a:cs typeface="Courier New" panose="02070309020205020404" pitchFamily="49" charset="0"/>
              </a:rPr>
              <a:t>maxtapchange</a:t>
            </a:r>
            <a:r>
              <a:rPr lang="en-US" sz="1400" dirty="0">
                <a:latin typeface="Courier New" panose="02070309020205020404" pitchFamily="49" charset="0"/>
                <a:cs typeface="Courier New" panose="02070309020205020404" pitchFamily="49" charset="0"/>
              </a:rPr>
              <a:t> = Maximum allowable tap change per control iteration in STATIC control mode. Default is 16.</a:t>
            </a:r>
          </a:p>
          <a:p>
            <a:pPr marL="914400" algn="just">
              <a:spcAft>
                <a:spcPts val="0"/>
              </a:spcAft>
            </a:pPr>
            <a:r>
              <a:rPr lang="en-US" sz="1400" dirty="0">
                <a:latin typeface="Courier New" panose="02070309020205020404" pitchFamily="49" charset="0"/>
                <a:cs typeface="Courier New" panose="02070309020205020404" pitchFamily="49" charset="0"/>
              </a:rPr>
              <a:t>Set this to 1 to better approximate actual control action.</a:t>
            </a:r>
          </a:p>
          <a:p>
            <a:pPr marL="914400" algn="just">
              <a:spcAft>
                <a:spcPts val="0"/>
              </a:spcAft>
            </a:pPr>
            <a:r>
              <a:rPr lang="en-US" sz="1400" dirty="0">
                <a:latin typeface="Courier New" panose="02070309020205020404" pitchFamily="49" charset="0"/>
                <a:cs typeface="Courier New" panose="02070309020205020404" pitchFamily="49" charset="0"/>
              </a:rPr>
              <a:t>Set this to 0 to fix the tap in the current position.</a:t>
            </a:r>
          </a:p>
          <a:p>
            <a:pPr marL="914400" algn="just">
              <a:spcAft>
                <a:spcPts val="0"/>
              </a:spcAft>
            </a:pPr>
            <a:r>
              <a:rPr lang="en-US" sz="1400" b="1" dirty="0" err="1">
                <a:latin typeface="Courier New" panose="02070309020205020404" pitchFamily="49" charset="0"/>
                <a:cs typeface="Courier New" panose="02070309020205020404" pitchFamily="49" charset="0"/>
              </a:rPr>
              <a:t>revband</a:t>
            </a:r>
            <a:r>
              <a:rPr lang="en-US" sz="1400" dirty="0">
                <a:latin typeface="Courier New" panose="02070309020205020404" pitchFamily="49" charset="0"/>
                <a:cs typeface="Courier New" panose="02070309020205020404" pitchFamily="49" charset="0"/>
              </a:rPr>
              <a:t> = Bandwidth for operating in the reverse direction.</a:t>
            </a:r>
          </a:p>
          <a:p>
            <a:pPr marL="914400" algn="just">
              <a:spcAft>
                <a:spcPts val="0"/>
              </a:spcAft>
            </a:pPr>
            <a:r>
              <a:rPr lang="en-US" sz="1400" b="1" dirty="0" err="1">
                <a:latin typeface="Courier New" panose="02070309020205020404" pitchFamily="49" charset="0"/>
                <a:cs typeface="Courier New" panose="02070309020205020404" pitchFamily="49" charset="0"/>
              </a:rPr>
              <a:t>revDelay</a:t>
            </a:r>
            <a:r>
              <a:rPr lang="en-US" sz="1400" dirty="0">
                <a:latin typeface="Courier New" panose="02070309020205020404" pitchFamily="49" charset="0"/>
                <a:cs typeface="Courier New" panose="02070309020205020404" pitchFamily="49" charset="0"/>
              </a:rPr>
              <a:t> = Time Delay in seconds (s) for executing the reversing action once the threshold for reversing has been exceeded. Default is 60 s.</a:t>
            </a:r>
          </a:p>
          <a:p>
            <a:pPr marL="914400" algn="just">
              <a:spcAft>
                <a:spcPts val="0"/>
              </a:spcAft>
            </a:pPr>
            <a:r>
              <a:rPr lang="en-US" sz="1400" b="1" dirty="0">
                <a:latin typeface="Courier New" panose="02070309020205020404" pitchFamily="49" charset="0"/>
                <a:cs typeface="Courier New" panose="02070309020205020404" pitchFamily="49" charset="0"/>
              </a:rPr>
              <a:t>reversible</a:t>
            </a:r>
            <a:r>
              <a:rPr lang="en-US" sz="1400" dirty="0">
                <a:latin typeface="Courier New" panose="02070309020205020404" pitchFamily="49" charset="0"/>
                <a:cs typeface="Courier New" panose="02070309020205020404" pitchFamily="49" charset="0"/>
              </a:rPr>
              <a:t> = {Yes |No*} Indicates whether or not the regulator can be switched to regulate in the reverse direction. Default is </a:t>
            </a:r>
            <a:r>
              <a:rPr lang="en-US" sz="1400" dirty="0" err="1">
                <a:latin typeface="Courier New" panose="02070309020205020404" pitchFamily="49" charset="0"/>
                <a:cs typeface="Courier New" panose="02070309020205020404" pitchFamily="49" charset="0"/>
              </a:rPr>
              <a:t>No.Typically</a:t>
            </a:r>
            <a:r>
              <a:rPr lang="en-US" sz="1400" dirty="0">
                <a:latin typeface="Courier New" panose="02070309020205020404" pitchFamily="49" charset="0"/>
                <a:cs typeface="Courier New" panose="02070309020205020404" pitchFamily="49" charset="0"/>
              </a:rPr>
              <a:t> applies only to line regulators and not to LTC on a substation transformer.</a:t>
            </a:r>
          </a:p>
          <a:p>
            <a:pPr marL="914400" algn="just">
              <a:spcAft>
                <a:spcPts val="0"/>
              </a:spcAft>
            </a:pPr>
            <a:r>
              <a:rPr lang="en-US" sz="1400" b="1" dirty="0" err="1">
                <a:latin typeface="Courier New" panose="02070309020205020404" pitchFamily="49" charset="0"/>
                <a:cs typeface="Courier New" panose="02070309020205020404" pitchFamily="49" charset="0"/>
              </a:rPr>
              <a:t>revNeutral</a:t>
            </a:r>
            <a:r>
              <a:rPr lang="en-US" sz="1400" dirty="0">
                <a:latin typeface="Courier New" panose="02070309020205020404" pitchFamily="49" charset="0"/>
                <a:cs typeface="Courier New" panose="02070309020205020404" pitchFamily="49" charset="0"/>
              </a:rPr>
              <a:t> = {Yes | No*} Default is no. Set this to Yes if you want the regulator to go to neutral in the reverse direction.</a:t>
            </a:r>
          </a:p>
          <a:p>
            <a:pPr algn="just">
              <a:spcAft>
                <a:spcPts val="0"/>
              </a:spcAft>
            </a:pPr>
            <a:r>
              <a:rPr lang="en-US" sz="1800" dirty="0"/>
              <a:t>…</a:t>
            </a:r>
          </a:p>
          <a:p>
            <a:pPr marL="914400" algn="just"/>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285299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err="1">
                <a:latin typeface="Times New Roman" panose="02020603050405020304" pitchFamily="18" charset="0"/>
                <a:cs typeface="Times New Roman" panose="02020603050405020304" pitchFamily="18" charset="0"/>
              </a:rPr>
              <a:t>RegControl</a:t>
            </a:r>
            <a:r>
              <a:rPr lang="en-US" sz="4000" dirty="0">
                <a:latin typeface="Times New Roman" panose="02020603050405020304" pitchFamily="18" charset="0"/>
                <a:cs typeface="Times New Roman" panose="02020603050405020304" pitchFamily="18" charset="0"/>
              </a:rPr>
              <a:t>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97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4308872"/>
          </a:xfrm>
          <a:prstGeom prst="rect">
            <a:avLst/>
          </a:prstGeom>
          <a:noFill/>
        </p:spPr>
        <p:txBody>
          <a:bodyPr wrap="square" rtlCol="0">
            <a:spAutoFit/>
          </a:bodyPr>
          <a:lstStyle/>
          <a:p>
            <a:pPr lvl="0" algn="just">
              <a:spcAft>
                <a:spcPts val="600"/>
              </a:spcAft>
            </a:pPr>
            <a:r>
              <a:rPr lang="en-US" sz="1800" dirty="0"/>
              <a:t>The properties are:</a:t>
            </a:r>
          </a:p>
          <a:p>
            <a:pPr algn="just">
              <a:spcAft>
                <a:spcPts val="600"/>
              </a:spcAft>
            </a:pPr>
            <a:r>
              <a:rPr lang="en-US" sz="1800" dirty="0"/>
              <a:t>…</a:t>
            </a:r>
          </a:p>
          <a:p>
            <a:pPr marL="914400" algn="just">
              <a:spcAft>
                <a:spcPts val="0"/>
              </a:spcAft>
            </a:pPr>
            <a:r>
              <a:rPr lang="en-US" sz="1400" b="1" dirty="0" err="1">
                <a:latin typeface="Courier New" panose="02070309020205020404" pitchFamily="49" charset="0"/>
                <a:cs typeface="Courier New" panose="02070309020205020404" pitchFamily="49" charset="0"/>
              </a:rPr>
              <a:t>revR</a:t>
            </a:r>
            <a:r>
              <a:rPr lang="en-US" sz="1400" dirty="0">
                <a:latin typeface="Courier New" panose="02070309020205020404" pitchFamily="49" charset="0"/>
                <a:cs typeface="Courier New" panose="02070309020205020404" pitchFamily="49" charset="0"/>
              </a:rPr>
              <a:t> = R line drop compensator setting for reverse direction.</a:t>
            </a:r>
          </a:p>
          <a:p>
            <a:pPr marL="914400" algn="just">
              <a:spcAft>
                <a:spcPts val="0"/>
              </a:spcAft>
            </a:pPr>
            <a:r>
              <a:rPr lang="en-US" sz="1400" b="1" dirty="0" err="1">
                <a:latin typeface="Courier New" panose="02070309020205020404" pitchFamily="49" charset="0"/>
                <a:cs typeface="Courier New" panose="02070309020205020404" pitchFamily="49" charset="0"/>
              </a:rPr>
              <a:t>revThreshold</a:t>
            </a:r>
            <a:r>
              <a:rPr lang="en-US" sz="1400" dirty="0">
                <a:latin typeface="Courier New" panose="02070309020205020404" pitchFamily="49" charset="0"/>
                <a:cs typeface="Courier New" panose="02070309020205020404" pitchFamily="49" charset="0"/>
              </a:rPr>
              <a:t> = kW reverse power threshold for reversing the direction of the regulator. Default is 100.0 kw.</a:t>
            </a:r>
          </a:p>
          <a:p>
            <a:pPr marL="914400" algn="just">
              <a:spcAft>
                <a:spcPts val="0"/>
              </a:spcAft>
            </a:pPr>
            <a:r>
              <a:rPr lang="en-US" sz="1400" b="1" dirty="0" err="1">
                <a:latin typeface="Courier New" panose="02070309020205020404" pitchFamily="49" charset="0"/>
                <a:cs typeface="Courier New" panose="02070309020205020404" pitchFamily="49" charset="0"/>
              </a:rPr>
              <a:t>revvreg</a:t>
            </a:r>
            <a:r>
              <a:rPr lang="en-US" sz="1400" dirty="0">
                <a:latin typeface="Courier New" panose="02070309020205020404" pitchFamily="49" charset="0"/>
                <a:cs typeface="Courier New" panose="02070309020205020404" pitchFamily="49" charset="0"/>
              </a:rPr>
              <a:t> = Voltage setting in volts for operation in the reverse direction.</a:t>
            </a:r>
          </a:p>
          <a:p>
            <a:pPr marL="914400" algn="just">
              <a:spcAft>
                <a:spcPts val="0"/>
              </a:spcAft>
            </a:pPr>
            <a:r>
              <a:rPr lang="en-US" sz="1400" b="1" dirty="0" err="1">
                <a:latin typeface="Courier New" panose="02070309020205020404" pitchFamily="49" charset="0"/>
                <a:cs typeface="Courier New" panose="02070309020205020404" pitchFamily="49" charset="0"/>
              </a:rPr>
              <a:t>revX</a:t>
            </a:r>
            <a:r>
              <a:rPr lang="en-US" sz="1400" dirty="0">
                <a:latin typeface="Courier New" panose="02070309020205020404" pitchFamily="49" charset="0"/>
                <a:cs typeface="Courier New" panose="02070309020205020404" pitchFamily="49" charset="0"/>
              </a:rPr>
              <a:t> = X line drop compensator setting for reverse direction.</a:t>
            </a:r>
          </a:p>
          <a:p>
            <a:pPr marL="914400" algn="just">
              <a:spcAft>
                <a:spcPts val="0"/>
              </a:spcAft>
            </a:pPr>
            <a:r>
              <a:rPr lang="en-US" sz="1400" b="1" dirty="0" err="1">
                <a:latin typeface="Courier New" panose="02070309020205020404" pitchFamily="49" charset="0"/>
                <a:cs typeface="Courier New" panose="02070309020205020404" pitchFamily="49" charset="0"/>
              </a:rPr>
              <a:t>tapdelay</a:t>
            </a:r>
            <a:r>
              <a:rPr lang="en-US" sz="1400" dirty="0">
                <a:latin typeface="Courier New" panose="02070309020205020404" pitchFamily="49" charset="0"/>
                <a:cs typeface="Courier New" panose="02070309020205020404" pitchFamily="49" charset="0"/>
              </a:rPr>
              <a:t> = Delay in sec between tap changes. Default is 2. This is how long it takes between changes after the first change.</a:t>
            </a:r>
          </a:p>
          <a:p>
            <a:pPr marL="914400" algn="just">
              <a:spcAft>
                <a:spcPts val="0"/>
              </a:spcAft>
            </a:pPr>
            <a:r>
              <a:rPr lang="en-US" sz="1400" b="1" dirty="0" err="1">
                <a:latin typeface="Courier New" panose="02070309020205020404" pitchFamily="49" charset="0"/>
                <a:cs typeface="Courier New" panose="02070309020205020404" pitchFamily="49" charset="0"/>
              </a:rPr>
              <a:t>TapNum</a:t>
            </a:r>
            <a:r>
              <a:rPr lang="en-US" sz="1400" dirty="0">
                <a:latin typeface="Courier New" panose="02070309020205020404" pitchFamily="49" charset="0"/>
                <a:cs typeface="Courier New" panose="02070309020205020404" pitchFamily="49" charset="0"/>
              </a:rPr>
              <a:t> = An integer number indicating the tap position that the controlled transformer winding tap position is currently at, or is being set to.</a:t>
            </a:r>
          </a:p>
          <a:p>
            <a:pPr marL="914400" algn="just">
              <a:spcAft>
                <a:spcPts val="0"/>
              </a:spcAft>
            </a:pPr>
            <a:r>
              <a:rPr lang="en-US" sz="1400" b="1" dirty="0" err="1">
                <a:latin typeface="Courier New" panose="02070309020205020404" pitchFamily="49" charset="0"/>
                <a:cs typeface="Courier New" panose="02070309020205020404" pitchFamily="49" charset="0"/>
              </a:rPr>
              <a:t>vlimit</a:t>
            </a:r>
            <a:r>
              <a:rPr lang="en-US" sz="1400" dirty="0">
                <a:latin typeface="Courier New" panose="02070309020205020404" pitchFamily="49" charset="0"/>
                <a:cs typeface="Courier New" panose="02070309020205020404" pitchFamily="49" charset="0"/>
              </a:rPr>
              <a:t> = Voltage Limit for bus to which regulated winding is connected (e.g. first customer). Default is 0.0. Set to a value greater then zero to activate this function.</a:t>
            </a:r>
          </a:p>
          <a:p>
            <a:pPr marL="914400" algn="just">
              <a:spcAft>
                <a:spcPts val="0"/>
              </a:spcAft>
            </a:pPr>
            <a:endParaRPr lang="en-US" sz="1800" dirty="0"/>
          </a:p>
          <a:p>
            <a:pPr marL="914400" algn="just"/>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206484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62A2F-355D-B2FC-3584-28601819C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05C865-6DB4-048B-405A-E7412B091D26}"/>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Contents</a:t>
            </a:r>
          </a:p>
        </p:txBody>
      </p:sp>
      <p:sp>
        <p:nvSpPr>
          <p:cNvPr id="4" name="Slide Number Placeholder 3">
            <a:extLst>
              <a:ext uri="{FF2B5EF4-FFF2-40B4-BE49-F238E27FC236}">
                <a16:creationId xmlns:a16="http://schemas.microsoft.com/office/drawing/2014/main" id="{0F52B9FE-D8EF-AE27-F8D2-37F6EB5C8A16}"/>
              </a:ext>
            </a:extLst>
          </p:cNvPr>
          <p:cNvSpPr>
            <a:spLocks noGrp="1"/>
          </p:cNvSpPr>
          <p:nvPr>
            <p:ph type="sldNum" sz="quarter" idx="4"/>
          </p:nvPr>
        </p:nvSpPr>
        <p:spPr/>
        <p:txBody>
          <a:bodyPr/>
          <a:lstStyle/>
          <a:p>
            <a:fld id="{179A9A4E-4C82-4D44-9372-C31BB3818094}" type="slidenum">
              <a:rPr lang="en-US" smtClean="0"/>
              <a:pPr/>
              <a:t>98</a:t>
            </a:fld>
            <a:endParaRPr lang="en-US" dirty="0"/>
          </a:p>
        </p:txBody>
      </p:sp>
      <p:sp>
        <p:nvSpPr>
          <p:cNvPr id="5" name="Text Placeholder 4">
            <a:extLst>
              <a:ext uri="{FF2B5EF4-FFF2-40B4-BE49-F238E27FC236}">
                <a16:creationId xmlns:a16="http://schemas.microsoft.com/office/drawing/2014/main" id="{E96A3878-BB38-0058-8E67-9B447FFCBC67}"/>
              </a:ext>
            </a:extLst>
          </p:cNvPr>
          <p:cNvSpPr>
            <a:spLocks noGrp="1"/>
          </p:cNvSpPr>
          <p:nvPr>
            <p:ph type="body" sz="quarter" idx="10"/>
          </p:nvPr>
        </p:nvSpPr>
        <p:spPr/>
        <p:txBody>
          <a:bodyPr/>
          <a:lstStyle/>
          <a:p>
            <a:r>
              <a:rPr lang="en-US" dirty="0" err="1"/>
              <a:t>ECpE</a:t>
            </a:r>
            <a:r>
              <a:rPr lang="en-US" dirty="0"/>
              <a:t> Department</a:t>
            </a:r>
          </a:p>
          <a:p>
            <a:endParaRPr lang="en-US" dirty="0"/>
          </a:p>
        </p:txBody>
      </p:sp>
      <p:sp>
        <p:nvSpPr>
          <p:cNvPr id="8" name="Content Placeholder 2">
            <a:extLst>
              <a:ext uri="{FF2B5EF4-FFF2-40B4-BE49-F238E27FC236}">
                <a16:creationId xmlns:a16="http://schemas.microsoft.com/office/drawing/2014/main" id="{03C79271-EB6D-11AA-55F9-FFF1E80120D4}"/>
              </a:ext>
            </a:extLst>
          </p:cNvPr>
          <p:cNvSpPr>
            <a:spLocks noGrp="1"/>
          </p:cNvSpPr>
          <p:nvPr>
            <p:ph idx="1"/>
          </p:nvPr>
        </p:nvSpPr>
        <p:spPr>
          <a:xfrm>
            <a:off x="762000" y="1222761"/>
            <a:ext cx="7239000" cy="4495800"/>
          </a:xfrm>
        </p:spPr>
        <p:txBody>
          <a:bodyPr>
            <a:normAutofit fontScale="92500"/>
          </a:bodyPr>
          <a:lstStyle/>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General object description</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Line</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Source and other objects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Power delivery elements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Power conversion elements</a:t>
            </a:r>
          </a:p>
          <a:p>
            <a:pPr>
              <a:lnSpc>
                <a:spcPct val="200000"/>
              </a:lnSpc>
              <a:buClrTx/>
              <a:buFont typeface="Wingdings" panose="05000000000000000000" pitchFamily="2" charset="2"/>
              <a:buChar char="q"/>
            </a:pPr>
            <a:r>
              <a:rPr lang="en-US" sz="2100" dirty="0">
                <a:solidFill>
                  <a:schemeClr val="tx1"/>
                </a:solidFill>
                <a:latin typeface="Times New Roman" panose="02020603050405020304" pitchFamily="18" charset="0"/>
                <a:cs typeface="Times New Roman" panose="02020603050405020304" pitchFamily="18" charset="0"/>
              </a:rPr>
              <a:t>Control elements</a:t>
            </a:r>
          </a:p>
          <a:p>
            <a:pPr>
              <a:lnSpc>
                <a:spcPct val="200000"/>
              </a:lnSpc>
              <a:buFont typeface="Wingdings" panose="05000000000000000000" pitchFamily="2" charset="2"/>
              <a:buChar char="q"/>
            </a:pPr>
            <a:r>
              <a:rPr lang="en-US" sz="2100" dirty="0">
                <a:solidFill>
                  <a:srgbClr val="C00000"/>
                </a:solidFill>
                <a:latin typeface="Times New Roman" panose="02020603050405020304" pitchFamily="18" charset="0"/>
                <a:cs typeface="Times New Roman" panose="02020603050405020304" pitchFamily="18" charset="0"/>
              </a:rPr>
              <a:t>Meter elements</a:t>
            </a:r>
          </a:p>
          <a:p>
            <a:pPr>
              <a:lnSpc>
                <a:spcPct val="200000"/>
              </a:lnSpc>
              <a:buClrTx/>
              <a:buFont typeface="Wingdings" panose="05000000000000000000" pitchFamily="2" charset="2"/>
              <a:buChar char="q"/>
            </a:pPr>
            <a:endParaRPr lang="en-US" sz="2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996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1143000"/>
          </a:xfrm>
        </p:spPr>
        <p:txBody>
          <a:bodyPr/>
          <a:lstStyle/>
          <a:p>
            <a:r>
              <a:rPr lang="en-US" sz="4000" dirty="0">
                <a:latin typeface="Times New Roman" panose="02020603050405020304" pitchFamily="18" charset="0"/>
                <a:cs typeface="Times New Roman" panose="02020603050405020304" pitchFamily="18" charset="0"/>
              </a:rPr>
              <a:t>EnergyMeter Object</a:t>
            </a:r>
            <a:br>
              <a:rPr lang="en-US" sz="40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99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8" name="TextBox 7"/>
          <p:cNvSpPr txBox="1"/>
          <p:nvPr/>
        </p:nvSpPr>
        <p:spPr>
          <a:xfrm>
            <a:off x="533400" y="1217474"/>
            <a:ext cx="8009238" cy="3416320"/>
          </a:xfrm>
          <a:prstGeom prst="rect">
            <a:avLst/>
          </a:prstGeom>
          <a:noFill/>
        </p:spPr>
        <p:txBody>
          <a:bodyPr wrap="square" rtlCol="0">
            <a:spAutoFit/>
          </a:bodyPr>
          <a:lstStyle/>
          <a:p>
            <a:pPr lvl="0" algn="just"/>
            <a:r>
              <a:rPr lang="en-US" sz="1800" dirty="0"/>
              <a:t>An EnergyMeter object is an intelligent meter connected to a terminal of a circuit element. It simulates the behavior of an actual energy meter. However, it has more capability because it can access values at other places in the circuit rather than simply at the location at which it is installed. It measures not only power and energy values at its location, but losses and overload values within a defined region of the circuit.</a:t>
            </a:r>
          </a:p>
          <a:p>
            <a:pPr lvl="0" algn="just"/>
            <a:endParaRPr lang="en-US" sz="1800" dirty="0"/>
          </a:p>
          <a:p>
            <a:pPr lvl="0" algn="just"/>
            <a:r>
              <a:rPr lang="en-US" sz="1800" dirty="0"/>
              <a:t>The operation of the object is simple. It has several registers that accumulate certain values. At the beginning of a study, the registers are cleared (reset) to zero. At the end of each subsequent solution, the meter is instructed to take a sample. Energy values are then integrated using the interval of time that has passed since the previous solution.</a:t>
            </a:r>
          </a:p>
        </p:txBody>
      </p:sp>
    </p:spTree>
    <p:extLst>
      <p:ext uri="{BB962C8B-B14F-4D97-AF65-F5344CB8AC3E}">
        <p14:creationId xmlns:p14="http://schemas.microsoft.com/office/powerpoint/2010/main" val="305529759"/>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2270</TotalTime>
  <Words>19436</Words>
  <Application>Microsoft Office PowerPoint</Application>
  <PresentationFormat>On-screen Show (4:3)</PresentationFormat>
  <Paragraphs>1711</Paragraphs>
  <Slides>122</Slides>
  <Notes>121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122</vt:i4>
      </vt:variant>
    </vt:vector>
  </HeadingPairs>
  <TitlesOfParts>
    <vt:vector size="132" baseType="lpstr">
      <vt:lpstr>Times</vt:lpstr>
      <vt:lpstr>Univers 65</vt:lpstr>
      <vt:lpstr>Univers 67 CondensedBold</vt:lpstr>
      <vt:lpstr>Arial</vt:lpstr>
      <vt:lpstr>Calibri</vt:lpstr>
      <vt:lpstr>Cambria Math</vt:lpstr>
      <vt:lpstr>Courier New</vt:lpstr>
      <vt:lpstr>Times New Roman</vt:lpstr>
      <vt:lpstr>Wingdings</vt:lpstr>
      <vt:lpstr>PowerPoint</vt:lpstr>
      <vt:lpstr>OpenDSS – Define A Circuit</vt:lpstr>
      <vt:lpstr>Contents</vt:lpstr>
      <vt:lpstr>General Object Property Description </vt:lpstr>
      <vt:lpstr>General Object Property Description   -- LineCode</vt:lpstr>
      <vt:lpstr>General Object Property Description   -- LineCode</vt:lpstr>
      <vt:lpstr>General Object Property Description   -- LineCode</vt:lpstr>
      <vt:lpstr>General Object Property Description   -- LineCode</vt:lpstr>
      <vt:lpstr>General Object Property Description   -- LineCode</vt:lpstr>
      <vt:lpstr>General Object Property Description   -- LineCode</vt:lpstr>
      <vt:lpstr>General Object Property Description   -- LineGeometry</vt:lpstr>
      <vt:lpstr>General Object Property Description   -- Line Constants Examples</vt:lpstr>
      <vt:lpstr>General Object Property Description   -- Line Constants Examples</vt:lpstr>
      <vt:lpstr>General Object Property Description   -- LoadShape</vt:lpstr>
      <vt:lpstr>General Object Property Description   -- LoadShape</vt:lpstr>
      <vt:lpstr>General Object Property Description   -- LoadShape</vt:lpstr>
      <vt:lpstr>General Object Property Description   -- LoadShape</vt:lpstr>
      <vt:lpstr>General Object Property Description   -- GrowthShape</vt:lpstr>
      <vt:lpstr>General Object Property Description   -- GrowthShape</vt:lpstr>
      <vt:lpstr>General Object Property Description   -- TCC_Curve</vt:lpstr>
      <vt:lpstr>General Object Property Description   -- WireData</vt:lpstr>
      <vt:lpstr>General Object Property Description   -- WireData</vt:lpstr>
      <vt:lpstr>Contents</vt:lpstr>
      <vt:lpstr>Modeling A Line in OpenDSS</vt:lpstr>
      <vt:lpstr>Modeling A Line in OpenDSS</vt:lpstr>
      <vt:lpstr>Modeling A Line in OpenDSS</vt:lpstr>
      <vt:lpstr>Modeling A Line in OpenDSS</vt:lpstr>
      <vt:lpstr>Modeling A Line in OpenDSS</vt:lpstr>
      <vt:lpstr>Modeling A Line in OpenDSS</vt:lpstr>
      <vt:lpstr>Modeling A Line in OpenDSS</vt:lpstr>
      <vt:lpstr>Modeling A Line in OpenDSS</vt:lpstr>
      <vt:lpstr>Modeling A Line in OpenDSS</vt:lpstr>
      <vt:lpstr>Contents</vt:lpstr>
      <vt:lpstr>Vsource Object </vt:lpstr>
      <vt:lpstr>Vsource Object </vt:lpstr>
      <vt:lpstr>Vsource Object </vt:lpstr>
      <vt:lpstr>Vsource Object </vt:lpstr>
      <vt:lpstr>Isource Object </vt:lpstr>
      <vt:lpstr>Isource Object </vt:lpstr>
      <vt:lpstr>Fault Object </vt:lpstr>
      <vt:lpstr>Fault Object </vt:lpstr>
      <vt:lpstr>Fault Object </vt:lpstr>
      <vt:lpstr>Contents</vt:lpstr>
      <vt:lpstr>Capacitor Object </vt:lpstr>
      <vt:lpstr>Capacitor Object </vt:lpstr>
      <vt:lpstr>Capacitor Object </vt:lpstr>
      <vt:lpstr>Capacitor Object </vt:lpstr>
      <vt:lpstr>Line Object </vt:lpstr>
      <vt:lpstr>Line Object </vt:lpstr>
      <vt:lpstr>Line Object </vt:lpstr>
      <vt:lpstr>Line Object </vt:lpstr>
      <vt:lpstr>Line Object </vt:lpstr>
      <vt:lpstr>Reactor Object </vt:lpstr>
      <vt:lpstr>Reactor Object </vt:lpstr>
      <vt:lpstr>Reactor Object </vt:lpstr>
      <vt:lpstr>Reactor Object </vt:lpstr>
      <vt:lpstr>Reactor Object </vt:lpstr>
      <vt:lpstr>Transformer Object </vt:lpstr>
      <vt:lpstr>Transformer Object </vt:lpstr>
      <vt:lpstr>Transformer Object </vt:lpstr>
      <vt:lpstr>Transformer Object </vt:lpstr>
      <vt:lpstr>Transformer Object </vt:lpstr>
      <vt:lpstr>Transformer Object </vt:lpstr>
      <vt:lpstr>Contents</vt:lpstr>
      <vt:lpstr>Load Object </vt:lpstr>
      <vt:lpstr>Load Object </vt:lpstr>
      <vt:lpstr>Load Object </vt:lpstr>
      <vt:lpstr>Load Object </vt:lpstr>
      <vt:lpstr>Load Object </vt:lpstr>
      <vt:lpstr>Load Object </vt:lpstr>
      <vt:lpstr>Load Object </vt:lpstr>
      <vt:lpstr>Load Object </vt:lpstr>
      <vt:lpstr>Generator Object </vt:lpstr>
      <vt:lpstr>Generator Object </vt:lpstr>
      <vt:lpstr>Generator Object </vt:lpstr>
      <vt:lpstr>Generator Object </vt:lpstr>
      <vt:lpstr>Generator Object </vt:lpstr>
      <vt:lpstr>Generator Object </vt:lpstr>
      <vt:lpstr>Generator Object </vt:lpstr>
      <vt:lpstr>Generator Object </vt:lpstr>
      <vt:lpstr>Generator Object </vt:lpstr>
      <vt:lpstr>Generator Object </vt:lpstr>
      <vt:lpstr>Storage Object </vt:lpstr>
      <vt:lpstr>Contents</vt:lpstr>
      <vt:lpstr>CapControl Object </vt:lpstr>
      <vt:lpstr>CapControl Object </vt:lpstr>
      <vt:lpstr>CapControl Object</vt:lpstr>
      <vt:lpstr>CapControl Object</vt:lpstr>
      <vt:lpstr>CapControl Object</vt:lpstr>
      <vt:lpstr>CapControl Object</vt:lpstr>
      <vt:lpstr>CapControl Object</vt:lpstr>
      <vt:lpstr>CapControl Object</vt:lpstr>
      <vt:lpstr>RegControl Object </vt:lpstr>
      <vt:lpstr>RegControl Object </vt:lpstr>
      <vt:lpstr>RegControl Object </vt:lpstr>
      <vt:lpstr>RegControl Object </vt:lpstr>
      <vt:lpstr>RegControl Object </vt:lpstr>
      <vt:lpstr>RegControl Object </vt:lpstr>
      <vt:lpstr>Contents</vt:lpstr>
      <vt:lpstr>EnergyMeter Object </vt:lpstr>
      <vt:lpstr>EnergyMeter Object -- Registers</vt:lpstr>
      <vt:lpstr>EnergyMeter Object -- Registers</vt:lpstr>
      <vt:lpstr>EnergyMeter Object -- Meter Zones</vt:lpstr>
      <vt:lpstr>EnergyMeter Object -- Meter Zones</vt:lpstr>
      <vt:lpstr>EnergyMeter Object -- Meter Zones</vt:lpstr>
      <vt:lpstr>EnergyMeter Object -- Zones on Meshed Networks</vt:lpstr>
      <vt:lpstr>EnergyMeter Object -- Zones on Meshed Networks</vt:lpstr>
      <vt:lpstr>EnergyMeter Object -- Sampling</vt:lpstr>
      <vt:lpstr>EnergyMeter Object -- EEN and UE Definitions</vt:lpstr>
      <vt:lpstr>EnergyMeter Object -- EnergyMeter EEN and UE Registers</vt:lpstr>
      <vt:lpstr>EnergyMeter Object -- EnergyMeter EEN and UE Registers</vt:lpstr>
      <vt:lpstr>EnergyMeter Object -- Registers 9 and 10: Overload EEN and UE</vt:lpstr>
      <vt:lpstr>EnergyMeter Object -- Registers 9 and 10: Overload EEN and UE</vt:lpstr>
      <vt:lpstr>EnergyMeter Object -- Registers 9 and 10: Overload EEN and UE</vt:lpstr>
      <vt:lpstr>EnergyMeter Object -- Properties</vt:lpstr>
      <vt:lpstr>EnergyMeter Object -- Properties</vt:lpstr>
      <vt:lpstr>EnergyMeter Object -- Properties</vt:lpstr>
      <vt:lpstr>EnergyMeter Object -- Properties</vt:lpstr>
      <vt:lpstr>EnergyMeter Object -- Properties</vt:lpstr>
      <vt:lpstr>Monitor Object -- Properties</vt:lpstr>
      <vt:lpstr>Monitor Object -- Properties</vt:lpstr>
      <vt:lpstr>Monitor Object -- Properties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Li, Yunyi [E CPE]</cp:lastModifiedBy>
  <cp:revision>162</cp:revision>
  <dcterms:created xsi:type="dcterms:W3CDTF">2016-12-19T18:40:45Z</dcterms:created>
  <dcterms:modified xsi:type="dcterms:W3CDTF">2025-09-16T15:49:26Z</dcterms:modified>
</cp:coreProperties>
</file>